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diagrams/data1.xml" ContentType="application/vnd.openxmlformats-officedocument.drawingml.diagramData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</p:sldMasterIdLst>
  <p:notesMasterIdLst>
    <p:notesMasterId r:id="rId85"/>
  </p:notesMasterIdLst>
  <p:sldIdLst>
    <p:sldId id="260" r:id="rId9"/>
    <p:sldId id="271" r:id="rId10"/>
    <p:sldId id="269" r:id="rId11"/>
    <p:sldId id="270" r:id="rId12"/>
    <p:sldId id="261" r:id="rId13"/>
    <p:sldId id="265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331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33" r:id="rId68"/>
    <p:sldId id="334" r:id="rId69"/>
    <p:sldId id="324" r:id="rId70"/>
    <p:sldId id="325" r:id="rId71"/>
    <p:sldId id="326" r:id="rId72"/>
    <p:sldId id="327" r:id="rId73"/>
    <p:sldId id="328" r:id="rId74"/>
    <p:sldId id="336" r:id="rId75"/>
    <p:sldId id="330" r:id="rId76"/>
    <p:sldId id="343" r:id="rId77"/>
    <p:sldId id="337" r:id="rId78"/>
    <p:sldId id="338" r:id="rId79"/>
    <p:sldId id="339" r:id="rId80"/>
    <p:sldId id="340" r:id="rId81"/>
    <p:sldId id="342" r:id="rId82"/>
    <p:sldId id="341" r:id="rId83"/>
    <p:sldId id="335" r:id="rId8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30" autoAdjust="0"/>
    <p:restoredTop sz="94697" autoAdjust="0"/>
  </p:normalViewPr>
  <p:slideViewPr>
    <p:cSldViewPr>
      <p:cViewPr>
        <p:scale>
          <a:sx n="66" d="100"/>
          <a:sy n="66" d="100"/>
        </p:scale>
        <p:origin x="-1770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63" Type="http://schemas.openxmlformats.org/officeDocument/2006/relationships/slide" Target="slides/slide55.xml"/><Relationship Id="rId68" Type="http://schemas.openxmlformats.org/officeDocument/2006/relationships/slide" Target="slides/slide60.xml"/><Relationship Id="rId76" Type="http://schemas.openxmlformats.org/officeDocument/2006/relationships/slide" Target="slides/slide68.xml"/><Relationship Id="rId84" Type="http://schemas.openxmlformats.org/officeDocument/2006/relationships/slide" Target="slides/slide76.xml"/><Relationship Id="rId89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slide" Target="slides/slide50.xml"/><Relationship Id="rId66" Type="http://schemas.openxmlformats.org/officeDocument/2006/relationships/slide" Target="slides/slide58.xml"/><Relationship Id="rId74" Type="http://schemas.openxmlformats.org/officeDocument/2006/relationships/slide" Target="slides/slide66.xml"/><Relationship Id="rId79" Type="http://schemas.openxmlformats.org/officeDocument/2006/relationships/slide" Target="slides/slide71.xml"/><Relationship Id="rId8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3.xml"/><Relationship Id="rId82" Type="http://schemas.openxmlformats.org/officeDocument/2006/relationships/slide" Target="slides/slide74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64" Type="http://schemas.openxmlformats.org/officeDocument/2006/relationships/slide" Target="slides/slide56.xml"/><Relationship Id="rId69" Type="http://schemas.openxmlformats.org/officeDocument/2006/relationships/slide" Target="slides/slide61.xml"/><Relationship Id="rId77" Type="http://schemas.openxmlformats.org/officeDocument/2006/relationships/slide" Target="slides/slide69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72" Type="http://schemas.openxmlformats.org/officeDocument/2006/relationships/slide" Target="slides/slide64.xml"/><Relationship Id="rId80" Type="http://schemas.openxmlformats.org/officeDocument/2006/relationships/slide" Target="slides/slide72.xml"/><Relationship Id="rId85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slide" Target="slides/slide51.xml"/><Relationship Id="rId67" Type="http://schemas.openxmlformats.org/officeDocument/2006/relationships/slide" Target="slides/slide59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slide" Target="slides/slide54.xml"/><Relationship Id="rId70" Type="http://schemas.openxmlformats.org/officeDocument/2006/relationships/slide" Target="slides/slide62.xml"/><Relationship Id="rId75" Type="http://schemas.openxmlformats.org/officeDocument/2006/relationships/slide" Target="slides/slide67.xml"/><Relationship Id="rId83" Type="http://schemas.openxmlformats.org/officeDocument/2006/relationships/slide" Target="slides/slide75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slide" Target="slides/slide49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slide" Target="slides/slide52.xml"/><Relationship Id="rId65" Type="http://schemas.openxmlformats.org/officeDocument/2006/relationships/slide" Target="slides/slide57.xml"/><Relationship Id="rId73" Type="http://schemas.openxmlformats.org/officeDocument/2006/relationships/slide" Target="slides/slide65.xml"/><Relationship Id="rId78" Type="http://schemas.openxmlformats.org/officeDocument/2006/relationships/slide" Target="slides/slide70.xml"/><Relationship Id="rId81" Type="http://schemas.openxmlformats.org/officeDocument/2006/relationships/slide" Target="slides/slide73.xml"/><Relationship Id="rId86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D49408-BC1B-46DB-8CC0-DC1CE044BF13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26A435E8-F57E-4B6A-AC67-B1421361A2DD}">
      <dgm:prSet phldrT="[Texto]" custT="1"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pPr algn="ctr"/>
          <a:r>
            <a:rPr lang="es-ES" sz="1100" b="1" dirty="0" smtClean="0"/>
            <a:t>DAÑOS</a:t>
          </a:r>
          <a:endParaRPr lang="es-ES" sz="1100" b="1" dirty="0"/>
        </a:p>
      </dgm:t>
    </dgm:pt>
    <dgm:pt modelId="{B2D342CA-118B-4864-9B3F-CDF850F53395}" type="parTrans" cxnId="{B76C3968-A2C3-459B-A4C9-ECAA27F043A6}">
      <dgm:prSet/>
      <dgm:spPr/>
      <dgm:t>
        <a:bodyPr/>
        <a:lstStyle/>
        <a:p>
          <a:endParaRPr lang="es-ES"/>
        </a:p>
      </dgm:t>
    </dgm:pt>
    <dgm:pt modelId="{0E145243-E07B-48AF-978A-C6F876FDA214}" type="sibTrans" cxnId="{B76C3968-A2C3-459B-A4C9-ECAA27F043A6}">
      <dgm:prSet/>
      <dgm:spPr/>
      <dgm:t>
        <a:bodyPr/>
        <a:lstStyle/>
        <a:p>
          <a:endParaRPr lang="es-ES"/>
        </a:p>
      </dgm:t>
    </dgm:pt>
    <dgm:pt modelId="{8BC53A93-62BC-451F-B38E-F473F647FC30}">
      <dgm:prSet phldrT="[Texto]"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Fisuras/ grietas edificios</a:t>
          </a:r>
          <a:endParaRPr lang="es-ES" dirty="0"/>
        </a:p>
      </dgm:t>
    </dgm:pt>
    <dgm:pt modelId="{9899BC7F-F155-45EE-A8D6-7C43131ADE44}" type="parTrans" cxnId="{4B32EBC8-AB66-4BD0-9425-FB1CF91830FF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0D9653FA-FF71-449C-920C-F3328E04BCDE}" type="sibTrans" cxnId="{4B32EBC8-AB66-4BD0-9425-FB1CF91830FF}">
      <dgm:prSet/>
      <dgm:spPr/>
      <dgm:t>
        <a:bodyPr/>
        <a:lstStyle/>
        <a:p>
          <a:endParaRPr lang="es-ES"/>
        </a:p>
      </dgm:t>
    </dgm:pt>
    <dgm:pt modelId="{5BBE37E7-2837-4F6D-9D21-61E9CCB3C27D}">
      <dgm:prSet phldrT="[Texto]"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INDIRECTOS</a:t>
          </a:r>
          <a:endParaRPr lang="es-ES" dirty="0"/>
        </a:p>
      </dgm:t>
    </dgm:pt>
    <dgm:pt modelId="{94028812-69E4-4E6F-8BB5-B5CBBA8AF786}" type="parTrans" cxnId="{1CA7A5EF-23FB-4FEC-99D0-473719BC81AD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83D9228C-3FE9-41C8-831C-DE73303762D7}" type="sibTrans" cxnId="{1CA7A5EF-23FB-4FEC-99D0-473719BC81AD}">
      <dgm:prSet/>
      <dgm:spPr/>
      <dgm:t>
        <a:bodyPr/>
        <a:lstStyle/>
        <a:p>
          <a:endParaRPr lang="es-ES"/>
        </a:p>
      </dgm:t>
    </dgm:pt>
    <dgm:pt modelId="{E691DD76-45D9-4571-981A-5B1CDACF4A4A}">
      <dgm:prSet phldrT="[Texto]"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Deslizamientos</a:t>
          </a:r>
          <a:endParaRPr lang="es-ES" dirty="0"/>
        </a:p>
      </dgm:t>
    </dgm:pt>
    <dgm:pt modelId="{B2DAFBA9-9269-40AC-BAE1-6DAE44775E5B}" type="parTrans" cxnId="{626522FF-5126-4DCB-9BE9-B2FE9BD19C2D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0148428B-C078-4875-AC9A-78791C18C223}" type="sibTrans" cxnId="{626522FF-5126-4DCB-9BE9-B2FE9BD19C2D}">
      <dgm:prSet/>
      <dgm:spPr/>
      <dgm:t>
        <a:bodyPr/>
        <a:lstStyle/>
        <a:p>
          <a:endParaRPr lang="es-ES"/>
        </a:p>
      </dgm:t>
    </dgm:pt>
    <dgm:pt modelId="{2EBCF046-80EF-43BD-ADD8-E587672D5AC1}">
      <dgm:prSet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Colapso parcial /total edificio</a:t>
          </a:r>
          <a:endParaRPr lang="es-ES" dirty="0"/>
        </a:p>
      </dgm:t>
    </dgm:pt>
    <dgm:pt modelId="{768B45C4-A8FE-4CB7-9BC0-A05C21D6158A}" type="parTrans" cxnId="{564B9913-015D-4D01-B2B6-CAFCC46F297D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71861D2C-FDD8-4045-A8C4-091B14F38DF1}" type="sibTrans" cxnId="{564B9913-015D-4D01-B2B6-CAFCC46F297D}">
      <dgm:prSet/>
      <dgm:spPr/>
      <dgm:t>
        <a:bodyPr/>
        <a:lstStyle/>
        <a:p>
          <a:endParaRPr lang="es-ES"/>
        </a:p>
      </dgm:t>
    </dgm:pt>
    <dgm:pt modelId="{EA37BDB9-D101-47EE-AE4C-A38551C07FB7}">
      <dgm:prSet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Licuefacción</a:t>
          </a:r>
          <a:endParaRPr lang="es-ES" dirty="0"/>
        </a:p>
      </dgm:t>
    </dgm:pt>
    <dgm:pt modelId="{51A2366F-CA9F-4F20-AD75-DE038246DADC}" type="parTrans" cxnId="{D5E24C75-F974-4AC1-ABFD-E348EB61A2AD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F5D795C2-A4AC-4357-9209-7520663C6699}" type="sibTrans" cxnId="{D5E24C75-F974-4AC1-ABFD-E348EB61A2AD}">
      <dgm:prSet/>
      <dgm:spPr/>
      <dgm:t>
        <a:bodyPr/>
        <a:lstStyle/>
        <a:p>
          <a:endParaRPr lang="es-ES"/>
        </a:p>
      </dgm:t>
    </dgm:pt>
    <dgm:pt modelId="{F394383E-122F-48F4-A7F3-742B150DA43B}">
      <dgm:prSet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Rotura carreteras/ cañerías/ vías ferroviarias ….</a:t>
          </a:r>
          <a:endParaRPr lang="es-ES" dirty="0"/>
        </a:p>
      </dgm:t>
    </dgm:pt>
    <dgm:pt modelId="{88BFACC3-0B6F-41B4-A901-70BCA166E5B9}" type="parTrans" cxnId="{5162A768-0D7D-4CA7-940A-270E382CBE14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C8FC8932-AD88-4A6A-B9F4-FAEFDE2FB77A}" type="sibTrans" cxnId="{5162A768-0D7D-4CA7-940A-270E382CBE14}">
      <dgm:prSet/>
      <dgm:spPr/>
      <dgm:t>
        <a:bodyPr/>
        <a:lstStyle/>
        <a:p>
          <a:endParaRPr lang="es-ES"/>
        </a:p>
      </dgm:t>
    </dgm:pt>
    <dgm:pt modelId="{E3DAA13D-A8AD-400B-B4A0-EE1BC89F046F}">
      <dgm:prSet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Tsunamis o maremotos</a:t>
          </a:r>
          <a:endParaRPr lang="es-ES" dirty="0"/>
        </a:p>
      </dgm:t>
    </dgm:pt>
    <dgm:pt modelId="{16DEF17B-BF8D-421A-BB9B-C1332D7E9D21}" type="parTrans" cxnId="{9300B76B-738D-4B70-8964-61F13387A612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B52D1A38-261F-4235-9629-E04072CC34C9}" type="sibTrans" cxnId="{9300B76B-738D-4B70-8964-61F13387A612}">
      <dgm:prSet/>
      <dgm:spPr/>
      <dgm:t>
        <a:bodyPr/>
        <a:lstStyle/>
        <a:p>
          <a:endParaRPr lang="es-ES"/>
        </a:p>
      </dgm:t>
    </dgm:pt>
    <dgm:pt modelId="{188AA6EC-0732-4871-822F-D15490EF68D9}">
      <dgm:prSet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dirty="0" smtClean="0"/>
            <a:t>Incendios</a:t>
          </a:r>
          <a:endParaRPr lang="es-ES" dirty="0"/>
        </a:p>
      </dgm:t>
    </dgm:pt>
    <dgm:pt modelId="{F72F8BDB-C0ED-46E4-836B-1B5BB68E977D}" type="parTrans" cxnId="{BEA7E808-5BE1-4D92-8907-DAA401C97EC8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A725331C-4757-4D17-9BFE-6F8537D04236}" type="sibTrans" cxnId="{BEA7E808-5BE1-4D92-8907-DAA401C97EC8}">
      <dgm:prSet/>
      <dgm:spPr/>
      <dgm:t>
        <a:bodyPr/>
        <a:lstStyle/>
        <a:p>
          <a:endParaRPr lang="es-ES"/>
        </a:p>
      </dgm:t>
    </dgm:pt>
    <dgm:pt modelId="{43F74690-E17E-4DAC-999C-0C72C641FC8A}">
      <dgm:prSet phldrT="[Texto]"/>
      <dgm:spPr>
        <a:solidFill>
          <a:srgbClr val="92D050">
            <a:alpha val="78000"/>
          </a:srgbClr>
        </a:solidFill>
        <a:ln>
          <a:solidFill>
            <a:srgbClr val="00CC00"/>
          </a:solidFill>
        </a:ln>
      </dgm:spPr>
      <dgm:t>
        <a:bodyPr/>
        <a:lstStyle/>
        <a:p>
          <a:r>
            <a:rPr lang="es-ES" b="1" smtClean="0"/>
            <a:t>DIRECTOS</a:t>
          </a:r>
          <a:endParaRPr lang="es-ES" b="1" dirty="0"/>
        </a:p>
      </dgm:t>
    </dgm:pt>
    <dgm:pt modelId="{B3ED8F30-0C80-49DC-9AD9-C18D689A8C34}" type="sibTrans" cxnId="{7CD70587-F0DD-468D-97C5-08724ED83FCD}">
      <dgm:prSet/>
      <dgm:spPr/>
      <dgm:t>
        <a:bodyPr/>
        <a:lstStyle/>
        <a:p>
          <a:endParaRPr lang="es-ES"/>
        </a:p>
      </dgm:t>
    </dgm:pt>
    <dgm:pt modelId="{D8D8585C-7F48-482A-82DF-490FF6754CE7}" type="parTrans" cxnId="{7CD70587-F0DD-468D-97C5-08724ED83FCD}">
      <dgm:prSet/>
      <dgm:spPr>
        <a:ln w="9525">
          <a:solidFill>
            <a:schemeClr val="bg1">
              <a:lumMod val="50000"/>
            </a:schemeClr>
          </a:solidFill>
        </a:ln>
      </dgm:spPr>
      <dgm:t>
        <a:bodyPr/>
        <a:lstStyle/>
        <a:p>
          <a:endParaRPr lang="es-ES"/>
        </a:p>
      </dgm:t>
    </dgm:pt>
    <dgm:pt modelId="{E59956D0-5B1F-48A5-93EB-126DE8D5A6F3}" type="pres">
      <dgm:prSet presAssocID="{60D49408-BC1B-46DB-8CC0-DC1CE044BF1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84159CF-A7B8-40AE-B2F1-A2815B83506D}" type="pres">
      <dgm:prSet presAssocID="{26A435E8-F57E-4B6A-AC67-B1421361A2DD}" presName="root1" presStyleCnt="0"/>
      <dgm:spPr/>
    </dgm:pt>
    <dgm:pt modelId="{C44EC8AD-7E3E-4CE9-BD81-F28AEAB8C2CD}" type="pres">
      <dgm:prSet presAssocID="{26A435E8-F57E-4B6A-AC67-B1421361A2DD}" presName="LevelOneTextNode" presStyleLbl="node0" presStyleIdx="0" presStyleCnt="1" custLinFactNeighborX="-74657" custLinFactNeighborY="562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7A1D51B-1A2D-4757-A648-C048278AE9C8}" type="pres">
      <dgm:prSet presAssocID="{26A435E8-F57E-4B6A-AC67-B1421361A2DD}" presName="level2hierChild" presStyleCnt="0"/>
      <dgm:spPr/>
    </dgm:pt>
    <dgm:pt modelId="{29ED2C4F-00BC-4622-8579-438E663123A8}" type="pres">
      <dgm:prSet presAssocID="{D8D8585C-7F48-482A-82DF-490FF6754CE7}" presName="conn2-1" presStyleLbl="parChTrans1D2" presStyleIdx="0" presStyleCnt="2"/>
      <dgm:spPr/>
      <dgm:t>
        <a:bodyPr/>
        <a:lstStyle/>
        <a:p>
          <a:endParaRPr lang="es-ES"/>
        </a:p>
      </dgm:t>
    </dgm:pt>
    <dgm:pt modelId="{CDC32A13-5A1E-4CFA-864E-0FB5246E5ED7}" type="pres">
      <dgm:prSet presAssocID="{D8D8585C-7F48-482A-82DF-490FF6754CE7}" presName="connTx" presStyleLbl="parChTrans1D2" presStyleIdx="0" presStyleCnt="2"/>
      <dgm:spPr/>
      <dgm:t>
        <a:bodyPr/>
        <a:lstStyle/>
        <a:p>
          <a:endParaRPr lang="es-ES"/>
        </a:p>
      </dgm:t>
    </dgm:pt>
    <dgm:pt modelId="{2A449448-23EC-4C3C-B1E9-22E05FDCB811}" type="pres">
      <dgm:prSet presAssocID="{43F74690-E17E-4DAC-999C-0C72C641FC8A}" presName="root2" presStyleCnt="0"/>
      <dgm:spPr/>
    </dgm:pt>
    <dgm:pt modelId="{7DF95112-383C-4851-BE74-A40C22D2A866}" type="pres">
      <dgm:prSet presAssocID="{43F74690-E17E-4DAC-999C-0C72C641FC8A}" presName="LevelTwoTextNode" presStyleLbl="node2" presStyleIdx="0" presStyleCnt="2" custLinFactNeighborX="-46530" custLinFactNeighborY="-32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433A2F2-0A1C-4A11-A0FB-C80413E7FD15}" type="pres">
      <dgm:prSet presAssocID="{43F74690-E17E-4DAC-999C-0C72C641FC8A}" presName="level3hierChild" presStyleCnt="0"/>
      <dgm:spPr/>
    </dgm:pt>
    <dgm:pt modelId="{FAE22D1D-9E2B-4298-9EB1-AFDBA90212B2}" type="pres">
      <dgm:prSet presAssocID="{9899BC7F-F155-45EE-A8D6-7C43131ADE44}" presName="conn2-1" presStyleLbl="parChTrans1D3" presStyleIdx="0" presStyleCnt="7"/>
      <dgm:spPr/>
      <dgm:t>
        <a:bodyPr/>
        <a:lstStyle/>
        <a:p>
          <a:endParaRPr lang="es-ES"/>
        </a:p>
      </dgm:t>
    </dgm:pt>
    <dgm:pt modelId="{5238762E-5D46-4CCA-8097-C3CC28213299}" type="pres">
      <dgm:prSet presAssocID="{9899BC7F-F155-45EE-A8D6-7C43131ADE44}" presName="connTx" presStyleLbl="parChTrans1D3" presStyleIdx="0" presStyleCnt="7"/>
      <dgm:spPr/>
      <dgm:t>
        <a:bodyPr/>
        <a:lstStyle/>
        <a:p>
          <a:endParaRPr lang="es-ES"/>
        </a:p>
      </dgm:t>
    </dgm:pt>
    <dgm:pt modelId="{1A8D2870-9E50-443C-A408-6655CD1C58F3}" type="pres">
      <dgm:prSet presAssocID="{8BC53A93-62BC-451F-B38E-F473F647FC30}" presName="root2" presStyleCnt="0"/>
      <dgm:spPr/>
    </dgm:pt>
    <dgm:pt modelId="{B000DE73-7491-4F0C-AFE4-0EBD8DFD1B91}" type="pres">
      <dgm:prSet presAssocID="{8BC53A93-62BC-451F-B38E-F473F647FC30}" presName="LevelTwoTextNode" presStyleLbl="node3" presStyleIdx="0" presStyleCnt="7" custScaleX="147263" custLinFactNeighborX="-486" custLinFactNeighborY="57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4D3B371-50E0-4AED-9E7A-5F41C42004C0}" type="pres">
      <dgm:prSet presAssocID="{8BC53A93-62BC-451F-B38E-F473F647FC30}" presName="level3hierChild" presStyleCnt="0"/>
      <dgm:spPr/>
    </dgm:pt>
    <dgm:pt modelId="{25A1EFA6-FF68-4533-8309-43F853306477}" type="pres">
      <dgm:prSet presAssocID="{768B45C4-A8FE-4CB7-9BC0-A05C21D6158A}" presName="conn2-1" presStyleLbl="parChTrans1D3" presStyleIdx="1" presStyleCnt="7"/>
      <dgm:spPr/>
      <dgm:t>
        <a:bodyPr/>
        <a:lstStyle/>
        <a:p>
          <a:endParaRPr lang="es-ES"/>
        </a:p>
      </dgm:t>
    </dgm:pt>
    <dgm:pt modelId="{A79340C5-058F-42AD-B030-4484F8C8B9BD}" type="pres">
      <dgm:prSet presAssocID="{768B45C4-A8FE-4CB7-9BC0-A05C21D6158A}" presName="connTx" presStyleLbl="parChTrans1D3" presStyleIdx="1" presStyleCnt="7"/>
      <dgm:spPr/>
      <dgm:t>
        <a:bodyPr/>
        <a:lstStyle/>
        <a:p>
          <a:endParaRPr lang="es-ES"/>
        </a:p>
      </dgm:t>
    </dgm:pt>
    <dgm:pt modelId="{33DFEB41-CF35-45E4-B4E1-B97BA54E7056}" type="pres">
      <dgm:prSet presAssocID="{2EBCF046-80EF-43BD-ADD8-E587672D5AC1}" presName="root2" presStyleCnt="0"/>
      <dgm:spPr/>
    </dgm:pt>
    <dgm:pt modelId="{AF40059E-5870-4F1A-A12E-72E7FEA4D4F5}" type="pres">
      <dgm:prSet presAssocID="{2EBCF046-80EF-43BD-ADD8-E587672D5AC1}" presName="LevelTwoTextNode" presStyleLbl="node3" presStyleIdx="1" presStyleCnt="7" custScaleX="146385" custLinFactNeighborX="-486" custLinFactNeighborY="57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131AECF-607C-4757-85A2-A2E6799F47A7}" type="pres">
      <dgm:prSet presAssocID="{2EBCF046-80EF-43BD-ADD8-E587672D5AC1}" presName="level3hierChild" presStyleCnt="0"/>
      <dgm:spPr/>
    </dgm:pt>
    <dgm:pt modelId="{ED22AE42-F59A-4323-AABC-77C06092BA12}" type="pres">
      <dgm:prSet presAssocID="{88BFACC3-0B6F-41B4-A901-70BCA166E5B9}" presName="conn2-1" presStyleLbl="parChTrans1D3" presStyleIdx="2" presStyleCnt="7"/>
      <dgm:spPr/>
      <dgm:t>
        <a:bodyPr/>
        <a:lstStyle/>
        <a:p>
          <a:endParaRPr lang="es-ES"/>
        </a:p>
      </dgm:t>
    </dgm:pt>
    <dgm:pt modelId="{8447ECB7-10F4-4297-94AB-C373007C04A8}" type="pres">
      <dgm:prSet presAssocID="{88BFACC3-0B6F-41B4-A901-70BCA166E5B9}" presName="connTx" presStyleLbl="parChTrans1D3" presStyleIdx="2" presStyleCnt="7"/>
      <dgm:spPr/>
      <dgm:t>
        <a:bodyPr/>
        <a:lstStyle/>
        <a:p>
          <a:endParaRPr lang="es-ES"/>
        </a:p>
      </dgm:t>
    </dgm:pt>
    <dgm:pt modelId="{E434EC33-4A51-4946-B940-C95B5E5D5316}" type="pres">
      <dgm:prSet presAssocID="{F394383E-122F-48F4-A7F3-742B150DA43B}" presName="root2" presStyleCnt="0"/>
      <dgm:spPr/>
    </dgm:pt>
    <dgm:pt modelId="{F139589B-7C18-4A83-9503-61DE4F3F3BEA}" type="pres">
      <dgm:prSet presAssocID="{F394383E-122F-48F4-A7F3-742B150DA43B}" presName="LevelTwoTextNode" presStyleLbl="node3" presStyleIdx="2" presStyleCnt="7" custScaleX="147625" custLinFactNeighborX="-486" custLinFactNeighborY="57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06F4201-AF02-4E6F-BB08-009FC4361971}" type="pres">
      <dgm:prSet presAssocID="{F394383E-122F-48F4-A7F3-742B150DA43B}" presName="level3hierChild" presStyleCnt="0"/>
      <dgm:spPr/>
    </dgm:pt>
    <dgm:pt modelId="{C1DFC077-D7FA-485F-8D62-1E8F8ED2F38C}" type="pres">
      <dgm:prSet presAssocID="{94028812-69E4-4E6F-8BB5-B5CBBA8AF786}" presName="conn2-1" presStyleLbl="parChTrans1D2" presStyleIdx="1" presStyleCnt="2"/>
      <dgm:spPr/>
      <dgm:t>
        <a:bodyPr/>
        <a:lstStyle/>
        <a:p>
          <a:endParaRPr lang="es-ES"/>
        </a:p>
      </dgm:t>
    </dgm:pt>
    <dgm:pt modelId="{D0D6DC25-6512-4B3E-B8DF-520610CF51FE}" type="pres">
      <dgm:prSet presAssocID="{94028812-69E4-4E6F-8BB5-B5CBBA8AF786}" presName="connTx" presStyleLbl="parChTrans1D2" presStyleIdx="1" presStyleCnt="2"/>
      <dgm:spPr/>
      <dgm:t>
        <a:bodyPr/>
        <a:lstStyle/>
        <a:p>
          <a:endParaRPr lang="es-ES"/>
        </a:p>
      </dgm:t>
    </dgm:pt>
    <dgm:pt modelId="{A2BD5C8E-CC6C-4D2A-9B73-C920B832D54C}" type="pres">
      <dgm:prSet presAssocID="{5BBE37E7-2837-4F6D-9D21-61E9CCB3C27D}" presName="root2" presStyleCnt="0"/>
      <dgm:spPr/>
    </dgm:pt>
    <dgm:pt modelId="{E519E88D-5801-490C-A1A1-11746AC2D871}" type="pres">
      <dgm:prSet presAssocID="{5BBE37E7-2837-4F6D-9D21-61E9CCB3C27D}" presName="LevelTwoTextNode" presStyleLbl="node2" presStyleIdx="1" presStyleCnt="2" custLinFactNeighborX="-46044" custLinFactNeighborY="-903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30E1D5A-04EF-48A6-AB76-08B860E64264}" type="pres">
      <dgm:prSet presAssocID="{5BBE37E7-2837-4F6D-9D21-61E9CCB3C27D}" presName="level3hierChild" presStyleCnt="0"/>
      <dgm:spPr/>
    </dgm:pt>
    <dgm:pt modelId="{0BEA412B-96DD-465E-BF4D-3E7ED86928A7}" type="pres">
      <dgm:prSet presAssocID="{B2DAFBA9-9269-40AC-BAE1-6DAE44775E5B}" presName="conn2-1" presStyleLbl="parChTrans1D3" presStyleIdx="3" presStyleCnt="7"/>
      <dgm:spPr/>
      <dgm:t>
        <a:bodyPr/>
        <a:lstStyle/>
        <a:p>
          <a:endParaRPr lang="es-ES"/>
        </a:p>
      </dgm:t>
    </dgm:pt>
    <dgm:pt modelId="{7CFF54D8-F6A8-4A9D-B953-C7E94A75C4FD}" type="pres">
      <dgm:prSet presAssocID="{B2DAFBA9-9269-40AC-BAE1-6DAE44775E5B}" presName="connTx" presStyleLbl="parChTrans1D3" presStyleIdx="3" presStyleCnt="7"/>
      <dgm:spPr/>
      <dgm:t>
        <a:bodyPr/>
        <a:lstStyle/>
        <a:p>
          <a:endParaRPr lang="es-ES"/>
        </a:p>
      </dgm:t>
    </dgm:pt>
    <dgm:pt modelId="{D5429728-ED91-4557-AB74-D5A7EF46ADA0}" type="pres">
      <dgm:prSet presAssocID="{E691DD76-45D9-4571-981A-5B1CDACF4A4A}" presName="root2" presStyleCnt="0"/>
      <dgm:spPr/>
    </dgm:pt>
    <dgm:pt modelId="{64151E54-4758-4DCE-A861-2E831ABEF99D}" type="pres">
      <dgm:prSet presAssocID="{E691DD76-45D9-4571-981A-5B1CDACF4A4A}" presName="LevelTwoTextNode" presStyleLbl="node3" presStyleIdx="3" presStyleCnt="7" custScaleX="147263" custLinFactNeighborX="-486" custLinFactNeighborY="57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8BDA07F-62DE-4BB1-AF16-7F8A6C19E85A}" type="pres">
      <dgm:prSet presAssocID="{E691DD76-45D9-4571-981A-5B1CDACF4A4A}" presName="level3hierChild" presStyleCnt="0"/>
      <dgm:spPr/>
    </dgm:pt>
    <dgm:pt modelId="{B4FA7B72-3C26-434F-94D5-D3CB18EAA1C2}" type="pres">
      <dgm:prSet presAssocID="{51A2366F-CA9F-4F20-AD75-DE038246DADC}" presName="conn2-1" presStyleLbl="parChTrans1D3" presStyleIdx="4" presStyleCnt="7"/>
      <dgm:spPr/>
      <dgm:t>
        <a:bodyPr/>
        <a:lstStyle/>
        <a:p>
          <a:endParaRPr lang="es-ES"/>
        </a:p>
      </dgm:t>
    </dgm:pt>
    <dgm:pt modelId="{3B795C07-4EF1-4703-ABCC-E0AA86927CE5}" type="pres">
      <dgm:prSet presAssocID="{51A2366F-CA9F-4F20-AD75-DE038246DADC}" presName="connTx" presStyleLbl="parChTrans1D3" presStyleIdx="4" presStyleCnt="7"/>
      <dgm:spPr/>
      <dgm:t>
        <a:bodyPr/>
        <a:lstStyle/>
        <a:p>
          <a:endParaRPr lang="es-ES"/>
        </a:p>
      </dgm:t>
    </dgm:pt>
    <dgm:pt modelId="{38B368FD-091E-48ED-9094-5340C409E308}" type="pres">
      <dgm:prSet presAssocID="{EA37BDB9-D101-47EE-AE4C-A38551C07FB7}" presName="root2" presStyleCnt="0"/>
      <dgm:spPr/>
    </dgm:pt>
    <dgm:pt modelId="{7A2BDD00-854C-4DF6-8AC4-482F9A11A1E0}" type="pres">
      <dgm:prSet presAssocID="{EA37BDB9-D101-47EE-AE4C-A38551C07FB7}" presName="LevelTwoTextNode" presStyleLbl="node3" presStyleIdx="4" presStyleCnt="7" custScaleX="14726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1CEB87D-5DBD-4179-9F3A-FC16EEA71141}" type="pres">
      <dgm:prSet presAssocID="{EA37BDB9-D101-47EE-AE4C-A38551C07FB7}" presName="level3hierChild" presStyleCnt="0"/>
      <dgm:spPr/>
    </dgm:pt>
    <dgm:pt modelId="{C80BB50A-820B-4694-A603-4F240FCDEE6F}" type="pres">
      <dgm:prSet presAssocID="{16DEF17B-BF8D-421A-BB9B-C1332D7E9D21}" presName="conn2-1" presStyleLbl="parChTrans1D3" presStyleIdx="5" presStyleCnt="7"/>
      <dgm:spPr/>
      <dgm:t>
        <a:bodyPr/>
        <a:lstStyle/>
        <a:p>
          <a:endParaRPr lang="es-ES"/>
        </a:p>
      </dgm:t>
    </dgm:pt>
    <dgm:pt modelId="{76AE25E5-3FFB-4EA6-BB0E-E8C26A898691}" type="pres">
      <dgm:prSet presAssocID="{16DEF17B-BF8D-421A-BB9B-C1332D7E9D21}" presName="connTx" presStyleLbl="parChTrans1D3" presStyleIdx="5" presStyleCnt="7"/>
      <dgm:spPr/>
      <dgm:t>
        <a:bodyPr/>
        <a:lstStyle/>
        <a:p>
          <a:endParaRPr lang="es-ES"/>
        </a:p>
      </dgm:t>
    </dgm:pt>
    <dgm:pt modelId="{A58C44BE-40A4-4AAF-B4FC-B629B60E96D3}" type="pres">
      <dgm:prSet presAssocID="{E3DAA13D-A8AD-400B-B4A0-EE1BC89F046F}" presName="root2" presStyleCnt="0"/>
      <dgm:spPr/>
    </dgm:pt>
    <dgm:pt modelId="{83764299-C24B-448B-9986-EE5EF3C2B12A}" type="pres">
      <dgm:prSet presAssocID="{E3DAA13D-A8AD-400B-B4A0-EE1BC89F046F}" presName="LevelTwoTextNode" presStyleLbl="node3" presStyleIdx="5" presStyleCnt="7" custScaleX="14692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0749B56-009F-4B62-8159-755B93F8B1F8}" type="pres">
      <dgm:prSet presAssocID="{E3DAA13D-A8AD-400B-B4A0-EE1BC89F046F}" presName="level3hierChild" presStyleCnt="0"/>
      <dgm:spPr/>
    </dgm:pt>
    <dgm:pt modelId="{E8CA26A4-0862-4432-8D3D-8E6374F6F8F6}" type="pres">
      <dgm:prSet presAssocID="{F72F8BDB-C0ED-46E4-836B-1B5BB68E977D}" presName="conn2-1" presStyleLbl="parChTrans1D3" presStyleIdx="6" presStyleCnt="7"/>
      <dgm:spPr/>
      <dgm:t>
        <a:bodyPr/>
        <a:lstStyle/>
        <a:p>
          <a:endParaRPr lang="es-ES"/>
        </a:p>
      </dgm:t>
    </dgm:pt>
    <dgm:pt modelId="{7AF3C4A4-7CA0-4127-B4B8-E2481CBB38DF}" type="pres">
      <dgm:prSet presAssocID="{F72F8BDB-C0ED-46E4-836B-1B5BB68E977D}" presName="connTx" presStyleLbl="parChTrans1D3" presStyleIdx="6" presStyleCnt="7"/>
      <dgm:spPr/>
      <dgm:t>
        <a:bodyPr/>
        <a:lstStyle/>
        <a:p>
          <a:endParaRPr lang="es-ES"/>
        </a:p>
      </dgm:t>
    </dgm:pt>
    <dgm:pt modelId="{3A4D1448-C34C-42D3-AED3-4DF882EDBD98}" type="pres">
      <dgm:prSet presAssocID="{188AA6EC-0732-4871-822F-D15490EF68D9}" presName="root2" presStyleCnt="0"/>
      <dgm:spPr/>
    </dgm:pt>
    <dgm:pt modelId="{0E0938F4-EB74-43EE-83E6-96EB8805BE38}" type="pres">
      <dgm:prSet presAssocID="{188AA6EC-0732-4871-822F-D15490EF68D9}" presName="LevelTwoTextNode" presStyleLbl="node3" presStyleIdx="6" presStyleCnt="7" custScaleX="14972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575787A-E245-4C0C-916D-DB46DA24EB90}" type="pres">
      <dgm:prSet presAssocID="{188AA6EC-0732-4871-822F-D15490EF68D9}" presName="level3hierChild" presStyleCnt="0"/>
      <dgm:spPr/>
    </dgm:pt>
  </dgm:ptLst>
  <dgm:cxnLst>
    <dgm:cxn modelId="{F0642254-C835-4139-AAD8-AEBBB5D033C5}" type="presOf" srcId="{E691DD76-45D9-4571-981A-5B1CDACF4A4A}" destId="{64151E54-4758-4DCE-A861-2E831ABEF99D}" srcOrd="0" destOrd="0" presId="urn:microsoft.com/office/officeart/2005/8/layout/hierarchy2"/>
    <dgm:cxn modelId="{7346A483-9CA5-4DD0-BD17-6DB145C35F18}" type="presOf" srcId="{D8D8585C-7F48-482A-82DF-490FF6754CE7}" destId="{CDC32A13-5A1E-4CFA-864E-0FB5246E5ED7}" srcOrd="1" destOrd="0" presId="urn:microsoft.com/office/officeart/2005/8/layout/hierarchy2"/>
    <dgm:cxn modelId="{DBA4ACDB-E949-41C2-B1F1-BCD0FA1DB884}" type="presOf" srcId="{16DEF17B-BF8D-421A-BB9B-C1332D7E9D21}" destId="{76AE25E5-3FFB-4EA6-BB0E-E8C26A898691}" srcOrd="1" destOrd="0" presId="urn:microsoft.com/office/officeart/2005/8/layout/hierarchy2"/>
    <dgm:cxn modelId="{7089DC8D-818B-417E-A930-B5FBBA3E3C18}" type="presOf" srcId="{B2DAFBA9-9269-40AC-BAE1-6DAE44775E5B}" destId="{7CFF54D8-F6A8-4A9D-B953-C7E94A75C4FD}" srcOrd="1" destOrd="0" presId="urn:microsoft.com/office/officeart/2005/8/layout/hierarchy2"/>
    <dgm:cxn modelId="{160BB5A6-52FD-4DFB-A5B7-079050990DA8}" type="presOf" srcId="{51A2366F-CA9F-4F20-AD75-DE038246DADC}" destId="{3B795C07-4EF1-4703-ABCC-E0AA86927CE5}" srcOrd="1" destOrd="0" presId="urn:microsoft.com/office/officeart/2005/8/layout/hierarchy2"/>
    <dgm:cxn modelId="{983AC760-0635-41A2-B1CA-50C9BA50784E}" type="presOf" srcId="{16DEF17B-BF8D-421A-BB9B-C1332D7E9D21}" destId="{C80BB50A-820B-4694-A603-4F240FCDEE6F}" srcOrd="0" destOrd="0" presId="urn:microsoft.com/office/officeart/2005/8/layout/hierarchy2"/>
    <dgm:cxn modelId="{F119B5D5-C265-41EF-8481-839CBD70FAC4}" type="presOf" srcId="{F72F8BDB-C0ED-46E4-836B-1B5BB68E977D}" destId="{7AF3C4A4-7CA0-4127-B4B8-E2481CBB38DF}" srcOrd="1" destOrd="0" presId="urn:microsoft.com/office/officeart/2005/8/layout/hierarchy2"/>
    <dgm:cxn modelId="{786ED504-2769-4384-A8EF-6D47F3DFF826}" type="presOf" srcId="{60D49408-BC1B-46DB-8CC0-DC1CE044BF13}" destId="{E59956D0-5B1F-48A5-93EB-126DE8D5A6F3}" srcOrd="0" destOrd="0" presId="urn:microsoft.com/office/officeart/2005/8/layout/hierarchy2"/>
    <dgm:cxn modelId="{EDF93082-3D12-4724-B63A-E3A5B688005B}" type="presOf" srcId="{EA37BDB9-D101-47EE-AE4C-A38551C07FB7}" destId="{7A2BDD00-854C-4DF6-8AC4-482F9A11A1E0}" srcOrd="0" destOrd="0" presId="urn:microsoft.com/office/officeart/2005/8/layout/hierarchy2"/>
    <dgm:cxn modelId="{564B9913-015D-4D01-B2B6-CAFCC46F297D}" srcId="{43F74690-E17E-4DAC-999C-0C72C641FC8A}" destId="{2EBCF046-80EF-43BD-ADD8-E587672D5AC1}" srcOrd="1" destOrd="0" parTransId="{768B45C4-A8FE-4CB7-9BC0-A05C21D6158A}" sibTransId="{71861D2C-FDD8-4045-A8C4-091B14F38DF1}"/>
    <dgm:cxn modelId="{BE32C79C-D4D7-44DB-A70C-AA3FCF7FF81E}" type="presOf" srcId="{43F74690-E17E-4DAC-999C-0C72C641FC8A}" destId="{7DF95112-383C-4851-BE74-A40C22D2A866}" srcOrd="0" destOrd="0" presId="urn:microsoft.com/office/officeart/2005/8/layout/hierarchy2"/>
    <dgm:cxn modelId="{2D45F8B6-687C-4128-8F58-917E5245FD34}" type="presOf" srcId="{F394383E-122F-48F4-A7F3-742B150DA43B}" destId="{F139589B-7C18-4A83-9503-61DE4F3F3BEA}" srcOrd="0" destOrd="0" presId="urn:microsoft.com/office/officeart/2005/8/layout/hierarchy2"/>
    <dgm:cxn modelId="{E5A5DEC6-BBD7-4F79-B302-9F4315D4C010}" type="presOf" srcId="{768B45C4-A8FE-4CB7-9BC0-A05C21D6158A}" destId="{25A1EFA6-FF68-4533-8309-43F853306477}" srcOrd="0" destOrd="0" presId="urn:microsoft.com/office/officeart/2005/8/layout/hierarchy2"/>
    <dgm:cxn modelId="{D74FAFC9-9376-4AC6-94FC-9568A24A011C}" type="presOf" srcId="{E3DAA13D-A8AD-400B-B4A0-EE1BC89F046F}" destId="{83764299-C24B-448B-9986-EE5EF3C2B12A}" srcOrd="0" destOrd="0" presId="urn:microsoft.com/office/officeart/2005/8/layout/hierarchy2"/>
    <dgm:cxn modelId="{2F21C6FB-5287-402D-83A5-E642FB1123D6}" type="presOf" srcId="{51A2366F-CA9F-4F20-AD75-DE038246DADC}" destId="{B4FA7B72-3C26-434F-94D5-D3CB18EAA1C2}" srcOrd="0" destOrd="0" presId="urn:microsoft.com/office/officeart/2005/8/layout/hierarchy2"/>
    <dgm:cxn modelId="{BEA7E808-5BE1-4D92-8907-DAA401C97EC8}" srcId="{5BBE37E7-2837-4F6D-9D21-61E9CCB3C27D}" destId="{188AA6EC-0732-4871-822F-D15490EF68D9}" srcOrd="3" destOrd="0" parTransId="{F72F8BDB-C0ED-46E4-836B-1B5BB68E977D}" sibTransId="{A725331C-4757-4D17-9BFE-6F8537D04236}"/>
    <dgm:cxn modelId="{C8701DF6-27DD-4FCE-90CF-260CC185C619}" type="presOf" srcId="{F72F8BDB-C0ED-46E4-836B-1B5BB68E977D}" destId="{E8CA26A4-0862-4432-8D3D-8E6374F6F8F6}" srcOrd="0" destOrd="0" presId="urn:microsoft.com/office/officeart/2005/8/layout/hierarchy2"/>
    <dgm:cxn modelId="{7CD70587-F0DD-468D-97C5-08724ED83FCD}" srcId="{26A435E8-F57E-4B6A-AC67-B1421361A2DD}" destId="{43F74690-E17E-4DAC-999C-0C72C641FC8A}" srcOrd="0" destOrd="0" parTransId="{D8D8585C-7F48-482A-82DF-490FF6754CE7}" sibTransId="{B3ED8F30-0C80-49DC-9AD9-C18D689A8C34}"/>
    <dgm:cxn modelId="{EEF1B78D-A3CA-4C4A-B512-EC37E477E6F1}" type="presOf" srcId="{94028812-69E4-4E6F-8BB5-B5CBBA8AF786}" destId="{C1DFC077-D7FA-485F-8D62-1E8F8ED2F38C}" srcOrd="0" destOrd="0" presId="urn:microsoft.com/office/officeart/2005/8/layout/hierarchy2"/>
    <dgm:cxn modelId="{B76C3968-A2C3-459B-A4C9-ECAA27F043A6}" srcId="{60D49408-BC1B-46DB-8CC0-DC1CE044BF13}" destId="{26A435E8-F57E-4B6A-AC67-B1421361A2DD}" srcOrd="0" destOrd="0" parTransId="{B2D342CA-118B-4864-9B3F-CDF850F53395}" sibTransId="{0E145243-E07B-48AF-978A-C6F876FDA214}"/>
    <dgm:cxn modelId="{9300B76B-738D-4B70-8964-61F13387A612}" srcId="{5BBE37E7-2837-4F6D-9D21-61E9CCB3C27D}" destId="{E3DAA13D-A8AD-400B-B4A0-EE1BC89F046F}" srcOrd="2" destOrd="0" parTransId="{16DEF17B-BF8D-421A-BB9B-C1332D7E9D21}" sibTransId="{B52D1A38-261F-4235-9629-E04072CC34C9}"/>
    <dgm:cxn modelId="{55FED6BB-A3DD-4C5A-B83E-39600CA488A4}" type="presOf" srcId="{88BFACC3-0B6F-41B4-A901-70BCA166E5B9}" destId="{ED22AE42-F59A-4323-AABC-77C06092BA12}" srcOrd="0" destOrd="0" presId="urn:microsoft.com/office/officeart/2005/8/layout/hierarchy2"/>
    <dgm:cxn modelId="{5162A768-0D7D-4CA7-940A-270E382CBE14}" srcId="{43F74690-E17E-4DAC-999C-0C72C641FC8A}" destId="{F394383E-122F-48F4-A7F3-742B150DA43B}" srcOrd="2" destOrd="0" parTransId="{88BFACC3-0B6F-41B4-A901-70BCA166E5B9}" sibTransId="{C8FC8932-AD88-4A6A-B9F4-FAEFDE2FB77A}"/>
    <dgm:cxn modelId="{955A52D0-B69B-4D16-9F42-BB3E66A08CF3}" type="presOf" srcId="{9899BC7F-F155-45EE-A8D6-7C43131ADE44}" destId="{5238762E-5D46-4CCA-8097-C3CC28213299}" srcOrd="1" destOrd="0" presId="urn:microsoft.com/office/officeart/2005/8/layout/hierarchy2"/>
    <dgm:cxn modelId="{1CA7A5EF-23FB-4FEC-99D0-473719BC81AD}" srcId="{26A435E8-F57E-4B6A-AC67-B1421361A2DD}" destId="{5BBE37E7-2837-4F6D-9D21-61E9CCB3C27D}" srcOrd="1" destOrd="0" parTransId="{94028812-69E4-4E6F-8BB5-B5CBBA8AF786}" sibTransId="{83D9228C-3FE9-41C8-831C-DE73303762D7}"/>
    <dgm:cxn modelId="{0C24DB72-E8A2-4887-8D43-92A8FAE619A7}" type="presOf" srcId="{768B45C4-A8FE-4CB7-9BC0-A05C21D6158A}" destId="{A79340C5-058F-42AD-B030-4484F8C8B9BD}" srcOrd="1" destOrd="0" presId="urn:microsoft.com/office/officeart/2005/8/layout/hierarchy2"/>
    <dgm:cxn modelId="{D5E24C75-F974-4AC1-ABFD-E348EB61A2AD}" srcId="{5BBE37E7-2837-4F6D-9D21-61E9CCB3C27D}" destId="{EA37BDB9-D101-47EE-AE4C-A38551C07FB7}" srcOrd="1" destOrd="0" parTransId="{51A2366F-CA9F-4F20-AD75-DE038246DADC}" sibTransId="{F5D795C2-A4AC-4357-9209-7520663C6699}"/>
    <dgm:cxn modelId="{30E9F56E-AC91-40C9-96C6-1082E2677E65}" type="presOf" srcId="{D8D8585C-7F48-482A-82DF-490FF6754CE7}" destId="{29ED2C4F-00BC-4622-8579-438E663123A8}" srcOrd="0" destOrd="0" presId="urn:microsoft.com/office/officeart/2005/8/layout/hierarchy2"/>
    <dgm:cxn modelId="{0B1B06CB-258F-4978-A174-EEA7850F610F}" type="presOf" srcId="{9899BC7F-F155-45EE-A8D6-7C43131ADE44}" destId="{FAE22D1D-9E2B-4298-9EB1-AFDBA90212B2}" srcOrd="0" destOrd="0" presId="urn:microsoft.com/office/officeart/2005/8/layout/hierarchy2"/>
    <dgm:cxn modelId="{60630A6E-388C-4A85-B4EE-43F799926E67}" type="presOf" srcId="{2EBCF046-80EF-43BD-ADD8-E587672D5AC1}" destId="{AF40059E-5870-4F1A-A12E-72E7FEA4D4F5}" srcOrd="0" destOrd="0" presId="urn:microsoft.com/office/officeart/2005/8/layout/hierarchy2"/>
    <dgm:cxn modelId="{056B6BD7-9454-4179-B287-4B204AC96900}" type="presOf" srcId="{88BFACC3-0B6F-41B4-A901-70BCA166E5B9}" destId="{8447ECB7-10F4-4297-94AB-C373007C04A8}" srcOrd="1" destOrd="0" presId="urn:microsoft.com/office/officeart/2005/8/layout/hierarchy2"/>
    <dgm:cxn modelId="{1F5108CF-8950-4CB0-9F83-4B6B56B7C9D4}" type="presOf" srcId="{188AA6EC-0732-4871-822F-D15490EF68D9}" destId="{0E0938F4-EB74-43EE-83E6-96EB8805BE38}" srcOrd="0" destOrd="0" presId="urn:microsoft.com/office/officeart/2005/8/layout/hierarchy2"/>
    <dgm:cxn modelId="{626522FF-5126-4DCB-9BE9-B2FE9BD19C2D}" srcId="{5BBE37E7-2837-4F6D-9D21-61E9CCB3C27D}" destId="{E691DD76-45D9-4571-981A-5B1CDACF4A4A}" srcOrd="0" destOrd="0" parTransId="{B2DAFBA9-9269-40AC-BAE1-6DAE44775E5B}" sibTransId="{0148428B-C078-4875-AC9A-78791C18C223}"/>
    <dgm:cxn modelId="{65031602-F07A-4918-9C9B-8593C69B80F8}" type="presOf" srcId="{B2DAFBA9-9269-40AC-BAE1-6DAE44775E5B}" destId="{0BEA412B-96DD-465E-BF4D-3E7ED86928A7}" srcOrd="0" destOrd="0" presId="urn:microsoft.com/office/officeart/2005/8/layout/hierarchy2"/>
    <dgm:cxn modelId="{4B32EBC8-AB66-4BD0-9425-FB1CF91830FF}" srcId="{43F74690-E17E-4DAC-999C-0C72C641FC8A}" destId="{8BC53A93-62BC-451F-B38E-F473F647FC30}" srcOrd="0" destOrd="0" parTransId="{9899BC7F-F155-45EE-A8D6-7C43131ADE44}" sibTransId="{0D9653FA-FF71-449C-920C-F3328E04BCDE}"/>
    <dgm:cxn modelId="{86880844-399E-4B99-B996-5CE900572C27}" type="presOf" srcId="{26A435E8-F57E-4B6A-AC67-B1421361A2DD}" destId="{C44EC8AD-7E3E-4CE9-BD81-F28AEAB8C2CD}" srcOrd="0" destOrd="0" presId="urn:microsoft.com/office/officeart/2005/8/layout/hierarchy2"/>
    <dgm:cxn modelId="{A6314242-6179-4106-886D-D8170FD391E5}" type="presOf" srcId="{94028812-69E4-4E6F-8BB5-B5CBBA8AF786}" destId="{D0D6DC25-6512-4B3E-B8DF-520610CF51FE}" srcOrd="1" destOrd="0" presId="urn:microsoft.com/office/officeart/2005/8/layout/hierarchy2"/>
    <dgm:cxn modelId="{CAFE2D97-6D0C-432F-BFE1-9E7B714BFC02}" type="presOf" srcId="{5BBE37E7-2837-4F6D-9D21-61E9CCB3C27D}" destId="{E519E88D-5801-490C-A1A1-11746AC2D871}" srcOrd="0" destOrd="0" presId="urn:microsoft.com/office/officeart/2005/8/layout/hierarchy2"/>
    <dgm:cxn modelId="{52C4C35B-AF4D-4832-8515-30102CDF80A8}" type="presOf" srcId="{8BC53A93-62BC-451F-B38E-F473F647FC30}" destId="{B000DE73-7491-4F0C-AFE4-0EBD8DFD1B91}" srcOrd="0" destOrd="0" presId="urn:microsoft.com/office/officeart/2005/8/layout/hierarchy2"/>
    <dgm:cxn modelId="{F63EF293-6903-420D-BC9E-3F911EA4EA76}" type="presParOf" srcId="{E59956D0-5B1F-48A5-93EB-126DE8D5A6F3}" destId="{A84159CF-A7B8-40AE-B2F1-A2815B83506D}" srcOrd="0" destOrd="0" presId="urn:microsoft.com/office/officeart/2005/8/layout/hierarchy2"/>
    <dgm:cxn modelId="{1BE16F25-F8CA-4776-8FF8-5274225BEE38}" type="presParOf" srcId="{A84159CF-A7B8-40AE-B2F1-A2815B83506D}" destId="{C44EC8AD-7E3E-4CE9-BD81-F28AEAB8C2CD}" srcOrd="0" destOrd="0" presId="urn:microsoft.com/office/officeart/2005/8/layout/hierarchy2"/>
    <dgm:cxn modelId="{85761ED3-DA39-407A-9D5F-B6BA2BDB71B5}" type="presParOf" srcId="{A84159CF-A7B8-40AE-B2F1-A2815B83506D}" destId="{77A1D51B-1A2D-4757-A648-C048278AE9C8}" srcOrd="1" destOrd="0" presId="urn:microsoft.com/office/officeart/2005/8/layout/hierarchy2"/>
    <dgm:cxn modelId="{87E7E71C-1481-4AAB-9030-4088ED6D6969}" type="presParOf" srcId="{77A1D51B-1A2D-4757-A648-C048278AE9C8}" destId="{29ED2C4F-00BC-4622-8579-438E663123A8}" srcOrd="0" destOrd="0" presId="urn:microsoft.com/office/officeart/2005/8/layout/hierarchy2"/>
    <dgm:cxn modelId="{39D0087F-004F-43C9-9890-A06EE43756EB}" type="presParOf" srcId="{29ED2C4F-00BC-4622-8579-438E663123A8}" destId="{CDC32A13-5A1E-4CFA-864E-0FB5246E5ED7}" srcOrd="0" destOrd="0" presId="urn:microsoft.com/office/officeart/2005/8/layout/hierarchy2"/>
    <dgm:cxn modelId="{8C733568-6ED1-43E8-8240-CAD9FCCB86BA}" type="presParOf" srcId="{77A1D51B-1A2D-4757-A648-C048278AE9C8}" destId="{2A449448-23EC-4C3C-B1E9-22E05FDCB811}" srcOrd="1" destOrd="0" presId="urn:microsoft.com/office/officeart/2005/8/layout/hierarchy2"/>
    <dgm:cxn modelId="{AEAD02FF-E8FE-432B-9C65-6F5EA1E4B774}" type="presParOf" srcId="{2A449448-23EC-4C3C-B1E9-22E05FDCB811}" destId="{7DF95112-383C-4851-BE74-A40C22D2A866}" srcOrd="0" destOrd="0" presId="urn:microsoft.com/office/officeart/2005/8/layout/hierarchy2"/>
    <dgm:cxn modelId="{E6FA47C3-171D-4185-AA11-E20CEFF39516}" type="presParOf" srcId="{2A449448-23EC-4C3C-B1E9-22E05FDCB811}" destId="{5433A2F2-0A1C-4A11-A0FB-C80413E7FD15}" srcOrd="1" destOrd="0" presId="urn:microsoft.com/office/officeart/2005/8/layout/hierarchy2"/>
    <dgm:cxn modelId="{65140DA2-A895-4D1D-B6D9-3CC4D8DFE09C}" type="presParOf" srcId="{5433A2F2-0A1C-4A11-A0FB-C80413E7FD15}" destId="{FAE22D1D-9E2B-4298-9EB1-AFDBA90212B2}" srcOrd="0" destOrd="0" presId="urn:microsoft.com/office/officeart/2005/8/layout/hierarchy2"/>
    <dgm:cxn modelId="{9518131E-E32C-4387-A115-2FE5F60D132D}" type="presParOf" srcId="{FAE22D1D-9E2B-4298-9EB1-AFDBA90212B2}" destId="{5238762E-5D46-4CCA-8097-C3CC28213299}" srcOrd="0" destOrd="0" presId="urn:microsoft.com/office/officeart/2005/8/layout/hierarchy2"/>
    <dgm:cxn modelId="{87B240A7-7374-4C66-BCC4-7E7F9AC0BE6E}" type="presParOf" srcId="{5433A2F2-0A1C-4A11-A0FB-C80413E7FD15}" destId="{1A8D2870-9E50-443C-A408-6655CD1C58F3}" srcOrd="1" destOrd="0" presId="urn:microsoft.com/office/officeart/2005/8/layout/hierarchy2"/>
    <dgm:cxn modelId="{A59F8DF6-649F-4B29-BC12-653BD176744F}" type="presParOf" srcId="{1A8D2870-9E50-443C-A408-6655CD1C58F3}" destId="{B000DE73-7491-4F0C-AFE4-0EBD8DFD1B91}" srcOrd="0" destOrd="0" presId="urn:microsoft.com/office/officeart/2005/8/layout/hierarchy2"/>
    <dgm:cxn modelId="{7E56968B-187E-4D23-80A7-5DECAA7DF036}" type="presParOf" srcId="{1A8D2870-9E50-443C-A408-6655CD1C58F3}" destId="{24D3B371-50E0-4AED-9E7A-5F41C42004C0}" srcOrd="1" destOrd="0" presId="urn:microsoft.com/office/officeart/2005/8/layout/hierarchy2"/>
    <dgm:cxn modelId="{03C727CA-79E8-4E9F-BF37-7F654177D1F3}" type="presParOf" srcId="{5433A2F2-0A1C-4A11-A0FB-C80413E7FD15}" destId="{25A1EFA6-FF68-4533-8309-43F853306477}" srcOrd="2" destOrd="0" presId="urn:microsoft.com/office/officeart/2005/8/layout/hierarchy2"/>
    <dgm:cxn modelId="{C5081FF4-4E01-47BC-8C80-39CB2E578257}" type="presParOf" srcId="{25A1EFA6-FF68-4533-8309-43F853306477}" destId="{A79340C5-058F-42AD-B030-4484F8C8B9BD}" srcOrd="0" destOrd="0" presId="urn:microsoft.com/office/officeart/2005/8/layout/hierarchy2"/>
    <dgm:cxn modelId="{ECDAF080-18D4-4796-AAA5-829B6B0DCE56}" type="presParOf" srcId="{5433A2F2-0A1C-4A11-A0FB-C80413E7FD15}" destId="{33DFEB41-CF35-45E4-B4E1-B97BA54E7056}" srcOrd="3" destOrd="0" presId="urn:microsoft.com/office/officeart/2005/8/layout/hierarchy2"/>
    <dgm:cxn modelId="{710B2118-32AF-46CC-9C20-7A82B2D09D3B}" type="presParOf" srcId="{33DFEB41-CF35-45E4-B4E1-B97BA54E7056}" destId="{AF40059E-5870-4F1A-A12E-72E7FEA4D4F5}" srcOrd="0" destOrd="0" presId="urn:microsoft.com/office/officeart/2005/8/layout/hierarchy2"/>
    <dgm:cxn modelId="{DD52F40F-2417-4D6B-A5E2-DEE49A8127F5}" type="presParOf" srcId="{33DFEB41-CF35-45E4-B4E1-B97BA54E7056}" destId="{B131AECF-607C-4757-85A2-A2E6799F47A7}" srcOrd="1" destOrd="0" presId="urn:microsoft.com/office/officeart/2005/8/layout/hierarchy2"/>
    <dgm:cxn modelId="{A026D326-F42F-4386-9935-658EB24DBCA8}" type="presParOf" srcId="{5433A2F2-0A1C-4A11-A0FB-C80413E7FD15}" destId="{ED22AE42-F59A-4323-AABC-77C06092BA12}" srcOrd="4" destOrd="0" presId="urn:microsoft.com/office/officeart/2005/8/layout/hierarchy2"/>
    <dgm:cxn modelId="{B2D2ADCF-8F8D-4344-93A9-87FFB5DAAB6D}" type="presParOf" srcId="{ED22AE42-F59A-4323-AABC-77C06092BA12}" destId="{8447ECB7-10F4-4297-94AB-C373007C04A8}" srcOrd="0" destOrd="0" presId="urn:microsoft.com/office/officeart/2005/8/layout/hierarchy2"/>
    <dgm:cxn modelId="{1B92FE1B-44BD-4F73-8915-21C6FEFEAAE5}" type="presParOf" srcId="{5433A2F2-0A1C-4A11-A0FB-C80413E7FD15}" destId="{E434EC33-4A51-4946-B940-C95B5E5D5316}" srcOrd="5" destOrd="0" presId="urn:microsoft.com/office/officeart/2005/8/layout/hierarchy2"/>
    <dgm:cxn modelId="{0D9E8B9D-0461-42F9-AB84-F5023D3E5968}" type="presParOf" srcId="{E434EC33-4A51-4946-B940-C95B5E5D5316}" destId="{F139589B-7C18-4A83-9503-61DE4F3F3BEA}" srcOrd="0" destOrd="0" presId="urn:microsoft.com/office/officeart/2005/8/layout/hierarchy2"/>
    <dgm:cxn modelId="{447F332E-268C-4244-BEE2-BDF4A60C6C94}" type="presParOf" srcId="{E434EC33-4A51-4946-B940-C95B5E5D5316}" destId="{306F4201-AF02-4E6F-BB08-009FC4361971}" srcOrd="1" destOrd="0" presId="urn:microsoft.com/office/officeart/2005/8/layout/hierarchy2"/>
    <dgm:cxn modelId="{2322496C-55B9-4A52-8526-27AA2ADEC76F}" type="presParOf" srcId="{77A1D51B-1A2D-4757-A648-C048278AE9C8}" destId="{C1DFC077-D7FA-485F-8D62-1E8F8ED2F38C}" srcOrd="2" destOrd="0" presId="urn:microsoft.com/office/officeart/2005/8/layout/hierarchy2"/>
    <dgm:cxn modelId="{6284DD70-FF0C-4F2C-A209-0C473D996CEF}" type="presParOf" srcId="{C1DFC077-D7FA-485F-8D62-1E8F8ED2F38C}" destId="{D0D6DC25-6512-4B3E-B8DF-520610CF51FE}" srcOrd="0" destOrd="0" presId="urn:microsoft.com/office/officeart/2005/8/layout/hierarchy2"/>
    <dgm:cxn modelId="{C478539E-FFAD-4226-BF41-15D37294BF72}" type="presParOf" srcId="{77A1D51B-1A2D-4757-A648-C048278AE9C8}" destId="{A2BD5C8E-CC6C-4D2A-9B73-C920B832D54C}" srcOrd="3" destOrd="0" presId="urn:microsoft.com/office/officeart/2005/8/layout/hierarchy2"/>
    <dgm:cxn modelId="{F5194DC0-4F63-444D-A926-0B2BDCB0D5E9}" type="presParOf" srcId="{A2BD5C8E-CC6C-4D2A-9B73-C920B832D54C}" destId="{E519E88D-5801-490C-A1A1-11746AC2D871}" srcOrd="0" destOrd="0" presId="urn:microsoft.com/office/officeart/2005/8/layout/hierarchy2"/>
    <dgm:cxn modelId="{FB62B89E-038D-4BFA-9BA8-8F9D44A67F50}" type="presParOf" srcId="{A2BD5C8E-CC6C-4D2A-9B73-C920B832D54C}" destId="{F30E1D5A-04EF-48A6-AB76-08B860E64264}" srcOrd="1" destOrd="0" presId="urn:microsoft.com/office/officeart/2005/8/layout/hierarchy2"/>
    <dgm:cxn modelId="{64C2851F-F00E-41CD-82FC-9E2459E2AA75}" type="presParOf" srcId="{F30E1D5A-04EF-48A6-AB76-08B860E64264}" destId="{0BEA412B-96DD-465E-BF4D-3E7ED86928A7}" srcOrd="0" destOrd="0" presId="urn:microsoft.com/office/officeart/2005/8/layout/hierarchy2"/>
    <dgm:cxn modelId="{94CFE7ED-E491-48C6-A8DB-AA923758E1BF}" type="presParOf" srcId="{0BEA412B-96DD-465E-BF4D-3E7ED86928A7}" destId="{7CFF54D8-F6A8-4A9D-B953-C7E94A75C4FD}" srcOrd="0" destOrd="0" presId="urn:microsoft.com/office/officeart/2005/8/layout/hierarchy2"/>
    <dgm:cxn modelId="{40177A5D-9C6F-4398-AF26-A791A635B640}" type="presParOf" srcId="{F30E1D5A-04EF-48A6-AB76-08B860E64264}" destId="{D5429728-ED91-4557-AB74-D5A7EF46ADA0}" srcOrd="1" destOrd="0" presId="urn:microsoft.com/office/officeart/2005/8/layout/hierarchy2"/>
    <dgm:cxn modelId="{CC25D7BD-C759-4EFE-B332-8EF7C47D43DB}" type="presParOf" srcId="{D5429728-ED91-4557-AB74-D5A7EF46ADA0}" destId="{64151E54-4758-4DCE-A861-2E831ABEF99D}" srcOrd="0" destOrd="0" presId="urn:microsoft.com/office/officeart/2005/8/layout/hierarchy2"/>
    <dgm:cxn modelId="{8BD96CE8-6A89-4EF3-8AC1-E9F6865575F2}" type="presParOf" srcId="{D5429728-ED91-4557-AB74-D5A7EF46ADA0}" destId="{78BDA07F-62DE-4BB1-AF16-7F8A6C19E85A}" srcOrd="1" destOrd="0" presId="urn:microsoft.com/office/officeart/2005/8/layout/hierarchy2"/>
    <dgm:cxn modelId="{3EE8236C-775F-4ABF-9647-D1DD779C6EDB}" type="presParOf" srcId="{F30E1D5A-04EF-48A6-AB76-08B860E64264}" destId="{B4FA7B72-3C26-434F-94D5-D3CB18EAA1C2}" srcOrd="2" destOrd="0" presId="urn:microsoft.com/office/officeart/2005/8/layout/hierarchy2"/>
    <dgm:cxn modelId="{DE9A801C-492D-4F69-BCCC-6BE8A8FCA52F}" type="presParOf" srcId="{B4FA7B72-3C26-434F-94D5-D3CB18EAA1C2}" destId="{3B795C07-4EF1-4703-ABCC-E0AA86927CE5}" srcOrd="0" destOrd="0" presId="urn:microsoft.com/office/officeart/2005/8/layout/hierarchy2"/>
    <dgm:cxn modelId="{B7229624-F574-41E4-BD01-0CDC9B3AA9DF}" type="presParOf" srcId="{F30E1D5A-04EF-48A6-AB76-08B860E64264}" destId="{38B368FD-091E-48ED-9094-5340C409E308}" srcOrd="3" destOrd="0" presId="urn:microsoft.com/office/officeart/2005/8/layout/hierarchy2"/>
    <dgm:cxn modelId="{D54BBE63-D361-4878-A8D0-F5BBA74FA723}" type="presParOf" srcId="{38B368FD-091E-48ED-9094-5340C409E308}" destId="{7A2BDD00-854C-4DF6-8AC4-482F9A11A1E0}" srcOrd="0" destOrd="0" presId="urn:microsoft.com/office/officeart/2005/8/layout/hierarchy2"/>
    <dgm:cxn modelId="{B41A725A-4735-40D0-8B78-ACA1E43FE9EF}" type="presParOf" srcId="{38B368FD-091E-48ED-9094-5340C409E308}" destId="{F1CEB87D-5DBD-4179-9F3A-FC16EEA71141}" srcOrd="1" destOrd="0" presId="urn:microsoft.com/office/officeart/2005/8/layout/hierarchy2"/>
    <dgm:cxn modelId="{6BC9FD9B-2568-481A-BD97-2D6BBEB14F4E}" type="presParOf" srcId="{F30E1D5A-04EF-48A6-AB76-08B860E64264}" destId="{C80BB50A-820B-4694-A603-4F240FCDEE6F}" srcOrd="4" destOrd="0" presId="urn:microsoft.com/office/officeart/2005/8/layout/hierarchy2"/>
    <dgm:cxn modelId="{2839BE91-BEB7-4B69-96DE-D517CD04E324}" type="presParOf" srcId="{C80BB50A-820B-4694-A603-4F240FCDEE6F}" destId="{76AE25E5-3FFB-4EA6-BB0E-E8C26A898691}" srcOrd="0" destOrd="0" presId="urn:microsoft.com/office/officeart/2005/8/layout/hierarchy2"/>
    <dgm:cxn modelId="{D1726A26-D066-4EB4-B31C-E1C1582C26FD}" type="presParOf" srcId="{F30E1D5A-04EF-48A6-AB76-08B860E64264}" destId="{A58C44BE-40A4-4AAF-B4FC-B629B60E96D3}" srcOrd="5" destOrd="0" presId="urn:microsoft.com/office/officeart/2005/8/layout/hierarchy2"/>
    <dgm:cxn modelId="{905E6E41-D011-455D-8224-F968E67B2DF3}" type="presParOf" srcId="{A58C44BE-40A4-4AAF-B4FC-B629B60E96D3}" destId="{83764299-C24B-448B-9986-EE5EF3C2B12A}" srcOrd="0" destOrd="0" presId="urn:microsoft.com/office/officeart/2005/8/layout/hierarchy2"/>
    <dgm:cxn modelId="{68CCB0F1-EEC4-49E4-A216-D08D5026614F}" type="presParOf" srcId="{A58C44BE-40A4-4AAF-B4FC-B629B60E96D3}" destId="{20749B56-009F-4B62-8159-755B93F8B1F8}" srcOrd="1" destOrd="0" presId="urn:microsoft.com/office/officeart/2005/8/layout/hierarchy2"/>
    <dgm:cxn modelId="{469BB6C0-A307-4D0E-97E0-839D4A4C53A2}" type="presParOf" srcId="{F30E1D5A-04EF-48A6-AB76-08B860E64264}" destId="{E8CA26A4-0862-4432-8D3D-8E6374F6F8F6}" srcOrd="6" destOrd="0" presId="urn:microsoft.com/office/officeart/2005/8/layout/hierarchy2"/>
    <dgm:cxn modelId="{F575225F-EFD2-4D86-97C0-603A6AF32C2D}" type="presParOf" srcId="{E8CA26A4-0862-4432-8D3D-8E6374F6F8F6}" destId="{7AF3C4A4-7CA0-4127-B4B8-E2481CBB38DF}" srcOrd="0" destOrd="0" presId="urn:microsoft.com/office/officeart/2005/8/layout/hierarchy2"/>
    <dgm:cxn modelId="{688B03C7-8684-44A4-B968-4D389F1511E4}" type="presParOf" srcId="{F30E1D5A-04EF-48A6-AB76-08B860E64264}" destId="{3A4D1448-C34C-42D3-AED3-4DF882EDBD98}" srcOrd="7" destOrd="0" presId="urn:microsoft.com/office/officeart/2005/8/layout/hierarchy2"/>
    <dgm:cxn modelId="{CA425D38-DE9D-4348-A759-1566AA7E5171}" type="presParOf" srcId="{3A4D1448-C34C-42D3-AED3-4DF882EDBD98}" destId="{0E0938F4-EB74-43EE-83E6-96EB8805BE38}" srcOrd="0" destOrd="0" presId="urn:microsoft.com/office/officeart/2005/8/layout/hierarchy2"/>
    <dgm:cxn modelId="{7B296B75-BD80-4DBD-AFF9-4F15783407E9}" type="presParOf" srcId="{3A4D1448-C34C-42D3-AED3-4DF882EDBD98}" destId="{F575787A-E245-4C0C-916D-DB46DA24EB9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4EC8AD-7E3E-4CE9-BD81-F28AEAB8C2CD}">
      <dsp:nvSpPr>
        <dsp:cNvPr id="0" name=""/>
        <dsp:cNvSpPr/>
      </dsp:nvSpPr>
      <dsp:spPr>
        <a:xfrm>
          <a:off x="72010" y="1656182"/>
          <a:ext cx="1027906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DAÑOS</a:t>
          </a:r>
          <a:endParaRPr lang="es-ES" sz="1100" b="1" kern="1200" dirty="0"/>
        </a:p>
      </dsp:txBody>
      <dsp:txXfrm>
        <a:off x="72010" y="1656182"/>
        <a:ext cx="1027906" cy="513953"/>
      </dsp:txXfrm>
    </dsp:sp>
    <dsp:sp modelId="{29ED2C4F-00BC-4622-8579-438E663123A8}">
      <dsp:nvSpPr>
        <dsp:cNvPr id="0" name=""/>
        <dsp:cNvSpPr/>
      </dsp:nvSpPr>
      <dsp:spPr>
        <a:xfrm rot="18177412">
          <a:off x="806425" y="1361717"/>
          <a:ext cx="1287264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1287264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8177412">
        <a:off x="1417876" y="1340917"/>
        <a:ext cx="64363" cy="64363"/>
      </dsp:txXfrm>
    </dsp:sp>
    <dsp:sp modelId="{7DF95112-383C-4851-BE74-A40C22D2A866}">
      <dsp:nvSpPr>
        <dsp:cNvPr id="0" name=""/>
        <dsp:cNvSpPr/>
      </dsp:nvSpPr>
      <dsp:spPr>
        <a:xfrm>
          <a:off x="1800198" y="576063"/>
          <a:ext cx="1027906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b="1" kern="1200" smtClean="0"/>
            <a:t>DIRECTOS</a:t>
          </a:r>
          <a:endParaRPr lang="es-ES" sz="1000" b="1" kern="1200" dirty="0"/>
        </a:p>
      </dsp:txBody>
      <dsp:txXfrm>
        <a:off x="1800198" y="576063"/>
        <a:ext cx="1027906" cy="513953"/>
      </dsp:txXfrm>
    </dsp:sp>
    <dsp:sp modelId="{FAE22D1D-9E2B-4298-9EB1-AFDBA90212B2}">
      <dsp:nvSpPr>
        <dsp:cNvPr id="0" name=""/>
        <dsp:cNvSpPr/>
      </dsp:nvSpPr>
      <dsp:spPr>
        <a:xfrm rot="19702656">
          <a:off x="2750995" y="549360"/>
          <a:ext cx="1038671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1038671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702656">
        <a:off x="3244364" y="534775"/>
        <a:ext cx="51933" cy="51933"/>
      </dsp:txXfrm>
    </dsp:sp>
    <dsp:sp modelId="{B000DE73-7491-4F0C-AFE4-0EBD8DFD1B91}">
      <dsp:nvSpPr>
        <dsp:cNvPr id="0" name=""/>
        <dsp:cNvSpPr/>
      </dsp:nvSpPr>
      <dsp:spPr>
        <a:xfrm>
          <a:off x="3712556" y="31468"/>
          <a:ext cx="1513725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Fisuras/ grietas edificios</a:t>
          </a:r>
          <a:endParaRPr lang="es-ES" sz="1000" kern="1200" dirty="0"/>
        </a:p>
      </dsp:txBody>
      <dsp:txXfrm>
        <a:off x="3712556" y="31468"/>
        <a:ext cx="1513725" cy="513953"/>
      </dsp:txXfrm>
    </dsp:sp>
    <dsp:sp modelId="{25A1EFA6-FF68-4533-8309-43F853306477}">
      <dsp:nvSpPr>
        <dsp:cNvPr id="0" name=""/>
        <dsp:cNvSpPr/>
      </dsp:nvSpPr>
      <dsp:spPr>
        <a:xfrm rot="180383">
          <a:off x="2827495" y="844883"/>
          <a:ext cx="885670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885670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80383">
        <a:off x="3248189" y="834123"/>
        <a:ext cx="44283" cy="44283"/>
      </dsp:txXfrm>
    </dsp:sp>
    <dsp:sp modelId="{AF40059E-5870-4F1A-A12E-72E7FEA4D4F5}">
      <dsp:nvSpPr>
        <dsp:cNvPr id="0" name=""/>
        <dsp:cNvSpPr/>
      </dsp:nvSpPr>
      <dsp:spPr>
        <a:xfrm>
          <a:off x="3712556" y="622514"/>
          <a:ext cx="1504700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Colapso parcial /total edificio</a:t>
          </a:r>
          <a:endParaRPr lang="es-ES" sz="1000" kern="1200" dirty="0"/>
        </a:p>
      </dsp:txBody>
      <dsp:txXfrm>
        <a:off x="3712556" y="622514"/>
        <a:ext cx="1504700" cy="513953"/>
      </dsp:txXfrm>
    </dsp:sp>
    <dsp:sp modelId="{ED22AE42-F59A-4323-AABC-77C06092BA12}">
      <dsp:nvSpPr>
        <dsp:cNvPr id="0" name=""/>
        <dsp:cNvSpPr/>
      </dsp:nvSpPr>
      <dsp:spPr>
        <a:xfrm rot="2147004">
          <a:off x="2725203" y="1140406"/>
          <a:ext cx="1090255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1090255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7004">
        <a:off x="3243074" y="1124532"/>
        <a:ext cx="54512" cy="54512"/>
      </dsp:txXfrm>
    </dsp:sp>
    <dsp:sp modelId="{F139589B-7C18-4A83-9503-61DE4F3F3BEA}">
      <dsp:nvSpPr>
        <dsp:cNvPr id="0" name=""/>
        <dsp:cNvSpPr/>
      </dsp:nvSpPr>
      <dsp:spPr>
        <a:xfrm>
          <a:off x="3712556" y="1213560"/>
          <a:ext cx="1517446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Rotura carreteras/ cañerías/ vías ferroviarias ….</a:t>
          </a:r>
          <a:endParaRPr lang="es-ES" sz="1000" kern="1200" dirty="0"/>
        </a:p>
      </dsp:txBody>
      <dsp:txXfrm>
        <a:off x="3712556" y="1213560"/>
        <a:ext cx="1517446" cy="513953"/>
      </dsp:txXfrm>
    </dsp:sp>
    <dsp:sp modelId="{C1DFC077-D7FA-485F-8D62-1E8F8ED2F38C}">
      <dsp:nvSpPr>
        <dsp:cNvPr id="0" name=""/>
        <dsp:cNvSpPr/>
      </dsp:nvSpPr>
      <dsp:spPr>
        <a:xfrm rot="3220018">
          <a:off x="857362" y="2381256"/>
          <a:ext cx="1190386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1190386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220018">
        <a:off x="1422796" y="2362878"/>
        <a:ext cx="59519" cy="59519"/>
      </dsp:txXfrm>
    </dsp:sp>
    <dsp:sp modelId="{E519E88D-5801-490C-A1A1-11746AC2D871}">
      <dsp:nvSpPr>
        <dsp:cNvPr id="0" name=""/>
        <dsp:cNvSpPr/>
      </dsp:nvSpPr>
      <dsp:spPr>
        <a:xfrm>
          <a:off x="1805194" y="2615141"/>
          <a:ext cx="1027906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INDIRECTOS</a:t>
          </a:r>
          <a:endParaRPr lang="es-ES" sz="1000" kern="1200" dirty="0"/>
        </a:p>
      </dsp:txBody>
      <dsp:txXfrm>
        <a:off x="1805194" y="2615141"/>
        <a:ext cx="1027906" cy="513953"/>
      </dsp:txXfrm>
    </dsp:sp>
    <dsp:sp modelId="{0BEA412B-96DD-465E-BF4D-3E7ED86928A7}">
      <dsp:nvSpPr>
        <dsp:cNvPr id="0" name=""/>
        <dsp:cNvSpPr/>
      </dsp:nvSpPr>
      <dsp:spPr>
        <a:xfrm rot="19040120">
          <a:off x="2674830" y="2455468"/>
          <a:ext cx="1195997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1195997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040120">
        <a:off x="3242928" y="2436950"/>
        <a:ext cx="59799" cy="59799"/>
      </dsp:txXfrm>
    </dsp:sp>
    <dsp:sp modelId="{64151E54-4758-4DCE-A861-2E831ABEF99D}">
      <dsp:nvSpPr>
        <dsp:cNvPr id="0" name=""/>
        <dsp:cNvSpPr/>
      </dsp:nvSpPr>
      <dsp:spPr>
        <a:xfrm>
          <a:off x="3712556" y="1804606"/>
          <a:ext cx="1513725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Deslizamientos</a:t>
          </a:r>
          <a:endParaRPr lang="es-ES" sz="1000" kern="1200" dirty="0"/>
        </a:p>
      </dsp:txBody>
      <dsp:txXfrm>
        <a:off x="3712556" y="1804606"/>
        <a:ext cx="1513725" cy="513953"/>
      </dsp:txXfrm>
    </dsp:sp>
    <dsp:sp modelId="{B4FA7B72-3C26-434F-94D5-D3CB18EAA1C2}">
      <dsp:nvSpPr>
        <dsp:cNvPr id="0" name=""/>
        <dsp:cNvSpPr/>
      </dsp:nvSpPr>
      <dsp:spPr>
        <a:xfrm rot="20656329">
          <a:off x="2815899" y="2736200"/>
          <a:ext cx="918853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918853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0656329">
        <a:off x="3252355" y="2724610"/>
        <a:ext cx="45942" cy="45942"/>
      </dsp:txXfrm>
    </dsp:sp>
    <dsp:sp modelId="{7A2BDD00-854C-4DF6-8AC4-482F9A11A1E0}">
      <dsp:nvSpPr>
        <dsp:cNvPr id="0" name=""/>
        <dsp:cNvSpPr/>
      </dsp:nvSpPr>
      <dsp:spPr>
        <a:xfrm>
          <a:off x="3717552" y="2366069"/>
          <a:ext cx="1513725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Licuefacción</a:t>
          </a:r>
          <a:endParaRPr lang="es-ES" sz="1000" kern="1200" dirty="0"/>
        </a:p>
      </dsp:txBody>
      <dsp:txXfrm>
        <a:off x="3717552" y="2366069"/>
        <a:ext cx="1513725" cy="513953"/>
      </dsp:txXfrm>
    </dsp:sp>
    <dsp:sp modelId="{C80BB50A-820B-4694-A603-4F240FCDEE6F}">
      <dsp:nvSpPr>
        <dsp:cNvPr id="0" name=""/>
        <dsp:cNvSpPr/>
      </dsp:nvSpPr>
      <dsp:spPr>
        <a:xfrm rot="1268343">
          <a:off x="2801195" y="3031723"/>
          <a:ext cx="948262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948262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268343">
        <a:off x="3251620" y="3019398"/>
        <a:ext cx="47413" cy="47413"/>
      </dsp:txXfrm>
    </dsp:sp>
    <dsp:sp modelId="{83764299-C24B-448B-9986-EE5EF3C2B12A}">
      <dsp:nvSpPr>
        <dsp:cNvPr id="0" name=""/>
        <dsp:cNvSpPr/>
      </dsp:nvSpPr>
      <dsp:spPr>
        <a:xfrm>
          <a:off x="3717552" y="2957115"/>
          <a:ext cx="1510240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Tsunamis o maremotos</a:t>
          </a:r>
          <a:endParaRPr lang="es-ES" sz="1000" kern="1200" dirty="0"/>
        </a:p>
      </dsp:txBody>
      <dsp:txXfrm>
        <a:off x="3717552" y="2957115"/>
        <a:ext cx="1510240" cy="513953"/>
      </dsp:txXfrm>
    </dsp:sp>
    <dsp:sp modelId="{E8CA26A4-0862-4432-8D3D-8E6374F6F8F6}">
      <dsp:nvSpPr>
        <dsp:cNvPr id="0" name=""/>
        <dsp:cNvSpPr/>
      </dsp:nvSpPr>
      <dsp:spPr>
        <a:xfrm rot="2791846">
          <a:off x="2632523" y="3327246"/>
          <a:ext cx="1285605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1285605" y="11381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791846">
        <a:off x="3243186" y="3306488"/>
        <a:ext cx="64280" cy="64280"/>
      </dsp:txXfrm>
    </dsp:sp>
    <dsp:sp modelId="{0E0938F4-EB74-43EE-83E6-96EB8805BE38}">
      <dsp:nvSpPr>
        <dsp:cNvPr id="0" name=""/>
        <dsp:cNvSpPr/>
      </dsp:nvSpPr>
      <dsp:spPr>
        <a:xfrm>
          <a:off x="3717552" y="3548161"/>
          <a:ext cx="1539032" cy="513953"/>
        </a:xfrm>
        <a:prstGeom prst="roundRect">
          <a:avLst>
            <a:gd name="adj" fmla="val 10000"/>
          </a:avLst>
        </a:prstGeom>
        <a:solidFill>
          <a:srgbClr val="92D050">
            <a:alpha val="78000"/>
          </a:srgbClr>
        </a:solidFill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Incendios</a:t>
          </a:r>
          <a:endParaRPr lang="es-ES" sz="1000" kern="1200" dirty="0"/>
        </a:p>
      </dsp:txBody>
      <dsp:txXfrm>
        <a:off x="3717552" y="3548161"/>
        <a:ext cx="1539032" cy="5139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0CB95-7359-4A71-BAC0-AE52D8127213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FF1D7C-FDE3-4C85-AFA0-07C4C71065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56556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E464FA-9EAB-40F4-A35D-68312A43F4EF}" type="slidenum">
              <a:rPr lang="es-ES" smtClean="0">
                <a:solidFill>
                  <a:prstClr val="black"/>
                </a:solidFill>
              </a:rPr>
              <a:pPr/>
              <a:t>44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58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59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60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61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62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63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64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65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66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67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68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69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70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71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72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73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74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75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5256-6724-4252-B9D4-C8751683D152}" type="slidenum">
              <a:rPr lang="es-ES" smtClean="0">
                <a:solidFill>
                  <a:prstClr val="black"/>
                </a:solidFill>
              </a:rPr>
              <a:pPr/>
              <a:t>76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258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97415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73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1570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23705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35342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6194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30552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84997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9526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48219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08411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19260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8614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1691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66918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0047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40902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5604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45060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37222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49963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70687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4961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49552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18075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18703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50036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9221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9677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61756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79240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43058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47977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3995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53894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39867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9629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768979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113438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193476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0453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02384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05920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66468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1063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840899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160737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53082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99233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47278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238847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50740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80907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726958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1480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87644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66516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748426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761402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487250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223718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452120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71479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27826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704679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330432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188562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900723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909797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92085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651441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171103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307772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064882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231903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2645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6669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8264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2512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977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360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0331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3FC9-4B1A-4A76-8BD4-B2CAF38787E6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12/07/2012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CE4AE-D0EA-4428-9CCF-EB531682BD8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2650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openxmlformats.org/officeDocument/2006/relationships/image" Target="../media/image16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5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lh3.ggpht.com/_qFJEJ54NBZo/S4MEyRHCbII/AAAAAAAAKuw/42eJgloKYFI/s1600-h/clip_image038%5b5%5d.jpg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png"/><Relationship Id="rId4" Type="http://schemas.openxmlformats.org/officeDocument/2006/relationships/image" Target="http://lh4.ggpht.com/_qFJEJ54NBZo/S4MEzHo0OFI/AAAAAAAAKu0/kvoeIlkRYjk/clip_image038_thumb%5B2%5D.jpg?imgmax=80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00.png"/><Relationship Id="rId7" Type="http://schemas.openxmlformats.org/officeDocument/2006/relationships/image" Target="../media/image104.jpe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3" Type="http://schemas.openxmlformats.org/officeDocument/2006/relationships/image" Target="../media/image107.pn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10.jpeg"/><Relationship Id="rId5" Type="http://schemas.openxmlformats.org/officeDocument/2006/relationships/image" Target="../media/image109.png"/><Relationship Id="rId4" Type="http://schemas.openxmlformats.org/officeDocument/2006/relationships/image" Target="../media/image10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4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18.png"/><Relationship Id="rId4" Type="http://schemas.openxmlformats.org/officeDocument/2006/relationships/image" Target="../media/image117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119.jpeg"/><Relationship Id="rId7" Type="http://schemas.openxmlformats.org/officeDocument/2006/relationships/image" Target="../media/image1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13" Type="http://schemas.openxmlformats.org/officeDocument/2006/relationships/image" Target="../media/image136.jpeg"/><Relationship Id="rId18" Type="http://schemas.openxmlformats.org/officeDocument/2006/relationships/image" Target="../media/image141.jpeg"/><Relationship Id="rId3" Type="http://schemas.openxmlformats.org/officeDocument/2006/relationships/image" Target="../media/image126.jpeg"/><Relationship Id="rId7" Type="http://schemas.openxmlformats.org/officeDocument/2006/relationships/image" Target="../media/image130.jpeg"/><Relationship Id="rId12" Type="http://schemas.openxmlformats.org/officeDocument/2006/relationships/image" Target="../media/image135.jpeg"/><Relationship Id="rId17" Type="http://schemas.openxmlformats.org/officeDocument/2006/relationships/image" Target="../media/image140.jpeg"/><Relationship Id="rId2" Type="http://schemas.openxmlformats.org/officeDocument/2006/relationships/image" Target="../media/image125.jpeg"/><Relationship Id="rId16" Type="http://schemas.openxmlformats.org/officeDocument/2006/relationships/image" Target="../media/image139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29.jpeg"/><Relationship Id="rId11" Type="http://schemas.openxmlformats.org/officeDocument/2006/relationships/image" Target="../media/image134.jpeg"/><Relationship Id="rId5" Type="http://schemas.openxmlformats.org/officeDocument/2006/relationships/image" Target="../media/image128.jpeg"/><Relationship Id="rId15" Type="http://schemas.openxmlformats.org/officeDocument/2006/relationships/image" Target="../media/image138.jpeg"/><Relationship Id="rId10" Type="http://schemas.openxmlformats.org/officeDocument/2006/relationships/image" Target="../media/image133.jpeg"/><Relationship Id="rId19" Type="http://schemas.openxmlformats.org/officeDocument/2006/relationships/image" Target="../media/image142.jpeg"/><Relationship Id="rId4" Type="http://schemas.openxmlformats.org/officeDocument/2006/relationships/image" Target="../media/image127.jpeg"/><Relationship Id="rId9" Type="http://schemas.openxmlformats.org/officeDocument/2006/relationships/image" Target="../media/image132.jpeg"/><Relationship Id="rId14" Type="http://schemas.openxmlformats.org/officeDocument/2006/relationships/image" Target="../media/image13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7" Type="http://schemas.openxmlformats.org/officeDocument/2006/relationships/image" Target="../media/image148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47.jpeg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5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emf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52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emf"/><Relationship Id="rId3" Type="http://schemas.openxmlformats.org/officeDocument/2006/relationships/image" Target="../media/image154.emf"/><Relationship Id="rId7" Type="http://schemas.openxmlformats.org/officeDocument/2006/relationships/image" Target="../media/image158.emf"/><Relationship Id="rId2" Type="http://schemas.openxmlformats.org/officeDocument/2006/relationships/image" Target="../media/image153.emf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157.emf"/><Relationship Id="rId5" Type="http://schemas.openxmlformats.org/officeDocument/2006/relationships/image" Target="../media/image156.emf"/><Relationship Id="rId4" Type="http://schemas.openxmlformats.org/officeDocument/2006/relationships/image" Target="../media/image155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jpeg"/><Relationship Id="rId3" Type="http://schemas.openxmlformats.org/officeDocument/2006/relationships/image" Target="../media/image161.jpeg"/><Relationship Id="rId7" Type="http://schemas.openxmlformats.org/officeDocument/2006/relationships/image" Target="../media/image165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164.jpeg"/><Relationship Id="rId5" Type="http://schemas.openxmlformats.org/officeDocument/2006/relationships/image" Target="../media/image163.jpeg"/><Relationship Id="rId10" Type="http://schemas.openxmlformats.org/officeDocument/2006/relationships/image" Target="../media/image168.png"/><Relationship Id="rId4" Type="http://schemas.openxmlformats.org/officeDocument/2006/relationships/image" Target="../media/image162.jpeg"/><Relationship Id="rId9" Type="http://schemas.openxmlformats.org/officeDocument/2006/relationships/image" Target="../media/image167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6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6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7" Type="http://schemas.openxmlformats.org/officeDocument/2006/relationships/image" Target="../media/image176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175.jpeg"/><Relationship Id="rId5" Type="http://schemas.openxmlformats.org/officeDocument/2006/relationships/image" Target="../media/image174.jpeg"/><Relationship Id="rId4" Type="http://schemas.openxmlformats.org/officeDocument/2006/relationships/image" Target="../media/image173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jpeg"/><Relationship Id="rId3" Type="http://schemas.openxmlformats.org/officeDocument/2006/relationships/image" Target="../media/image178.jpeg"/><Relationship Id="rId7" Type="http://schemas.openxmlformats.org/officeDocument/2006/relationships/image" Target="../media/image181.jpe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180.jpeg"/><Relationship Id="rId5" Type="http://schemas.openxmlformats.org/officeDocument/2006/relationships/image" Target="../media/image179.jpeg"/><Relationship Id="rId10" Type="http://schemas.openxmlformats.org/officeDocument/2006/relationships/image" Target="../media/image184.jpeg"/><Relationship Id="rId4" Type="http://schemas.openxmlformats.org/officeDocument/2006/relationships/image" Target="../media/image171.jpeg"/><Relationship Id="rId9" Type="http://schemas.openxmlformats.org/officeDocument/2006/relationships/image" Target="../media/image183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jpeg"/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79.xml"/><Relationship Id="rId5" Type="http://schemas.openxmlformats.org/officeDocument/2006/relationships/image" Target="../media/image190.jpeg"/><Relationship Id="rId4" Type="http://schemas.openxmlformats.org/officeDocument/2006/relationships/image" Target="../media/image189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png"/><Relationship Id="rId7" Type="http://schemas.openxmlformats.org/officeDocument/2006/relationships/image" Target="../media/image19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195.png"/><Relationship Id="rId5" Type="http://schemas.openxmlformats.org/officeDocument/2006/relationships/image" Target="../media/image194.png"/><Relationship Id="rId4" Type="http://schemas.openxmlformats.org/officeDocument/2006/relationships/image" Target="../media/image193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9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jpeg"/><Relationship Id="rId3" Type="http://schemas.openxmlformats.org/officeDocument/2006/relationships/image" Target="../media/image198.png"/><Relationship Id="rId7" Type="http://schemas.openxmlformats.org/officeDocument/2006/relationships/image" Target="../media/image202.jpeg"/><Relationship Id="rId12" Type="http://schemas.openxmlformats.org/officeDocument/2006/relationships/image" Target="../media/image20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201.jpeg"/><Relationship Id="rId11" Type="http://schemas.openxmlformats.org/officeDocument/2006/relationships/image" Target="../media/image206.jpeg"/><Relationship Id="rId5" Type="http://schemas.openxmlformats.org/officeDocument/2006/relationships/image" Target="../media/image200.jpeg"/><Relationship Id="rId10" Type="http://schemas.openxmlformats.org/officeDocument/2006/relationships/image" Target="../media/image205.jpeg"/><Relationship Id="rId4" Type="http://schemas.openxmlformats.org/officeDocument/2006/relationships/image" Target="../media/image199.jpeg"/><Relationship Id="rId9" Type="http://schemas.openxmlformats.org/officeDocument/2006/relationships/image" Target="../media/image204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jpeg"/><Relationship Id="rId3" Type="http://schemas.openxmlformats.org/officeDocument/2006/relationships/image" Target="../media/image208.jpeg"/><Relationship Id="rId7" Type="http://schemas.openxmlformats.org/officeDocument/2006/relationships/image" Target="../media/image2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211.jpeg"/><Relationship Id="rId5" Type="http://schemas.openxmlformats.org/officeDocument/2006/relationships/image" Target="../media/image210.jpeg"/><Relationship Id="rId4" Type="http://schemas.openxmlformats.org/officeDocument/2006/relationships/image" Target="../media/image209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215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217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9.xml"/><Relationship Id="rId5" Type="http://schemas.openxmlformats.org/officeDocument/2006/relationships/image" Target="../media/image221.jpeg"/><Relationship Id="rId4" Type="http://schemas.openxmlformats.org/officeDocument/2006/relationships/image" Target="../media/image220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9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9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9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9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9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EL ORIGEN DE LOS TERREMOTOS</a:t>
            </a:r>
            <a:endParaRPr lang="es-ES" dirty="0">
              <a:solidFill>
                <a:schemeClr val="bg1"/>
              </a:solidFill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0" name="Picture 2" descr="C:\Users\algariz\AppData\Local\Microsoft\Windows\Temporary Internet Files\Content.IE5\MLYWG842\MO_1_Portada_Capitulos MODIFICADO PALM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Índice</a:t>
            </a:r>
            <a:endParaRPr lang="es-ES" b="1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547664" y="836712"/>
            <a:ext cx="6120680" cy="8617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solidFill>
                  <a:schemeClr val="bg1"/>
                </a:solidFill>
              </a:rPr>
              <a:t>Cap. 1</a:t>
            </a:r>
            <a:endParaRPr lang="es-ES" sz="1100" dirty="0" smtClean="0">
              <a:solidFill>
                <a:schemeClr val="bg1"/>
              </a:solidFill>
            </a:endParaRPr>
          </a:p>
          <a:p>
            <a:r>
              <a:rPr lang="es-ES" sz="1600" b="1" dirty="0" smtClean="0">
                <a:solidFill>
                  <a:schemeClr val="bg1"/>
                </a:solidFill>
              </a:rPr>
              <a:t>Origen terremotos</a:t>
            </a: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 2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Efectos sobre las edificaciones</a:t>
            </a: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Cap.3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Sistemas de  resistencia sísmica</a:t>
            </a: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Cap.4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Técnicas de consolidación y recuperación</a:t>
            </a: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Cap.5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El terremoto de </a:t>
            </a:r>
            <a:r>
              <a:rPr lang="es-ES" sz="1600" b="1" dirty="0" err="1" smtClean="0">
                <a:solidFill>
                  <a:schemeClr val="bg1"/>
                </a:solidFill>
              </a:rPr>
              <a:t>L´Áquila</a:t>
            </a:r>
            <a:endParaRPr lang="es-ES" sz="1600" b="1" dirty="0" smtClean="0">
              <a:solidFill>
                <a:schemeClr val="bg1"/>
              </a:solidFill>
            </a:endParaRP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Cap.6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Proyecto C.A.S.E.</a:t>
            </a: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Cap.7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Estudio consolidación del Palazzo Costa  </a:t>
            </a:r>
            <a:r>
              <a:rPr lang="es-ES" sz="1600" b="1" dirty="0" err="1" smtClean="0">
                <a:solidFill>
                  <a:schemeClr val="bg1"/>
                </a:solidFill>
              </a:rPr>
              <a:t>Masciarelli</a:t>
            </a:r>
            <a:endParaRPr lang="es-ES" sz="1600" b="1" dirty="0" smtClean="0">
              <a:solidFill>
                <a:schemeClr val="bg1"/>
              </a:solidFill>
            </a:endParaRPr>
          </a:p>
          <a:p>
            <a:endParaRPr lang="es-ES" sz="1400" b="1" dirty="0" smtClean="0">
              <a:solidFill>
                <a:schemeClr val="bg1"/>
              </a:solidFill>
            </a:endParaRPr>
          </a:p>
          <a:p>
            <a:r>
              <a:rPr lang="es-ES" sz="1100" b="1" dirty="0" smtClean="0">
                <a:solidFill>
                  <a:schemeClr val="bg1"/>
                </a:solidFill>
              </a:rPr>
              <a:t>Cap.8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Propuesta de vivienda </a:t>
            </a:r>
            <a:r>
              <a:rPr lang="es-ES" sz="1600" b="1" dirty="0" err="1" smtClean="0">
                <a:solidFill>
                  <a:schemeClr val="bg1"/>
                </a:solidFill>
              </a:rPr>
              <a:t>sismorresistente</a:t>
            </a:r>
            <a:endParaRPr lang="es-ES" sz="1600" dirty="0" smtClean="0">
              <a:solidFill>
                <a:schemeClr val="bg1"/>
              </a:solidFill>
            </a:endParaRPr>
          </a:p>
          <a:p>
            <a:r>
              <a:rPr lang="es-ES" sz="1400" dirty="0" smtClean="0">
                <a:solidFill>
                  <a:schemeClr val="bg1"/>
                </a:solidFill>
              </a:rPr>
              <a:t> 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sz="1400" dirty="0" smtClean="0">
                <a:solidFill>
                  <a:schemeClr val="bg1"/>
                </a:solidFill>
              </a:rPr>
              <a:t> 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sz="1400" dirty="0" smtClean="0"/>
              <a:t> 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sz="1400" dirty="0" smtClean="0"/>
              <a:t> 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sz="1400" dirty="0" smtClean="0">
                <a:solidFill>
                  <a:schemeClr val="bg1"/>
                </a:solidFill>
              </a:rPr>
              <a:t> 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sz="1400" dirty="0" smtClean="0"/>
              <a:t> 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 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 </a:t>
            </a:r>
            <a:endParaRPr lang="es-ES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 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764704"/>
            <a:ext cx="3671093" cy="3291325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</p:pic>
      <p:sp>
        <p:nvSpPr>
          <p:cNvPr id="23" name="22 Abrir corchete"/>
          <p:cNvSpPr/>
          <p:nvPr/>
        </p:nvSpPr>
        <p:spPr>
          <a:xfrm>
            <a:off x="1259632" y="980728"/>
            <a:ext cx="189735" cy="2160240"/>
          </a:xfrm>
          <a:prstGeom prst="leftBracket">
            <a:avLst/>
          </a:prstGeom>
          <a:ln w="158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Abrir corchete"/>
          <p:cNvSpPr/>
          <p:nvPr/>
        </p:nvSpPr>
        <p:spPr>
          <a:xfrm>
            <a:off x="1259632" y="3284984"/>
            <a:ext cx="189735" cy="2376264"/>
          </a:xfrm>
          <a:prstGeom prst="leftBracket">
            <a:avLst/>
          </a:prstGeom>
          <a:ln w="158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alejandro\Dropbox\PFG\DEFINITIVOS\0,1_PRESENTACIÓN POWER POINT\PORTADAS EN JPG\MO_3_Portada_Capitulos MODIFICADO PALM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EL ORIGEN DE LOS TERREMOTOS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s-ES" sz="7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8" name="17 Imagen" descr="220px-Aristotle_Altemps_Inv85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2780928"/>
            <a:ext cx="1080120" cy="1443434"/>
          </a:xfrm>
          <a:prstGeom prst="rect">
            <a:avLst/>
          </a:prstGeom>
        </p:spPr>
      </p:pic>
      <p:pic>
        <p:nvPicPr>
          <p:cNvPr id="21" name="20 Imagen" descr="00066304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780928"/>
            <a:ext cx="1584176" cy="1533998"/>
          </a:xfrm>
          <a:prstGeom prst="rect">
            <a:avLst/>
          </a:prstGeom>
        </p:spPr>
      </p:pic>
      <p:pic>
        <p:nvPicPr>
          <p:cNvPr id="23" name="22 Imagen" descr="6736614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4797152"/>
            <a:ext cx="936104" cy="1440160"/>
          </a:xfrm>
          <a:prstGeom prst="rect">
            <a:avLst/>
          </a:prstGeom>
        </p:spPr>
      </p:pic>
      <p:pic>
        <p:nvPicPr>
          <p:cNvPr id="26" name="25 Imagen" descr="plinio-el-viej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4" y="4797152"/>
            <a:ext cx="1171331" cy="1440160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1043608" y="908720"/>
            <a:ext cx="73448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Terremoto: </a:t>
            </a:r>
            <a:r>
              <a:rPr lang="es-ES" sz="1400" dirty="0" smtClean="0">
                <a:solidFill>
                  <a:schemeClr val="bg1"/>
                </a:solidFill>
              </a:rPr>
              <a:t>fenómeno natural que se manifiesta a través de la vibración o movimiento de la superficie terrestre en distintas direcciones como resultado de la propagación de ondas sísmicas.</a:t>
            </a:r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1.1.        </a:t>
            </a:r>
            <a:r>
              <a:rPr lang="es-ES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¿ Qué es un terremoto?</a:t>
            </a:r>
          </a:p>
          <a:p>
            <a:endParaRPr lang="es-E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2987824" y="2852936"/>
            <a:ext cx="237626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</a:rPr>
              <a:t>Para </a:t>
            </a:r>
            <a:r>
              <a:rPr lang="es-ES" sz="1400" b="1" dirty="0" smtClean="0">
                <a:solidFill>
                  <a:schemeClr val="bg1"/>
                </a:solidFill>
              </a:rPr>
              <a:t>los aztecas</a:t>
            </a:r>
            <a:r>
              <a:rPr lang="es-ES" sz="1100" dirty="0" smtClean="0">
                <a:solidFill>
                  <a:schemeClr val="bg1"/>
                </a:solidFill>
              </a:rPr>
              <a:t>, la tierra y el sol habían sido previamente destruidos cuatro veces por los jaguares, el viento, la lluvia y el agua. </a:t>
            </a:r>
            <a:r>
              <a:rPr lang="es-ES" sz="1400" b="1" dirty="0" smtClean="0">
                <a:solidFill>
                  <a:schemeClr val="bg1"/>
                </a:solidFill>
              </a:rPr>
              <a:t>El quinto castigo</a:t>
            </a:r>
            <a:r>
              <a:rPr lang="es-ES" sz="1100" dirty="0" smtClean="0">
                <a:solidFill>
                  <a:srgbClr val="00CC00"/>
                </a:solidFill>
              </a:rPr>
              <a:t> </a:t>
            </a:r>
            <a:r>
              <a:rPr lang="es-ES" sz="1100" dirty="0" smtClean="0">
                <a:solidFill>
                  <a:schemeClr val="bg1"/>
                </a:solidFill>
              </a:rPr>
              <a:t>impuesto por sus dioses eran los terremotos</a:t>
            </a:r>
            <a:endParaRPr lang="es-ES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588224" y="2852936"/>
            <a:ext cx="2376264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</a:rPr>
              <a:t>Aristóteles propuso que la</a:t>
            </a:r>
          </a:p>
          <a:p>
            <a:r>
              <a:rPr lang="es-ES" sz="1100" dirty="0" smtClean="0">
                <a:solidFill>
                  <a:schemeClr val="bg1"/>
                </a:solidFill>
              </a:rPr>
              <a:t>causa de los terremotos </a:t>
            </a:r>
            <a:r>
              <a:rPr lang="es-ES" sz="1400" b="1" dirty="0" smtClean="0">
                <a:solidFill>
                  <a:schemeClr val="bg1"/>
                </a:solidFill>
              </a:rPr>
              <a:t>era vientos encerrados</a:t>
            </a:r>
            <a:r>
              <a:rPr lang="es-ES" sz="1100" dirty="0" smtClean="0">
                <a:solidFill>
                  <a:srgbClr val="00CC00"/>
                </a:solidFill>
              </a:rPr>
              <a:t> </a:t>
            </a:r>
            <a:r>
              <a:rPr lang="es-ES" sz="1100" dirty="0" smtClean="0">
                <a:solidFill>
                  <a:schemeClr val="bg1"/>
                </a:solidFill>
              </a:rPr>
              <a:t>en cavernas subterráneas que eventualmente</a:t>
            </a:r>
          </a:p>
          <a:p>
            <a:r>
              <a:rPr lang="es-ES" sz="1100" dirty="0" smtClean="0">
                <a:solidFill>
                  <a:schemeClr val="bg1"/>
                </a:solidFill>
              </a:rPr>
              <a:t>producían el movimiento de la tierra al escapar violentamente hacia la superficie</a:t>
            </a:r>
          </a:p>
          <a:p>
            <a:r>
              <a:rPr lang="es-ES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(340 a. 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3059832" y="4797152"/>
            <a:ext cx="237626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</a:rPr>
              <a:t>El naturista romano </a:t>
            </a:r>
            <a:r>
              <a:rPr lang="es-ES" sz="1400" b="1" dirty="0" smtClean="0">
                <a:solidFill>
                  <a:schemeClr val="bg1"/>
                </a:solidFill>
              </a:rPr>
              <a:t>Plinio "El viejo“ </a:t>
            </a:r>
            <a:r>
              <a:rPr lang="es-ES" sz="1100" dirty="0" smtClean="0">
                <a:solidFill>
                  <a:schemeClr val="bg1"/>
                </a:solidFill>
              </a:rPr>
              <a:t>propuso que los terremotos se producían como consecuencia del </a:t>
            </a:r>
            <a:r>
              <a:rPr lang="es-ES" sz="1400" b="1" dirty="0" smtClean="0">
                <a:solidFill>
                  <a:schemeClr val="bg1"/>
                </a:solidFill>
              </a:rPr>
              <a:t>enojo de la madre tierra </a:t>
            </a:r>
            <a:r>
              <a:rPr lang="es-ES" sz="1100" dirty="0" smtClean="0">
                <a:solidFill>
                  <a:schemeClr val="bg1"/>
                </a:solidFill>
              </a:rPr>
              <a:t>por las perforaciones que realizaba el hombre para extraer minerales.</a:t>
            </a:r>
          </a:p>
          <a:p>
            <a:r>
              <a:rPr lang="es-ES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 s, I </a:t>
            </a:r>
            <a:r>
              <a:rPr lang="es-ES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d.C</a:t>
            </a:r>
            <a:r>
              <a:rPr lang="es-ES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6660232" y="4869160"/>
            <a:ext cx="237626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</a:rPr>
              <a:t>Alexander  von Humboldt </a:t>
            </a:r>
            <a:r>
              <a:rPr lang="es-ES" sz="1100" dirty="0" smtClean="0">
                <a:solidFill>
                  <a:schemeClr val="bg1"/>
                </a:solidFill>
              </a:rPr>
              <a:t>distinguió </a:t>
            </a:r>
            <a:r>
              <a:rPr lang="es-ES" sz="1400" b="1" dirty="0" smtClean="0">
                <a:solidFill>
                  <a:schemeClr val="bg1"/>
                </a:solidFill>
              </a:rPr>
              <a:t>el origen volcánico y tectónico</a:t>
            </a:r>
            <a:r>
              <a:rPr lang="es-ES" sz="1100" dirty="0" smtClean="0">
                <a:solidFill>
                  <a:srgbClr val="00CC00"/>
                </a:solidFill>
              </a:rPr>
              <a:t> </a:t>
            </a:r>
            <a:r>
              <a:rPr lang="es-ES" sz="1100" dirty="0" smtClean="0">
                <a:solidFill>
                  <a:schemeClr val="bg1"/>
                </a:solidFill>
              </a:rPr>
              <a:t>de los terremotos</a:t>
            </a:r>
          </a:p>
          <a:p>
            <a:r>
              <a:rPr lang="es-ES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(s. XVIII)</a:t>
            </a:r>
            <a:endParaRPr lang="es-ES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1043608" y="1700808"/>
            <a:ext cx="73448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Diversas ideas o razones fueron propuestas a lo largo de los siglos</a:t>
            </a:r>
          </a:p>
          <a:p>
            <a:r>
              <a:rPr lang="es-ES" sz="1400" dirty="0" smtClean="0">
                <a:solidFill>
                  <a:schemeClr val="bg1"/>
                </a:solidFill>
              </a:rPr>
              <a:t>Algunas fundamentadas en factores naturales </a:t>
            </a:r>
          </a:p>
          <a:p>
            <a:r>
              <a:rPr lang="es-ES" sz="1400" dirty="0" smtClean="0">
                <a:solidFill>
                  <a:schemeClr val="bg1"/>
                </a:solidFill>
              </a:rPr>
              <a:t>Otras simplemente basadas en supersticiones o creencias religiosas</a:t>
            </a:r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2" grpId="0"/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EL ORIGEN DE LOS TERREMOTOS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s-ES" sz="7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7" name="26 CuadroTexto"/>
          <p:cNvSpPr txBox="1"/>
          <p:nvPr/>
        </p:nvSpPr>
        <p:spPr>
          <a:xfrm>
            <a:off x="1259632" y="1124744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Los terremotos están muy relacionados con la composición interna de la tierra. </a:t>
            </a:r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1.1.        </a:t>
            </a:r>
            <a:r>
              <a:rPr lang="es-ES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¿ Qué es un terremoto?</a:t>
            </a:r>
          </a:p>
          <a:p>
            <a:endParaRPr lang="es-E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043608" y="3645024"/>
            <a:ext cx="36004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00" b="1" dirty="0" smtClean="0">
                <a:solidFill>
                  <a:schemeClr val="bg1"/>
                </a:solidFill>
              </a:rPr>
              <a:t>La corteza terrestre </a:t>
            </a: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solidFill>
                  <a:schemeClr val="bg1"/>
                </a:solidFill>
              </a:rPr>
              <a:t>Capa sólida  formada por 15 placas tectónicas </a:t>
            </a: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solidFill>
                  <a:schemeClr val="bg1"/>
                </a:solidFill>
              </a:rPr>
              <a:t>Se encuentran en continuo movimiento</a:t>
            </a: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solidFill>
                  <a:schemeClr val="bg1"/>
                </a:solidFill>
              </a:rPr>
              <a:t>Flotan sobre el manto basáltico y se mueven.</a:t>
            </a:r>
            <a:endParaRPr lang="es-ES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59632" y="692696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Tras años de investigación se descubrió que…..</a:t>
            </a:r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13 Imagen" descr="core.jpg"/>
          <p:cNvPicPr>
            <a:picLocks noChangeAspect="1"/>
          </p:cNvPicPr>
          <p:nvPr/>
        </p:nvPicPr>
        <p:blipFill>
          <a:blip r:embed="rId2" cstate="print"/>
          <a:srcRect l="18900" r="22039"/>
          <a:stretch>
            <a:fillRect/>
          </a:stretch>
        </p:blipFill>
        <p:spPr>
          <a:xfrm>
            <a:off x="4644008" y="2348880"/>
            <a:ext cx="3600400" cy="3429000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1043608" y="2204864"/>
            <a:ext cx="36004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00" b="1" dirty="0" smtClean="0">
                <a:solidFill>
                  <a:schemeClr val="bg1"/>
                </a:solidFill>
              </a:rPr>
              <a:t>El manto </a:t>
            </a: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solidFill>
                  <a:schemeClr val="bg1"/>
                </a:solidFill>
              </a:rPr>
              <a:t>Tiene un espeso de aproximadamente 2900 km </a:t>
            </a: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solidFill>
                  <a:schemeClr val="bg1"/>
                </a:solidFill>
              </a:rPr>
              <a:t>Está constituida por distintos tipos de rocas fundidas  que se comporta como un medio </a:t>
            </a:r>
            <a:r>
              <a:rPr lang="es-ES" sz="1300" dirty="0" err="1" smtClean="0">
                <a:solidFill>
                  <a:schemeClr val="bg1"/>
                </a:solidFill>
              </a:rPr>
              <a:t>viscoelástico</a:t>
            </a:r>
            <a:r>
              <a:rPr lang="es-ES" sz="1300" dirty="0" smtClean="0">
                <a:solidFill>
                  <a:schemeClr val="bg1"/>
                </a:solidFill>
              </a:rPr>
              <a:t>.</a:t>
            </a:r>
            <a:endParaRPr lang="es-ES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Flecha derecha"/>
          <p:cNvSpPr/>
          <p:nvPr/>
        </p:nvSpPr>
        <p:spPr>
          <a:xfrm>
            <a:off x="4139952" y="3140968"/>
            <a:ext cx="2304256" cy="72008"/>
          </a:xfrm>
          <a:prstGeom prst="rightArrow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lecha derecha"/>
          <p:cNvSpPr/>
          <p:nvPr/>
        </p:nvSpPr>
        <p:spPr>
          <a:xfrm>
            <a:off x="4355976" y="4365104"/>
            <a:ext cx="1584176" cy="72008"/>
          </a:xfrm>
          <a:prstGeom prst="rightArrow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placas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7858363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2" grpId="0"/>
      <p:bldP spid="20" grpId="0"/>
      <p:bldP spid="18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EL ORIGEN DE LOS TERREMOTOS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s-ES" sz="7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7" name="26 CuadroTexto"/>
          <p:cNvSpPr txBox="1"/>
          <p:nvPr/>
        </p:nvSpPr>
        <p:spPr>
          <a:xfrm>
            <a:off x="1331640" y="98072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Estos movimientos hacen que las placas rocen entre si, acumulando grandes tensiones en las zonas de contacto.</a:t>
            </a:r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1.1.        </a:t>
            </a:r>
            <a:r>
              <a:rPr lang="es-ES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¿ Qué es un terremoto?</a:t>
            </a:r>
          </a:p>
          <a:p>
            <a:endParaRPr lang="es-E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331640" y="170080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Cuando las tensiones acumuladas son excesivamente fuertes, la energía  acumulada  se libera abruptamente originando el terremoto.</a:t>
            </a:r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alejandro\Desktop\P.F.G\ROMOLO CD\foto terremoto\3115_1087925012677_1663005073_186319_529376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276872"/>
            <a:ext cx="5292270" cy="396044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516216" y="6309320"/>
            <a:ext cx="138211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</a:rPr>
              <a:t>L´Aquila, Italia, 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alejandro\Dropbox\PFG\DEFINITIVOS\0,1_PRESENTACIÓN POWER POINT\PORTADAS EN JPG\MO_3_Portada_Capitulos MODIFICADO PALMERO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109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Qué efectos produce 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19 Diagrama"/>
          <p:cNvGraphicFramePr/>
          <p:nvPr/>
        </p:nvGraphicFramePr>
        <p:xfrm>
          <a:off x="2195736" y="76470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4221088"/>
            <a:ext cx="3908168" cy="2305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4221088"/>
            <a:ext cx="3541833" cy="2290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4221088"/>
            <a:ext cx="3152152" cy="23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4005064"/>
            <a:ext cx="2448272" cy="254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624" y="4149080"/>
            <a:ext cx="3312368" cy="237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87624" y="4221812"/>
            <a:ext cx="3168352" cy="2321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4240864"/>
            <a:ext cx="3096344" cy="2322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5076056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Lorca, España,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076056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Japón,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076056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Chile, 2010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148064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Tailandia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148064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prstClr val="white"/>
                </a:solidFill>
              </a:rPr>
              <a:t>Tiapó</a:t>
            </a:r>
            <a:r>
              <a:rPr lang="es-ES" sz="1100" dirty="0" smtClean="0">
                <a:solidFill>
                  <a:prstClr val="white"/>
                </a:solidFill>
              </a:rPr>
              <a:t>, 1999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148064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Japón,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148064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Japón,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5076056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Japón, 2011</a:t>
            </a:r>
            <a:endParaRPr lang="es-ES" sz="1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192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C44EC8AD-7E3E-4CE9-BD81-F28AEAB8C2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29ED2C4F-00BC-4622-8579-438E663123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7DF95112-383C-4851-BE74-A40C22D2A8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FAE22D1D-9E2B-4298-9EB1-AFDBA9021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B000DE73-7491-4F0C-AFE4-0EBD8DFD1B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25A1EFA6-FF68-4533-8309-43F8533064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AF40059E-5870-4F1A-A12E-72E7FEA4D4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ED22AE42-F59A-4323-AABC-77C06092B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F139589B-7C18-4A83-9503-61DE4F3F3B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C1DFC077-D7FA-485F-8D62-1E8F8ED2F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E519E88D-5801-490C-A1A1-11746AC2D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0BEA412B-96DD-465E-BF4D-3E7ED86928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64151E54-4758-4DCE-A861-2E831ABEF9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B4FA7B72-3C26-434F-94D5-D3CB18EAA1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7A2BDD00-854C-4DF6-8AC4-482F9A11A1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C80BB50A-820B-4694-A603-4F240FCDEE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83764299-C24B-448B-9986-EE5EF3C2B1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E8CA26A4-0862-4432-8D3D-8E6374F6F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0E0938F4-EB74-43EE-83E6-96EB8805B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" grpId="0" uiExpand="1">
        <p:bldSub>
          <a:bldDgm bld="one"/>
        </p:bldSub>
      </p:bldGraphic>
      <p:bldP spid="18" grpId="1" uiExpand="1"/>
      <p:bldP spid="21" grpId="1" uiExpand="1"/>
      <p:bldP spid="22" grpId="1" uiExpand="1"/>
      <p:bldP spid="24" grpId="1" uiExpand="1"/>
      <p:bldP spid="25" grpId="1" uiExpand="1"/>
      <p:bldP spid="26" grpId="0" uiExpand="1"/>
      <p:bldP spid="26" grpId="1" uiExpand="1"/>
      <p:bldP spid="28" grpId="1" uiExpan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1979712" y="1412776"/>
            <a:ext cx="237626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 Tipo de terreno</a:t>
            </a:r>
          </a:p>
          <a:p>
            <a:pPr>
              <a:buFont typeface="Arial" pitchFamily="34" charset="0"/>
              <a:buChar char="•"/>
            </a:pPr>
            <a:endParaRPr lang="es-ES" sz="1400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Cercanía a la falla activa</a:t>
            </a:r>
          </a:p>
          <a:p>
            <a:pPr>
              <a:buFont typeface="Arial" pitchFamily="34" charset="0"/>
              <a:buChar char="•"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Estabilidad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EL TERRENO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1259632" y="4581128"/>
          <a:ext cx="6096000" cy="1341120"/>
        </p:xfrm>
        <a:graphic>
          <a:graphicData uri="http://schemas.openxmlformats.org/drawingml/2006/table">
            <a:tbl>
              <a:tblPr/>
              <a:tblGrid>
                <a:gridCol w="1341169"/>
                <a:gridCol w="2133846"/>
                <a:gridCol w="2620985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s-ES" sz="1100" b="1" dirty="0">
                          <a:latin typeface="Arial"/>
                          <a:ea typeface="Times New Roman"/>
                          <a:cs typeface="Times New Roman"/>
                        </a:rPr>
                        <a:t>TIPO DE TERRENO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1" dirty="0" smtClean="0">
                          <a:latin typeface="Arial"/>
                          <a:ea typeface="Times New Roman"/>
                          <a:cs typeface="Times New Roman"/>
                        </a:rPr>
                        <a:t>    ACCION </a:t>
                      </a:r>
                      <a:r>
                        <a:rPr lang="es-ES" sz="1100" b="1" dirty="0">
                          <a:latin typeface="Arial"/>
                          <a:ea typeface="Times New Roman"/>
                          <a:cs typeface="Times New Roman"/>
                        </a:rPr>
                        <a:t>SOBRE LA </a:t>
                      </a:r>
                      <a:r>
                        <a:rPr lang="es-ES" sz="1100" b="1" dirty="0" smtClean="0">
                          <a:latin typeface="Arial"/>
                          <a:ea typeface="Times New Roman"/>
                          <a:cs typeface="Times New Roman"/>
                        </a:rPr>
                        <a:t> VIBRACIÓN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1" dirty="0">
                          <a:latin typeface="Arial"/>
                          <a:ea typeface="Times New Roman"/>
                          <a:cs typeface="Times New Roman"/>
                        </a:rPr>
                        <a:t>EFECTOS PROBABLES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Roca estable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>
                          <a:latin typeface="Arial"/>
                          <a:ea typeface="Times New Roman"/>
                          <a:cs typeface="Times New Roman"/>
                        </a:rPr>
                        <a:t>No se incrementa</a:t>
                      </a:r>
                      <a:endParaRPr lang="es-E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>
                          <a:latin typeface="Arial"/>
                          <a:ea typeface="Times New Roman"/>
                          <a:cs typeface="Times New Roman"/>
                        </a:rPr>
                        <a:t>El terreno se mantiene firme</a:t>
                      </a:r>
                      <a:endParaRPr lang="es-E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Roca no estable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Apenas se incrementa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>
                          <a:latin typeface="Arial"/>
                          <a:ea typeface="Times New Roman"/>
                          <a:cs typeface="Times New Roman"/>
                        </a:rPr>
                        <a:t>Puede haber desprendimientos</a:t>
                      </a:r>
                      <a:endParaRPr lang="es-E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sz="1100">
                          <a:latin typeface="Arial"/>
                          <a:ea typeface="Times New Roman"/>
                          <a:cs typeface="Times New Roman"/>
                        </a:rPr>
                        <a:t>Suelo no consolidado</a:t>
                      </a:r>
                      <a:endParaRPr lang="es-E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Se incrementa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El suelo pierde su firmeza, tanto más cuanto más agua contenga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sz="1100">
                          <a:latin typeface="Arial"/>
                          <a:ea typeface="Times New Roman"/>
                          <a:cs typeface="Times New Roman"/>
                        </a:rPr>
                        <a:t>Suelo blando o rellenos</a:t>
                      </a:r>
                      <a:endParaRPr lang="es-E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Se incrementa mucho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Arial"/>
                          <a:ea typeface="Times New Roman"/>
                          <a:cs typeface="Times New Roman"/>
                        </a:rPr>
                        <a:t>Asentamientos del suelo, deslizamientos, posible licuefacción</a:t>
                      </a:r>
                      <a:endParaRPr lang="es-E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581128"/>
            <a:ext cx="5391150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Flecha derecha"/>
          <p:cNvSpPr/>
          <p:nvPr/>
        </p:nvSpPr>
        <p:spPr>
          <a:xfrm>
            <a:off x="3203848" y="2420888"/>
            <a:ext cx="576064" cy="45719"/>
          </a:xfrm>
          <a:prstGeom prst="rightArrow">
            <a:avLst/>
          </a:prstGeom>
          <a:solidFill>
            <a:srgbClr val="00CC00">
              <a:alpha val="65000"/>
            </a:srgbClr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923928" y="22048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LICUEFACCIÓN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139952" y="278092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Fenómeno produce terreno saturados de agua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4139952" y="3501008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Suelo comporta como un líquido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340768"/>
            <a:ext cx="420430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8625" y="1340768"/>
            <a:ext cx="477320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38 CuadroTexto"/>
          <p:cNvSpPr txBox="1"/>
          <p:nvPr/>
        </p:nvSpPr>
        <p:spPr>
          <a:xfrm>
            <a:off x="2771800" y="4221088"/>
            <a:ext cx="1440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prstClr val="white"/>
                </a:solidFill>
              </a:rPr>
              <a:t>Nigata</a:t>
            </a:r>
            <a:r>
              <a:rPr lang="es-ES" sz="1100" dirty="0" smtClean="0">
                <a:solidFill>
                  <a:prstClr val="white"/>
                </a:solidFill>
              </a:rPr>
              <a:t>, Japón. 1964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6948264" y="4221088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Ciudad de México, México 1985</a:t>
            </a:r>
            <a:endParaRPr lang="es-ES" sz="1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688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8" grpId="0" animBg="1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475656" y="1700808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 Grietas en X en cerramientos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t="27316" r="67516" b="21743"/>
          <a:stretch>
            <a:fillRect/>
          </a:stretch>
        </p:blipFill>
        <p:spPr bwMode="auto">
          <a:xfrm>
            <a:off x="1331640" y="2132856"/>
            <a:ext cx="252549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980728"/>
            <a:ext cx="4608512" cy="4948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9125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475656" y="206084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 Se produce cuando dos o más edificios están muy cercanos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475656" y="270892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Cuando los edificios adyacentes son de diferente altura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980728"/>
            <a:ext cx="3766529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284984"/>
            <a:ext cx="2536172" cy="3307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980728"/>
            <a:ext cx="3792788" cy="2701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05064"/>
            <a:ext cx="381078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2483768" y="659639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Lorca, España,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6876256" y="659639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Ciudad de México, México 1985</a:t>
            </a:r>
            <a:endParaRPr lang="es-ES" sz="1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619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3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547664" y="242088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 Falta de confinamiento de los pilares</a:t>
            </a:r>
          </a:p>
          <a:p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17410" name="Picture 2" descr="clip_image038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5796136" y="620688"/>
            <a:ext cx="2125663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140968"/>
            <a:ext cx="3672408" cy="343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6660232" y="4005064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Ciudad de México, México 1985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292080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solidFill>
                  <a:prstClr val="white"/>
                </a:solidFill>
              </a:rPr>
              <a:t>San </a:t>
            </a:r>
            <a:r>
              <a:rPr lang="es-ES" sz="1100" dirty="0" smtClean="0">
                <a:solidFill>
                  <a:prstClr val="white"/>
                </a:solidFill>
              </a:rPr>
              <a:t>Fernando</a:t>
            </a:r>
            <a:r>
              <a:rPr lang="es-ES" sz="1100" b="1" dirty="0" smtClean="0">
                <a:solidFill>
                  <a:prstClr val="white"/>
                </a:solidFill>
              </a:rPr>
              <a:t>, California 1971</a:t>
            </a:r>
            <a:endParaRPr lang="es-ES" sz="1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50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547664" y="2420888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 Falta de confinamiento de los pilares</a:t>
            </a:r>
          </a:p>
          <a:p>
            <a:pPr>
              <a:buFont typeface="Arial" pitchFamily="34" charset="0"/>
              <a:buChar char="•"/>
            </a:pPr>
            <a:endParaRPr lang="es-ES" sz="1400" b="1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Rotura en nodos viga-columna</a:t>
            </a:r>
          </a:p>
          <a:p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80728"/>
            <a:ext cx="427672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n 20" descr="http://www.ingegneriasismica.net/Tematiche/4ZS/4ZSdanniG/4ZSdanniG_calcestruzzo/4ZSdanniG_calcestruzzo_file/image03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284983"/>
            <a:ext cx="2232248" cy="3325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n 22" descr="http://www.ingegneriasismica.net/Tematiche/4ZS/4ZSdanniG/4ZSdanniG_calcestruzzo/4ZSdanniG_calcestruzzo_file/image04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61048"/>
            <a:ext cx="2852738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Elipse"/>
          <p:cNvSpPr/>
          <p:nvPr/>
        </p:nvSpPr>
        <p:spPr>
          <a:xfrm>
            <a:off x="1835696" y="4365104"/>
            <a:ext cx="720080" cy="64807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275856" y="630932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prstClr val="white"/>
                </a:solidFill>
              </a:rPr>
              <a:t>Elazig</a:t>
            </a:r>
            <a:r>
              <a:rPr lang="es-ES" sz="1100" dirty="0" smtClean="0">
                <a:solidFill>
                  <a:prstClr val="white"/>
                </a:solidFill>
              </a:rPr>
              <a:t>, Turquía 1999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524328" y="4149080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prstClr val="white"/>
                </a:solidFill>
              </a:rPr>
              <a:t>Elazig</a:t>
            </a:r>
            <a:r>
              <a:rPr lang="es-ES" sz="1100" dirty="0" smtClean="0">
                <a:solidFill>
                  <a:prstClr val="white"/>
                </a:solidFill>
              </a:rPr>
              <a:t>, Turquía 1999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419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547664" y="2420888"/>
            <a:ext cx="3384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 Falta de confinamiento de los pilares</a:t>
            </a:r>
          </a:p>
          <a:p>
            <a:pPr>
              <a:buFont typeface="Arial" pitchFamily="34" charset="0"/>
              <a:buChar char="•"/>
            </a:pPr>
            <a:endParaRPr lang="es-ES" sz="1400" b="1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Rotura en nodos viga-columna</a:t>
            </a:r>
          </a:p>
          <a:p>
            <a:pPr>
              <a:buFont typeface="Arial" pitchFamily="34" charset="0"/>
              <a:buChar char="•"/>
            </a:pPr>
            <a:endParaRPr lang="es-ES" sz="1400" b="1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Efecto de pilar corto</a:t>
            </a:r>
          </a:p>
          <a:p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275856" y="3284984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400" dirty="0" smtClean="0">
                <a:solidFill>
                  <a:prstClr val="white"/>
                </a:solidFill>
              </a:rPr>
              <a:t>Diferencias de rigidez entre pilares</a:t>
            </a:r>
          </a:p>
          <a:p>
            <a:pPr>
              <a:buFontTx/>
              <a:buChar char="-"/>
            </a:pPr>
            <a:r>
              <a:rPr lang="es-ES" sz="1400" dirty="0" smtClean="0">
                <a:solidFill>
                  <a:prstClr val="white"/>
                </a:solidFill>
              </a:rPr>
              <a:t>Soportan mayor cargas sísmica</a:t>
            </a:r>
          </a:p>
        </p:txBody>
      </p:sp>
      <p:pic>
        <p:nvPicPr>
          <p:cNvPr id="19460" name="Picture 4" descr="Terrem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692696"/>
            <a:ext cx="4176713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924944"/>
            <a:ext cx="3990368" cy="3451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58" y="705396"/>
            <a:ext cx="3530542" cy="233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284984"/>
            <a:ext cx="2386644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CuadroTexto"/>
          <p:cNvSpPr txBox="1"/>
          <p:nvPr/>
        </p:nvSpPr>
        <p:spPr>
          <a:xfrm>
            <a:off x="3491880" y="6381328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Managua, Nicaragua en 1972,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86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allAtOnce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87624" y="256490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4) PISO BLANDO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835696" y="2852936"/>
            <a:ext cx="338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 edificios que teniendo una distribución de particiones interiores similar en todas sus plantas, una de ellas se presenta diáfana.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692696"/>
            <a:ext cx="3620583" cy="32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48946"/>
            <a:ext cx="4968552" cy="2304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933056"/>
            <a:ext cx="3807768" cy="25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/>
          <p:nvPr/>
        </p:nvSpPr>
        <p:spPr>
          <a:xfrm>
            <a:off x="6372200" y="6093296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Lorca, España,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012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87624" y="292494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5) DAÑOS EN FORJADOS RETICULARES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835696" y="3356992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 Buen comportamiento flexible</a:t>
            </a:r>
          </a:p>
          <a:p>
            <a:pPr>
              <a:buFont typeface="Arial" pitchFamily="34" charset="0"/>
              <a:buChar char="•"/>
            </a:pPr>
            <a:endParaRPr lang="es-ES" sz="1400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 Problemas </a:t>
            </a:r>
            <a:r>
              <a:rPr lang="es-ES" sz="1400" dirty="0" err="1" smtClean="0">
                <a:solidFill>
                  <a:prstClr val="white"/>
                </a:solidFill>
              </a:rPr>
              <a:t>punzonamiento</a:t>
            </a:r>
            <a:endParaRPr lang="es-ES" sz="1400" dirty="0" smtClean="0">
              <a:solidFill>
                <a:prstClr val="white"/>
              </a:solidFill>
            </a:endParaRPr>
          </a:p>
          <a:p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87624" y="256490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4) PISO BLANDO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836712"/>
            <a:ext cx="3744416" cy="228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501008"/>
            <a:ext cx="3744416" cy="2047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6804248" y="5733256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Ciudad de México, México 1985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3433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87624" y="292494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5) DAÑOS EN FORJADOS RETICULARES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87624" y="256490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4) PISO BLANDO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771800" y="6165304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Cuzco , México 1985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87624" y="335699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6) DAÑOS EN DAÑOS EN EDIFICIOS CON MUROS DE CARGA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051720" y="3933056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Colapso de tímpanos</a:t>
            </a:r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896283"/>
            <a:ext cx="3754363" cy="241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8866" y="3415789"/>
            <a:ext cx="385159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27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87624" y="292494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5) DAÑOS EN FORJADOS RETICULARES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87624" y="256490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4) PISO BLANDO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87624" y="335699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6) DAÑOS EN DAÑOS EN EDIFICIOS CON MUROS DE CARGA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259632" y="40050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7) DAÑOS EN CAJA ASCENSOR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051720" y="436510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Suelen aparecen en las plantas bajas y primeros pisos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2051720" y="486916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Zonas con mayores cargas de flexión/compresión</a:t>
            </a:r>
            <a:r>
              <a:rPr lang="es-ES" sz="1400" dirty="0" smtClean="0">
                <a:solidFill>
                  <a:prstClr val="black"/>
                </a:solidFill>
              </a:rPr>
              <a:t>.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6306" y="908721"/>
            <a:ext cx="338164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573016"/>
            <a:ext cx="340000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CuadroTexto"/>
          <p:cNvSpPr txBox="1"/>
          <p:nvPr/>
        </p:nvSpPr>
        <p:spPr>
          <a:xfrm>
            <a:off x="3059832" y="6246602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Lorca, España,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371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EFECTOS  SOBRE LAS EDIFICACIONES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2.2.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 Cómo afecta a los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87624" y="134076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1) DEFORMACIÓN DE LA ESTRUCTURA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87624" y="177281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2) FENÓMENO APLAUSO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22048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3) DAÑOS EN PILARES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87624" y="292494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5) DAÑOS EN FORJADOS RETICULARES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87624" y="256490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4) PISO BLANDO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87624" y="335699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6) DAÑOS EN DAÑOS EN EDIFICIOS CON MUROS DE CARGA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259632" y="4005064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7) DAÑOS EN CAJA ASCENSOR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979712" y="5013176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Cornisas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Antepecho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Parapetos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 Chimeneas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259632" y="443711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8) DAÑOS EN  ELEMENTOS  NO ANCLADOS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052736"/>
            <a:ext cx="3414316" cy="442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227" y="980728"/>
            <a:ext cx="4496633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6816" y="980728"/>
            <a:ext cx="449949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>
            <a:off x="1115616" y="90872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75000"/>
                  </a:prstClr>
                </a:solidFill>
              </a:rPr>
              <a:t>DAÑOS SOBRE LOS EDIFICIOS</a:t>
            </a:r>
            <a:endParaRPr lang="es-ES" sz="1600" b="1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4427227" y="4644125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Lorca, España, 2011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311781" y="4644125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L´Aquila, Italia, 2009</a:t>
            </a:r>
            <a:endParaRPr lang="es-ES" sz="1100" dirty="0">
              <a:solidFill>
                <a:prstClr val="white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004048" y="5705673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solidFill>
                  <a:prstClr val="white"/>
                </a:solidFill>
              </a:rPr>
              <a:t>San </a:t>
            </a:r>
            <a:r>
              <a:rPr lang="es-ES" sz="1100" dirty="0" smtClean="0">
                <a:solidFill>
                  <a:prstClr val="white"/>
                </a:solidFill>
              </a:rPr>
              <a:t>Fernando</a:t>
            </a:r>
            <a:r>
              <a:rPr lang="es-ES" sz="1100" b="1" dirty="0" smtClean="0">
                <a:solidFill>
                  <a:prstClr val="white"/>
                </a:solidFill>
              </a:rPr>
              <a:t>, California 1971</a:t>
            </a:r>
            <a:endParaRPr lang="es-ES" sz="1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863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3" grpId="0"/>
      <p:bldP spid="26" grpId="0"/>
      <p:bldP spid="28" grpId="0"/>
      <p:bldP spid="28" grpId="1"/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026" name="Picture 2" descr="C:\Users\David\Dropbox\PFG\DEFINITIVOS\0,1_PRESENTACIÓN POWER POINT\PORTADAS EN JPG\MO_5_Portada_Capitulos MODIFICADO PALME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4773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1268083" y="995581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00CC00"/>
                </a:solidFill>
              </a:rPr>
              <a:t>SISTEMAS RESISTENCIA SISMICA</a:t>
            </a:r>
            <a:endParaRPr lang="es-ES" sz="1600" b="1" dirty="0">
              <a:solidFill>
                <a:srgbClr val="00CC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412099" y="1499637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u="sng" dirty="0" smtClean="0">
                <a:solidFill>
                  <a:prstClr val="white">
                    <a:lumMod val="85000"/>
                  </a:prstClr>
                </a:solidFill>
              </a:rPr>
              <a:t>SISTEMAS CONVENCIONALES</a:t>
            </a:r>
            <a:endParaRPr lang="es-ES" sz="1600" b="1" u="sng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340091" y="2939797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u="sng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u="sng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628123" y="1931685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6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Se basan en la combinación de elementos</a:t>
            </a:r>
            <a:endParaRPr lang="es-ES" sz="16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868483" y="2147709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prstClr val="white">
                    <a:lumMod val="85000"/>
                  </a:prstClr>
                </a:solidFill>
                <a:latin typeface="Arial" pitchFamily="34" charset="0"/>
                <a:cs typeface="Arial" pitchFamily="34" charset="0"/>
              </a:rPr>
              <a:t>Aportan a la estructura</a:t>
            </a:r>
            <a:endParaRPr lang="es-ES" sz="1600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244747" y="1876226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prstClr val="white">
                    <a:lumMod val="85000"/>
                  </a:prstClr>
                </a:solidFill>
                <a:latin typeface="Arial" pitchFamily="34" charset="0"/>
                <a:cs typeface="Arial" pitchFamily="34" charset="0"/>
              </a:rPr>
              <a:t>Rigidez</a:t>
            </a:r>
          </a:p>
          <a:p>
            <a:r>
              <a:rPr lang="es-ES" sz="1600" dirty="0" smtClean="0">
                <a:solidFill>
                  <a:prstClr val="white">
                    <a:lumMod val="85000"/>
                  </a:prstClr>
                </a:solidFill>
                <a:latin typeface="Arial" pitchFamily="34" charset="0"/>
                <a:cs typeface="Arial" pitchFamily="34" charset="0"/>
              </a:rPr>
              <a:t>    o</a:t>
            </a:r>
          </a:p>
          <a:p>
            <a:r>
              <a:rPr lang="es-ES" sz="1600" dirty="0" err="1" smtClean="0">
                <a:solidFill>
                  <a:prstClr val="white">
                    <a:lumMod val="85000"/>
                  </a:prstClr>
                </a:solidFill>
                <a:latin typeface="Arial" pitchFamily="34" charset="0"/>
                <a:cs typeface="Arial" pitchFamily="34" charset="0"/>
              </a:rPr>
              <a:t>Ductilida</a:t>
            </a:r>
            <a:endParaRPr lang="es-ES" sz="1600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8 Flecha derecha"/>
          <p:cNvSpPr/>
          <p:nvPr/>
        </p:nvSpPr>
        <p:spPr>
          <a:xfrm>
            <a:off x="4148403" y="2291725"/>
            <a:ext cx="432048" cy="72008"/>
          </a:xfrm>
          <a:prstGeom prst="rightArrow">
            <a:avLst/>
          </a:prstGeom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0" name="29 Abrir corchete"/>
          <p:cNvSpPr/>
          <p:nvPr/>
        </p:nvSpPr>
        <p:spPr>
          <a:xfrm>
            <a:off x="7100731" y="1787669"/>
            <a:ext cx="144016" cy="936104"/>
          </a:xfrm>
          <a:prstGeom prst="leftBracket">
            <a:avLst/>
          </a:prstGeom>
          <a:ln w="158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556115" y="3371845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600" dirty="0" smtClean="0">
                <a:solidFill>
                  <a:prstClr val="white"/>
                </a:solidFill>
              </a:rPr>
              <a:t> Técnicas más avanzadas para la resistencia a los terremotos</a:t>
            </a:r>
            <a:endParaRPr lang="es-ES" sz="16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1556115" y="4091925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600" dirty="0" smtClean="0">
                <a:solidFill>
                  <a:prstClr val="white"/>
                </a:solidFill>
              </a:rPr>
              <a:t> Reducir las fuerzas que genera el terremoto</a:t>
            </a:r>
            <a:endParaRPr lang="es-ES" sz="16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308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CONVENCIONALES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259632" y="148478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BASADOS EN MUROS</a:t>
            </a:r>
          </a:p>
          <a:p>
            <a:pPr lvl="1">
              <a:buFont typeface="Arial" pitchFamily="34" charset="0"/>
              <a:buChar char="•"/>
            </a:pP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1547664" y="191683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200" dirty="0" smtClean="0">
                <a:solidFill>
                  <a:prstClr val="white"/>
                </a:solidFill>
              </a:rPr>
              <a:t> </a:t>
            </a:r>
            <a:r>
              <a:rPr lang="es-ES" sz="1400" b="1" dirty="0" smtClean="0">
                <a:solidFill>
                  <a:prstClr val="white"/>
                </a:solidFill>
              </a:rPr>
              <a:t>Muros de carga</a:t>
            </a: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black"/>
                </a:solidFill>
              </a:rPr>
              <a:t>.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836712"/>
            <a:ext cx="3240360" cy="2314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356992"/>
            <a:ext cx="3240360" cy="320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/>
          <p:nvPr/>
        </p:nvSpPr>
        <p:spPr>
          <a:xfrm>
            <a:off x="1835696" y="2420888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black"/>
                </a:solidFill>
              </a:rPr>
              <a:t>.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54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CONVENCIONALES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259632" y="148478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BASADOS EN MUROS</a:t>
            </a:r>
          </a:p>
          <a:p>
            <a:pPr lvl="1">
              <a:buFont typeface="Arial" pitchFamily="34" charset="0"/>
              <a:buChar char="•"/>
            </a:pP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835696" y="2420888"/>
            <a:ext cx="20919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smtClean="0">
                <a:solidFill>
                  <a:prstClr val="white"/>
                </a:solidFill>
              </a:rPr>
              <a:t>-</a:t>
            </a:r>
            <a:r>
              <a:rPr lang="es-ES" sz="1400" dirty="0" smtClean="0">
                <a:solidFill>
                  <a:prstClr val="white"/>
                </a:solidFill>
              </a:rPr>
              <a:t>Evitan el fallo por pandeo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501008"/>
            <a:ext cx="2464926" cy="2758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764704"/>
            <a:ext cx="3744416" cy="4911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5" descr="http://www.virtual.unal.edu.co/cursos/sedes/manizales/4080020/Lecciones/Imagenes/FIGURA3.1.JPG"/>
          <p:cNvSpPr>
            <a:spLocks noChangeAspect="1" noChangeArrowheads="1"/>
          </p:cNvSpPr>
          <p:nvPr/>
        </p:nvSpPr>
        <p:spPr bwMode="auto">
          <a:xfrm>
            <a:off x="155575" y="-2079625"/>
            <a:ext cx="5772150" cy="4333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484784"/>
            <a:ext cx="4176464" cy="313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>
            <a:off x="1259632" y="1772816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PÓRTICOS ARRIOSTRADOS</a:t>
            </a: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black"/>
                </a:solidFill>
              </a:rPr>
              <a:t>.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946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CONVENCIONALES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259632" y="148478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BASADOS EN MUROS</a:t>
            </a:r>
          </a:p>
          <a:p>
            <a:pPr lvl="1">
              <a:buFont typeface="Arial" pitchFamily="34" charset="0"/>
              <a:buChar char="•"/>
            </a:pP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763688" y="2564904"/>
            <a:ext cx="318183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smtClean="0">
                <a:solidFill>
                  <a:prstClr val="white"/>
                </a:solidFill>
              </a:rPr>
              <a:t>-</a:t>
            </a:r>
            <a:r>
              <a:rPr lang="es-ES" sz="1400" dirty="0" smtClean="0">
                <a:solidFill>
                  <a:prstClr val="white"/>
                </a:solidFill>
              </a:rPr>
              <a:t>Disposición de armaduras longitudinales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Y transversales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-Evitan el fallo frágil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- Aumentan ductilidad</a:t>
            </a:r>
          </a:p>
        </p:txBody>
      </p:sp>
      <p:sp>
        <p:nvSpPr>
          <p:cNvPr id="2" name="AutoShape 5" descr="http://www.virtual.unal.edu.co/cursos/sedes/manizales/4080020/Lecciones/Imagenes/FIGURA3.1.JPG"/>
          <p:cNvSpPr>
            <a:spLocks noChangeAspect="1" noChangeArrowheads="1"/>
          </p:cNvSpPr>
          <p:nvPr/>
        </p:nvSpPr>
        <p:spPr bwMode="auto">
          <a:xfrm>
            <a:off x="155575" y="-2079625"/>
            <a:ext cx="5772150" cy="4333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268760"/>
            <a:ext cx="3390677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509121"/>
            <a:ext cx="208823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509120"/>
            <a:ext cx="1872208" cy="1662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5076056" y="5949280"/>
            <a:ext cx="36792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solidFill>
                  <a:prstClr val="white"/>
                </a:solidFill>
              </a:rPr>
              <a:t>Colocación de las armaduras trasversales en pilares (EHE ´08)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1259632" y="1700808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PÓRTICOS ARRIOSTRADOS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PÓRTICOS DÚCTILES    ESPECIALES</a:t>
            </a: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black"/>
                </a:solidFill>
              </a:rPr>
              <a:t>.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56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CONVENCIONALES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259632" y="148478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BASADOS EN MUROS</a:t>
            </a:r>
          </a:p>
          <a:p>
            <a:pPr lvl="1">
              <a:buFont typeface="Arial" pitchFamily="34" charset="0"/>
              <a:buChar char="•"/>
            </a:pP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1259632" y="1772816"/>
            <a:ext cx="31683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PÓRTICOS ARRIOSTRADOS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PÓRTICOS DÚCTILES    ESPECIALES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ATADO DE LA CIMENTACIÓN</a:t>
            </a:r>
          </a:p>
          <a:p>
            <a:pPr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black"/>
                </a:solidFill>
              </a:rPr>
              <a:t>.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907704" y="3068960"/>
            <a:ext cx="258744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pt-BR" sz="1400" dirty="0" smtClean="0">
                <a:solidFill>
                  <a:prstClr val="white"/>
                </a:solidFill>
              </a:rPr>
              <a:t>Sistemas </a:t>
            </a:r>
            <a:r>
              <a:rPr lang="pt-BR" sz="1400" dirty="0" err="1" smtClean="0">
                <a:solidFill>
                  <a:prstClr val="white"/>
                </a:solidFill>
              </a:rPr>
              <a:t>discontinuos</a:t>
            </a:r>
            <a:r>
              <a:rPr lang="pt-BR" sz="1400" dirty="0" smtClean="0">
                <a:solidFill>
                  <a:prstClr val="white"/>
                </a:solidFill>
              </a:rPr>
              <a:t> </a:t>
            </a:r>
          </a:p>
          <a:p>
            <a:r>
              <a:rPr lang="pt-BR" sz="1400" dirty="0" smtClean="0">
                <a:solidFill>
                  <a:prstClr val="white"/>
                </a:solidFill>
              </a:rPr>
              <a:t>(</a:t>
            </a:r>
            <a:r>
              <a:rPr lang="pt-BR" sz="1400" dirty="0" err="1" smtClean="0">
                <a:solidFill>
                  <a:prstClr val="white"/>
                </a:solidFill>
              </a:rPr>
              <a:t>zapatas</a:t>
            </a:r>
            <a:r>
              <a:rPr lang="pt-BR" sz="1400" dirty="0" smtClean="0">
                <a:solidFill>
                  <a:prstClr val="white"/>
                </a:solidFill>
              </a:rPr>
              <a:t> </a:t>
            </a:r>
            <a:r>
              <a:rPr lang="pt-BR" sz="1400" dirty="0" err="1" smtClean="0">
                <a:solidFill>
                  <a:prstClr val="white"/>
                </a:solidFill>
              </a:rPr>
              <a:t>aisladas</a:t>
            </a:r>
            <a:r>
              <a:rPr lang="pt-BR" sz="1400" dirty="0" smtClean="0">
                <a:solidFill>
                  <a:prstClr val="white"/>
                </a:solidFill>
              </a:rPr>
              <a:t>, pilotes, etc.)</a:t>
            </a:r>
          </a:p>
          <a:p>
            <a:pPr>
              <a:buFontTx/>
              <a:buChar char="-"/>
            </a:pPr>
            <a:r>
              <a:rPr lang="es-ES" sz="1400" dirty="0" smtClean="0">
                <a:solidFill>
                  <a:prstClr val="white"/>
                </a:solidFill>
              </a:rPr>
              <a:t>Se efectuará dependiendo de la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 sismicidad de la zona</a:t>
            </a:r>
          </a:p>
        </p:txBody>
      </p:sp>
      <p:sp>
        <p:nvSpPr>
          <p:cNvPr id="2" name="AutoShape 5" descr="http://www.virtual.unal.edu.co/cursos/sedes/manizales/4080020/Lecciones/Imagenes/FIGURA3.1.JPG"/>
          <p:cNvSpPr>
            <a:spLocks noChangeAspect="1" noChangeArrowheads="1"/>
          </p:cNvSpPr>
          <p:nvPr/>
        </p:nvSpPr>
        <p:spPr bwMode="auto">
          <a:xfrm>
            <a:off x="155575" y="-2079625"/>
            <a:ext cx="5772150" cy="4333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628800"/>
            <a:ext cx="2232248" cy="2276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077072"/>
            <a:ext cx="2232248" cy="2313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5508104" y="1052736"/>
            <a:ext cx="20324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>
                <a:solidFill>
                  <a:prstClr val="white">
                    <a:lumMod val="65000"/>
                  </a:prstClr>
                </a:solidFill>
              </a:rPr>
              <a:t>SISMICIDAD MODERADA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5580112" y="1052736"/>
            <a:ext cx="14772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>
                <a:solidFill>
                  <a:prstClr val="white">
                    <a:lumMod val="65000"/>
                  </a:prstClr>
                </a:solidFill>
              </a:rPr>
              <a:t>SISMICIDAD ALTA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628800"/>
            <a:ext cx="220325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7435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1" grpId="1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 l="15496" t="16788" r="7024" b="9604"/>
          <a:stretch>
            <a:fillRect/>
          </a:stretch>
        </p:blipFill>
        <p:spPr bwMode="auto">
          <a:xfrm>
            <a:off x="1907704" y="1772816"/>
            <a:ext cx="5976664" cy="4542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1331640" y="1268760"/>
            <a:ext cx="52953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Clasificación de las técnicas de control de respuesta sísmica (ISO 3010</a:t>
            </a:r>
            <a:r>
              <a:rPr lang="es-ES" sz="1100" dirty="0" smtClean="0">
                <a:solidFill>
                  <a:prstClr val="white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4134215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4932040" y="2492896"/>
            <a:ext cx="19877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Requiere fuente energía 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eléctrica auxiliar</a:t>
            </a:r>
            <a:endParaRPr lang="es-ES" sz="1100" dirty="0" smtClean="0">
              <a:solidFill>
                <a:prstClr val="white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47664" y="2132856"/>
            <a:ext cx="52953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 PASIVOS</a:t>
            </a:r>
          </a:p>
          <a:p>
            <a:pPr>
              <a:buFont typeface="Arial" pitchFamily="34" charset="0"/>
              <a:buChar char="•"/>
            </a:pPr>
            <a:endParaRPr lang="es-ES" sz="1400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SEMIACTIVOS</a:t>
            </a:r>
          </a:p>
          <a:p>
            <a:pPr>
              <a:buFont typeface="Arial" pitchFamily="34" charset="0"/>
              <a:buChar char="•"/>
            </a:pPr>
            <a:endParaRPr lang="es-ES" sz="1400" dirty="0" smtClean="0">
              <a:solidFill>
                <a:prstClr val="white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ACTIVOS E HÍBRIDOS</a:t>
            </a:r>
            <a:endParaRPr lang="es-ES" sz="1100" dirty="0" smtClean="0">
              <a:solidFill>
                <a:prstClr val="white"/>
              </a:solidFill>
            </a:endParaRPr>
          </a:p>
        </p:txBody>
      </p:sp>
      <p:sp>
        <p:nvSpPr>
          <p:cNvPr id="13" name="12 Flecha abajo"/>
          <p:cNvSpPr/>
          <p:nvPr/>
        </p:nvSpPr>
        <p:spPr>
          <a:xfrm>
            <a:off x="4572000" y="2204864"/>
            <a:ext cx="360040" cy="1080120"/>
          </a:xfrm>
          <a:prstGeom prst="downArrow">
            <a:avLst/>
          </a:prstGeom>
          <a:solidFill>
            <a:srgbClr val="00CC00">
              <a:alpha val="75000"/>
            </a:srgbClr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484040" y="1421160"/>
            <a:ext cx="52953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Clasificación de las técnicas de control de respuesta sísmica (ISO 3010</a:t>
            </a:r>
            <a:r>
              <a:rPr lang="es-ES" sz="1100" dirty="0" smtClean="0">
                <a:solidFill>
                  <a:prstClr val="white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2189983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2" grpId="0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564904"/>
            <a:ext cx="5868144" cy="3831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47664" y="126876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 PASIVOS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763688" y="162880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Aislamiento sísmico</a:t>
            </a:r>
            <a:endParaRPr lang="es-ES" sz="1400" dirty="0" smtClean="0">
              <a:solidFill>
                <a:prstClr val="white"/>
              </a:solidFill>
            </a:endParaRP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 l="19879" t="18993" r="10429" b="20469"/>
          <a:stretch>
            <a:fillRect/>
          </a:stretch>
        </p:blipFill>
        <p:spPr bwMode="auto">
          <a:xfrm>
            <a:off x="1619672" y="3140968"/>
            <a:ext cx="4680520" cy="325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980728"/>
            <a:ext cx="38100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980728"/>
            <a:ext cx="2529830" cy="189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6" name="AutoShape 10" descr="http://www.tecaplas.com/docs/MED_1productos_foto1_44_711.jpg"/>
          <p:cNvSpPr>
            <a:spLocks noChangeAspect="1" noChangeArrowheads="1"/>
          </p:cNvSpPr>
          <p:nvPr/>
        </p:nvSpPr>
        <p:spPr bwMode="auto">
          <a:xfrm>
            <a:off x="155575" y="-2095500"/>
            <a:ext cx="6372225" cy="4371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980728"/>
            <a:ext cx="3184341" cy="2184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22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47664" y="126876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 PASIVOS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763688" y="1628800"/>
            <a:ext cx="52953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Aislamiento sísmico</a:t>
            </a:r>
          </a:p>
          <a:p>
            <a:r>
              <a:rPr lang="es-ES" sz="1400" b="1" dirty="0" smtClean="0">
                <a:solidFill>
                  <a:prstClr val="white"/>
                </a:solidFill>
              </a:rPr>
              <a:t>Disipación de energía</a:t>
            </a:r>
          </a:p>
          <a:p>
            <a:endParaRPr lang="es-ES" sz="1400" dirty="0" smtClean="0">
              <a:solidFill>
                <a:prstClr val="white"/>
              </a:solidFill>
            </a:endParaRPr>
          </a:p>
        </p:txBody>
      </p:sp>
      <p:sp>
        <p:nvSpPr>
          <p:cNvPr id="19466" name="AutoShape 10" descr="http://www.tecaplas.com/docs/MED_1productos_foto1_44_711.jpg"/>
          <p:cNvSpPr>
            <a:spLocks noChangeAspect="1" noChangeArrowheads="1"/>
          </p:cNvSpPr>
          <p:nvPr/>
        </p:nvSpPr>
        <p:spPr bwMode="auto">
          <a:xfrm>
            <a:off x="155575" y="-2095500"/>
            <a:ext cx="6372225" cy="4371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2123728" y="2204864"/>
            <a:ext cx="2571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Disminuyen la energía vibratoria 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introducida a la estructura 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645024"/>
            <a:ext cx="4248472" cy="2315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645024"/>
            <a:ext cx="4032448" cy="230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052736"/>
            <a:ext cx="3991372" cy="2246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6084168" y="3573016"/>
            <a:ext cx="28456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prstClr val="white"/>
                </a:solidFill>
              </a:rPr>
              <a:t>Construcción del la Torre Mayor, Ciudad de México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052736"/>
            <a:ext cx="30480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6083547" y="3573016"/>
            <a:ext cx="306045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prstClr val="white"/>
                </a:solidFill>
              </a:rPr>
              <a:t>Biblioteca </a:t>
            </a:r>
            <a:r>
              <a:rPr lang="es-ES" sz="1000" dirty="0" err="1" smtClean="0">
                <a:solidFill>
                  <a:prstClr val="white"/>
                </a:solidFill>
              </a:rPr>
              <a:t>McConell</a:t>
            </a:r>
            <a:r>
              <a:rPr lang="es-ES" sz="1000" dirty="0" smtClean="0">
                <a:solidFill>
                  <a:prstClr val="white"/>
                </a:solidFill>
              </a:rPr>
              <a:t>, Universidad de Concordia, Canadá</a:t>
            </a:r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3645024"/>
            <a:ext cx="389791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Rectángulo"/>
          <p:cNvSpPr/>
          <p:nvPr/>
        </p:nvSpPr>
        <p:spPr>
          <a:xfrm>
            <a:off x="7236296" y="6309320"/>
            <a:ext cx="127791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prstClr val="white"/>
                </a:solidFill>
              </a:rPr>
              <a:t>Torre </a:t>
            </a:r>
            <a:r>
              <a:rPr lang="es-ES" sz="1000" dirty="0" err="1" smtClean="0">
                <a:solidFill>
                  <a:prstClr val="white"/>
                </a:solidFill>
              </a:rPr>
              <a:t>Titanium</a:t>
            </a:r>
            <a:r>
              <a:rPr lang="es-ES" sz="1000" dirty="0" smtClean="0">
                <a:solidFill>
                  <a:prstClr val="white"/>
                </a:solidFill>
              </a:rPr>
              <a:t>, Chile</a:t>
            </a:r>
          </a:p>
        </p:txBody>
      </p:sp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7" cstate="print"/>
          <a:srcRect l="26966" t="18254" r="41141" b="27852"/>
          <a:stretch>
            <a:fillRect/>
          </a:stretch>
        </p:blipFill>
        <p:spPr bwMode="auto">
          <a:xfrm>
            <a:off x="6156176" y="1052736"/>
            <a:ext cx="2376264" cy="3212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14"/>
          <p:cNvPicPr>
            <a:picLocks noChangeAspect="1" noChangeArrowheads="1"/>
          </p:cNvPicPr>
          <p:nvPr/>
        </p:nvPicPr>
        <p:blipFill>
          <a:blip r:embed="rId8" cstate="print"/>
          <a:srcRect l="46456" t="20469" r="16335" b="44832"/>
          <a:stretch>
            <a:fillRect/>
          </a:stretch>
        </p:blipFill>
        <p:spPr bwMode="auto">
          <a:xfrm>
            <a:off x="6084168" y="4365104"/>
            <a:ext cx="2376264" cy="177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62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2" grpId="1"/>
      <p:bldP spid="24" grpId="0"/>
      <p:bldP spid="24" grpId="1"/>
      <p:bldP spid="2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47664" y="126876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 PASIVOS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763688" y="1628800"/>
            <a:ext cx="5295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Aislamiento sísmico</a:t>
            </a:r>
          </a:p>
          <a:p>
            <a:r>
              <a:rPr lang="es-ES" sz="1400" b="1" dirty="0" smtClean="0">
                <a:solidFill>
                  <a:prstClr val="white"/>
                </a:solidFill>
              </a:rPr>
              <a:t>Disipación de energía</a:t>
            </a:r>
          </a:p>
          <a:p>
            <a:r>
              <a:rPr lang="es-ES" sz="1400" b="1" dirty="0" smtClean="0">
                <a:solidFill>
                  <a:prstClr val="white"/>
                </a:solidFill>
              </a:rPr>
              <a:t>Efecto de masa adicional</a:t>
            </a:r>
          </a:p>
          <a:p>
            <a:endParaRPr lang="es-ES" sz="1400" dirty="0" smtClean="0">
              <a:solidFill>
                <a:prstClr val="white"/>
              </a:solidFill>
            </a:endParaRPr>
          </a:p>
        </p:txBody>
      </p:sp>
      <p:sp>
        <p:nvSpPr>
          <p:cNvPr id="19466" name="AutoShape 10" descr="http://www.tecaplas.com/docs/MED_1productos_foto1_44_711.jpg"/>
          <p:cNvSpPr>
            <a:spLocks noChangeAspect="1" noChangeArrowheads="1"/>
          </p:cNvSpPr>
          <p:nvPr/>
        </p:nvSpPr>
        <p:spPr bwMode="auto">
          <a:xfrm>
            <a:off x="155575" y="-2095500"/>
            <a:ext cx="6372225" cy="4371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2123729" y="2348880"/>
            <a:ext cx="25922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contrarrestar los vaivenes y movimientos laterales del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edificio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908720"/>
            <a:ext cx="193261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140968"/>
            <a:ext cx="2376264" cy="351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861048"/>
            <a:ext cx="2952328" cy="2465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Rectángulo"/>
          <p:cNvSpPr/>
          <p:nvPr/>
        </p:nvSpPr>
        <p:spPr>
          <a:xfrm>
            <a:off x="7236296" y="6309320"/>
            <a:ext cx="133562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prstClr val="white"/>
                </a:solidFill>
              </a:rPr>
              <a:t>Edificio </a:t>
            </a:r>
            <a:r>
              <a:rPr lang="es-ES" sz="1000" dirty="0" err="1" smtClean="0">
                <a:solidFill>
                  <a:prstClr val="white"/>
                </a:solidFill>
              </a:rPr>
              <a:t>Taipei</a:t>
            </a:r>
            <a:r>
              <a:rPr lang="es-ES" sz="1000" dirty="0" smtClean="0">
                <a:solidFill>
                  <a:prstClr val="white"/>
                </a:solidFill>
              </a:rPr>
              <a:t>, </a:t>
            </a:r>
            <a:r>
              <a:rPr lang="es-ES" sz="1000" dirty="0" err="1" smtClean="0">
                <a:solidFill>
                  <a:prstClr val="white"/>
                </a:solidFill>
              </a:rPr>
              <a:t>Taiwan</a:t>
            </a:r>
            <a:endParaRPr lang="es-ES" sz="1000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434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47664" y="126876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SEMIIACTIVO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763688" y="162880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Sistema de amortiguamiento variable</a:t>
            </a:r>
            <a:endParaRPr lang="es-ES" sz="1400" dirty="0" smtClean="0">
              <a:solidFill>
                <a:prstClr val="white"/>
              </a:solidFill>
            </a:endParaRPr>
          </a:p>
        </p:txBody>
      </p:sp>
      <p:sp>
        <p:nvSpPr>
          <p:cNvPr id="19466" name="AutoShape 10" descr="http://www.tecaplas.com/docs/MED_1productos_foto1_44_711.jpg"/>
          <p:cNvSpPr>
            <a:spLocks noChangeAspect="1" noChangeArrowheads="1"/>
          </p:cNvSpPr>
          <p:nvPr/>
        </p:nvSpPr>
        <p:spPr bwMode="auto">
          <a:xfrm>
            <a:off x="155575" y="-2095500"/>
            <a:ext cx="6372225" cy="4371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348880"/>
            <a:ext cx="563604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852936"/>
            <a:ext cx="331994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852936"/>
            <a:ext cx="329565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6156176" y="5589240"/>
            <a:ext cx="290335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prstClr val="white"/>
                </a:solidFill>
              </a:rPr>
              <a:t>Instituto de Investigación Técnica de </a:t>
            </a:r>
            <a:r>
              <a:rPr lang="es-ES" sz="1000" dirty="0" err="1" smtClean="0">
                <a:solidFill>
                  <a:prstClr val="white"/>
                </a:solidFill>
              </a:rPr>
              <a:t>Kajima</a:t>
            </a:r>
            <a:r>
              <a:rPr lang="es-ES" sz="1000" dirty="0" smtClean="0">
                <a:solidFill>
                  <a:prstClr val="white"/>
                </a:solidFill>
              </a:rPr>
              <a:t>, Japón</a:t>
            </a:r>
            <a:r>
              <a:rPr lang="es-ES" sz="1000" dirty="0" smtClean="0">
                <a:solidFill>
                  <a:prstClr val="black"/>
                </a:solidFill>
              </a:rPr>
              <a:t>)</a:t>
            </a:r>
            <a:endParaRPr lang="es-ES" sz="1000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897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SISTEMAS DE RESISTENCIA SISMICA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3.1.  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¿Cómo proteger edificios?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31640" y="908720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prstClr val="white">
                    <a:lumMod val="85000"/>
                  </a:prstClr>
                </a:solidFill>
              </a:rPr>
              <a:t>SISTEMAS AVANZADOS</a:t>
            </a:r>
            <a:endParaRPr lang="es-ES" sz="1600" b="1" dirty="0">
              <a:solidFill>
                <a:prstClr val="white">
                  <a:lumMod val="8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47664" y="126876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SISTEMAS CONTROL ACTIVO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763688" y="1628800"/>
            <a:ext cx="5295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Amortiguamiento activo de masa </a:t>
            </a:r>
            <a:endParaRPr lang="es-ES" sz="1400" dirty="0" smtClean="0">
              <a:solidFill>
                <a:prstClr val="white"/>
              </a:solidFill>
            </a:endParaRPr>
          </a:p>
        </p:txBody>
      </p:sp>
      <p:sp>
        <p:nvSpPr>
          <p:cNvPr id="19466" name="AutoShape 10" descr="http://www.tecaplas.com/docs/MED_1productos_foto1_44_711.jpg"/>
          <p:cNvSpPr>
            <a:spLocks noChangeAspect="1" noChangeArrowheads="1"/>
          </p:cNvSpPr>
          <p:nvPr/>
        </p:nvSpPr>
        <p:spPr bwMode="auto">
          <a:xfrm>
            <a:off x="155575" y="-2095500"/>
            <a:ext cx="6372225" cy="4371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6948264" y="5733256"/>
            <a:ext cx="18133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prstClr val="white"/>
                </a:solidFill>
              </a:rPr>
              <a:t>Edificio </a:t>
            </a:r>
            <a:r>
              <a:rPr lang="es-ES" sz="1000" dirty="0" err="1" smtClean="0">
                <a:solidFill>
                  <a:prstClr val="white"/>
                </a:solidFill>
              </a:rPr>
              <a:t>Kyobashi</a:t>
            </a:r>
            <a:r>
              <a:rPr lang="es-ES" sz="1000" dirty="0" smtClean="0">
                <a:solidFill>
                  <a:prstClr val="white"/>
                </a:solidFill>
              </a:rPr>
              <a:t> </a:t>
            </a:r>
            <a:r>
              <a:rPr lang="es-ES" sz="1000" dirty="0" err="1" smtClean="0">
                <a:solidFill>
                  <a:prstClr val="white"/>
                </a:solidFill>
              </a:rPr>
              <a:t>Seiwa</a:t>
            </a:r>
            <a:r>
              <a:rPr lang="es-ES" sz="1000" dirty="0" smtClean="0">
                <a:solidFill>
                  <a:prstClr val="white"/>
                </a:solidFill>
              </a:rPr>
              <a:t> ,  Japón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72816"/>
            <a:ext cx="5028656" cy="4291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988840"/>
            <a:ext cx="516676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988840"/>
            <a:ext cx="153352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6091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alejandro\Dropbox\PFG\DEFINITIVOS\0,1_PRESENTACIÓN POWER POINT\PORTADAS EN JPG\MO_3_Portada_Capitulos MODIFICADO PALMERO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0845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Hay que tener un protocolo de actuación, esto confiere la mayor eficacia posible a todo trabajo a realizar.</a:t>
            </a:r>
          </a:p>
          <a:p>
            <a:endParaRPr lang="es-ES" sz="1400" dirty="0">
              <a:solidFill>
                <a:prstClr val="white"/>
              </a:solidFill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ORGANIZACIÓN DE TRABAJOS Y MEDIDAS PREVENTIVAS.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CC00"/>
                </a:solidFill>
                <a:cs typeface="Arial" pitchFamily="34" charset="0"/>
              </a:rPr>
              <a:t>4</a:t>
            </a:r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.1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¿Cómo actuamos ante un sismo?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043608" y="2060848"/>
            <a:ext cx="73448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1_ Inspección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Máxima recopilación de información (tipo de edificio, estructura, ubicación, planos, dimensiones, materiales...)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2_Evaluación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Los datos recopilados determinarán la manera de actuar (necesidad y tipo de apuntalamiento, lugar, material y herramientas)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3_Organización de trabajos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Planificación de trabajos a realizar con los medios auxiliares adecuados. Todo esto teniendo presentes la medidas de seguridad adecuadas.</a:t>
            </a:r>
          </a:p>
          <a:p>
            <a:r>
              <a:rPr lang="es-ES" sz="1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539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El tipo de intervención sobre la edificación depende de su grado de </a:t>
            </a:r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deterioro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y por tanto también del riesgo o </a:t>
            </a:r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peligrosidad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que presente.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¿Qué se emplea para ello?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5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Apeos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: estructuras para sostener provisionalmente todo o parte de un edificio.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5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Apuntalamiento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: igual que los apeos pero se realizan en operaciones de emergencia.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s-ES" sz="15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Cimbras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: encofrados para sostener elementos que compondrán arcos y bóvedas en construcción.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4.2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Intervención en edificaciones</a:t>
            </a:r>
          </a:p>
        </p:txBody>
      </p:sp>
    </p:spTree>
    <p:extLst>
      <p:ext uri="{BB962C8B-B14F-4D97-AF65-F5344CB8AC3E}">
        <p14:creationId xmlns:p14="http://schemas.microsoft.com/office/powerpoint/2010/main" xmlns="" val="186164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56"/>
          <a:stretch/>
        </p:blipFill>
        <p:spPr bwMode="auto">
          <a:xfrm>
            <a:off x="899592" y="980729"/>
            <a:ext cx="4099887" cy="564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3" y="762667"/>
            <a:ext cx="3160207" cy="5684793"/>
          </a:xfrm>
          <a:prstGeom prst="rect">
            <a:avLst/>
          </a:prstGeom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4.3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Imágenes: apeo de huecos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9503" y="1358652"/>
            <a:ext cx="3158807" cy="345377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2580" y="2028989"/>
            <a:ext cx="3160206" cy="4180894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3979" y="2796912"/>
            <a:ext cx="3158807" cy="382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609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4.4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Imágenes: entibación de muros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528" y="1246495"/>
            <a:ext cx="4460552" cy="467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3856" y="816634"/>
            <a:ext cx="2644375" cy="3525833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4883"/>
          <a:stretch/>
        </p:blipFill>
        <p:spPr>
          <a:xfrm>
            <a:off x="5353856" y="1439882"/>
            <a:ext cx="3482503" cy="4011048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74" t="6367" r="4715"/>
          <a:stretch/>
        </p:blipFill>
        <p:spPr>
          <a:xfrm>
            <a:off x="5354972" y="2167037"/>
            <a:ext cx="3136900" cy="32107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80" r="15904" b="11467"/>
          <a:stretch/>
        </p:blipFill>
        <p:spPr>
          <a:xfrm>
            <a:off x="5354972" y="2885911"/>
            <a:ext cx="3594348" cy="303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8009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4.5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Imágenes: apuntalamiento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5056" y="836712"/>
            <a:ext cx="2643758" cy="3525011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3950" y="836712"/>
            <a:ext cx="3448050" cy="550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David\Documents\3_ ESTUDIOS DOCENTES\CURSO 11-12\3_PFG\0000 TALLER 11. EFICIENCIA ENERGÉTICA\2012_05_12 FOTOS L´AQUILA\PALACIO VIA CIMINO 8\VIVIENDA DEL ARQUITECTO\P50800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3816" y="1622424"/>
            <a:ext cx="3685108" cy="276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avid\Documents\3_ ESTUDIOS DOCENTES\CURSO 11-12\3_PFG\0000 TALLER 11. EFICIENCIA ENERGÉTICA\2012_05_12 FOTOS L´AQUILA\PALACIO VIA CIMINO 8\ZONAS COMUNES\P50800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9380" y="2569253"/>
            <a:ext cx="3678832" cy="275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avid\Documents\3_ ESTUDIOS DOCENTES\CURSO 11-12\3_PFG\0000 TALLER 11. EFICIENCIA ENERGÉTICA\2012_05_12 FOTOS L´AQUILA\INTINERARIO3\5_VIA\P510035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653"/>
          <a:stretch/>
        </p:blipFill>
        <p:spPr bwMode="auto">
          <a:xfrm>
            <a:off x="5279379" y="3447008"/>
            <a:ext cx="3678833" cy="289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217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971876" y="13047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4.6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Imágenes: estabilidad de fachadas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50" r="2098"/>
          <a:stretch/>
        </p:blipFill>
        <p:spPr bwMode="auto">
          <a:xfrm>
            <a:off x="899592" y="822895"/>
            <a:ext cx="4064001" cy="336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33" t="6796" r="5518" b="2611"/>
          <a:stretch/>
        </p:blipFill>
        <p:spPr bwMode="auto">
          <a:xfrm>
            <a:off x="907232" y="4378681"/>
            <a:ext cx="3528391" cy="2290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3298" y="822895"/>
            <a:ext cx="3171750" cy="4229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31"/>
          <a:stretch/>
        </p:blipFill>
        <p:spPr>
          <a:xfrm>
            <a:off x="5063298" y="1246495"/>
            <a:ext cx="3890940" cy="35908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07"/>
          <a:stretch/>
        </p:blipFill>
        <p:spPr>
          <a:xfrm>
            <a:off x="5050598" y="1700808"/>
            <a:ext cx="2952667" cy="4229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01" r="10186"/>
          <a:stretch/>
        </p:blipFill>
        <p:spPr>
          <a:xfrm>
            <a:off x="5050598" y="2264181"/>
            <a:ext cx="3530600" cy="4229000"/>
          </a:xfrm>
          <a:prstGeom prst="rect">
            <a:avLst/>
          </a:prstGeom>
        </p:spPr>
      </p:pic>
      <p:pic>
        <p:nvPicPr>
          <p:cNvPr id="4100" name="Picture 4" descr="C:\Users\David\Documents\3_ ESTUDIOS DOCENTES\CURSO 11-12\3_PFG\0000 TALLER 11. EFICIENCIA ENERGÉTICA\2012_05_12 FOTOS L´AQUILA\INTINERARIO3\2_VIA BENEDETTI\P510033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96" t="22720"/>
          <a:stretch/>
        </p:blipFill>
        <p:spPr bwMode="auto">
          <a:xfrm>
            <a:off x="5050598" y="2750714"/>
            <a:ext cx="3184450" cy="393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950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TÉCNICAS DE CONSOLIDACIÓN Y RECUPERACIÓN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971876" y="13047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4.7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Imágenes: estabilidad de arcos</a:t>
            </a:r>
          </a:p>
        </p:txBody>
      </p:sp>
      <p:pic>
        <p:nvPicPr>
          <p:cNvPr id="5122" name="Picture 2" descr="C:\Users\David\Documents\3_ ESTUDIOS DOCENTES\CURSO 11-12\3_PFG\0000 TALLER 11. EFICIENCIA ENERGÉTICA\FOTOS PARA DIAPOSITIVAS\7_puertas\L10403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60789"/>
            <a:ext cx="3707904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089" y="760789"/>
            <a:ext cx="3072284" cy="1955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3090" y="2919416"/>
            <a:ext cx="3072284" cy="1503802"/>
          </a:xfrm>
          <a:prstGeom prst="rect">
            <a:avLst/>
          </a:prstGeom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091" y="4689141"/>
            <a:ext cx="3072284" cy="1898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831" r="12387" b="21439"/>
          <a:stretch/>
        </p:blipFill>
        <p:spPr>
          <a:xfrm>
            <a:off x="4427984" y="1157393"/>
            <a:ext cx="4203701" cy="345046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698741"/>
            <a:ext cx="3294099" cy="439213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25" t="6511" r="14797" b="7444"/>
          <a:stretch/>
        </p:blipFill>
        <p:spPr>
          <a:xfrm>
            <a:off x="4426992" y="2181501"/>
            <a:ext cx="3012995" cy="44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6827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026" name="Picture 2" descr="C:\Users\David\Dropbox\PFG\DEFINITIVOS\0,1_PRESENTACIÓN POWER POINT\PORTADAS EN JPG\MO_7_Portada_Capitulos MODIFICADO PALME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8074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EL TERREMOTO DE L´AQUILA DE 2009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6 de Abril de 2009 a las 3:32 a.m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5.1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El terremoto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043608" y="1440903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6,7 grados 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en la escala de Richter. Dejando tras de sí </a:t>
            </a:r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309 muertos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1500 heridos 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es-ES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20.000 desalojados</a:t>
            </a:r>
          </a:p>
        </p:txBody>
      </p:sp>
      <p:pic>
        <p:nvPicPr>
          <p:cNvPr id="13" name="Picture 3" descr="ScreenHunter_0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5208" y="2786518"/>
            <a:ext cx="8100392" cy="3882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9126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ScreenHunter_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501008"/>
            <a:ext cx="2807791" cy="2597829"/>
          </a:xfrm>
          <a:prstGeom prst="rect">
            <a:avLst/>
          </a:prstGeom>
          <a:noFill/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EL TERREMOTO DE L´AQUILA DE 2009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L´Aquila es…..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5.2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La ciudad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043608" y="1440903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…..capital de la provincia de los </a:t>
            </a:r>
            <a:r>
              <a:rPr lang="es-ES" sz="1400" dirty="0" err="1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Abruzzio</a:t>
            </a: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(a 100km de Roma), cuenta con 75.000 habitantes aproximadamente y desde sus orígenes (S- XIII) fue importante y rica por sus actividades agrícolas y comerciales y más recientemente por su importante reclamo turístico. Su riqueza cultural la coloca en el sexto puesto entre las ciudades italianas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071712" y="2447310"/>
            <a:ext cx="73448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El casco histórico se ubica en el centro de la cuidad, en lo alto de una colina, lo que le confiere mayor protagonismo.  Su trama urbana la delimitan calles y avenidas dispuestas en cuadrícula favoreciendo el acceso y la circulación.</a:t>
            </a:r>
          </a:p>
        </p:txBody>
      </p:sp>
      <p:pic>
        <p:nvPicPr>
          <p:cNvPr id="13" name="Picture 2" descr="48082P Fonticulano incisione del Bleau 16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429000"/>
            <a:ext cx="3090042" cy="2462147"/>
          </a:xfrm>
          <a:prstGeom prst="rect">
            <a:avLst/>
          </a:prstGeom>
          <a:noFill/>
        </p:spPr>
      </p:pic>
      <p:pic>
        <p:nvPicPr>
          <p:cNvPr id="14" name="Picture 2" descr="48078pianta del fonticulano 157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284984"/>
            <a:ext cx="2355711" cy="3068960"/>
          </a:xfrm>
          <a:prstGeom prst="rect">
            <a:avLst/>
          </a:prstGeom>
          <a:noFill/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971600" y="6381328"/>
            <a:ext cx="19081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1050" dirty="0">
                <a:solidFill>
                  <a:prstClr val="white"/>
                </a:solidFill>
              </a:rPr>
              <a:t>1575, Pico Fonticulano map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267744" y="5877272"/>
            <a:ext cx="4572000" cy="4154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1050" dirty="0" smtClean="0">
                <a:solidFill>
                  <a:prstClr val="white"/>
                </a:solidFill>
              </a:rPr>
              <a:t>1680 Bleau city perspective, engravure made on the topografical base of P. Fonticulano. Published in Amsterdam by Mortier</a:t>
            </a:r>
            <a:endParaRPr lang="it-IT" sz="1050" dirty="0">
              <a:solidFill>
                <a:prstClr val="white"/>
              </a:solidFill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4788024" y="6165304"/>
            <a:ext cx="84510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 sz="1050" dirty="0">
                <a:solidFill>
                  <a:prstClr val="white"/>
                </a:solidFill>
              </a:rPr>
              <a:t>The N-S axis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923928" y="7245424"/>
            <a:ext cx="1055097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 sz="1050" dirty="0">
                <a:solidFill>
                  <a:prstClr val="white"/>
                </a:solidFill>
              </a:rPr>
              <a:t>Urban structure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84984"/>
            <a:ext cx="3240360" cy="2893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5796136" y="6237312"/>
            <a:ext cx="1055097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 sz="1050" dirty="0">
                <a:solidFill>
                  <a:prstClr val="white"/>
                </a:solidFill>
              </a:rPr>
              <a:t>Urban structure</a:t>
            </a:r>
          </a:p>
        </p:txBody>
      </p:sp>
    </p:spTree>
    <p:extLst>
      <p:ext uri="{BB962C8B-B14F-4D97-AF65-F5344CB8AC3E}">
        <p14:creationId xmlns:p14="http://schemas.microsoft.com/office/powerpoint/2010/main" xmlns="" val="343085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8" grpId="0"/>
      <p:bldP spid="18" grpId="1"/>
      <p:bldP spid="21" grpId="0"/>
      <p:bldP spid="21" grpId="1"/>
      <p:bldP spid="2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3427897"/>
            <a:ext cx="4858544" cy="3232281"/>
          </a:xfrm>
          <a:prstGeom prst="rect">
            <a:avLst/>
          </a:prstGeom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5309815" y="6406262"/>
            <a:ext cx="309637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prstClr val="white"/>
                </a:solidFill>
              </a:rPr>
              <a:t>Santa Maria del Collemagio. Antes del terremoto</a:t>
            </a:r>
            <a:endParaRPr lang="it-IT" sz="1050" dirty="0">
              <a:solidFill>
                <a:prstClr val="white"/>
              </a:solidFill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0805" y="3350021"/>
            <a:ext cx="4654224" cy="3437115"/>
          </a:xfrm>
          <a:prstGeom prst="rect">
            <a:avLst/>
          </a:prstGeom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900805" y="6533220"/>
            <a:ext cx="309637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Santa Maria del Collemagio. Antes del terremoto</a:t>
            </a:r>
            <a:endParaRPr lang="it-IT" sz="1050" dirty="0">
              <a:solidFill>
                <a:prstClr val="black"/>
              </a:soli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75"/>
          <a:stretch>
            <a:fillRect/>
          </a:stretch>
        </p:blipFill>
        <p:spPr>
          <a:xfrm>
            <a:off x="4716016" y="3586838"/>
            <a:ext cx="4176464" cy="2963479"/>
          </a:xfrm>
          <a:prstGeom prst="rect">
            <a:avLst/>
          </a:prstGeom>
        </p:spPr>
      </p:pic>
      <p:pic>
        <p:nvPicPr>
          <p:cNvPr id="21" name="Picture 2" descr="DSCF159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0512" y="3448444"/>
            <a:ext cx="4427984" cy="3168352"/>
          </a:xfrm>
          <a:prstGeom prst="rect">
            <a:avLst/>
          </a:prstGeom>
          <a:noFill/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EL TERREMOTO DE L´AQUILA DE 2009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El terremoto deja tras de sí además de las pérdidas humanas…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5.3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¿Cómo le  afecta?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043608" y="1485900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130 localidades de las provincias de L´Aquila, Teramo y Pescara seriamente afectadas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2061964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Importantes pérdidas en cuanto a monumentos medievales y barrocos se refiere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971600" y="270892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Hospitales y edificios gubernamentales quedan arrasados. Esto provoca que el caos y el miedo se apodere de una ciudad totalmente abatida.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87"/>
          <a:stretch>
            <a:fillRect/>
          </a:stretch>
        </p:blipFill>
        <p:spPr>
          <a:xfrm>
            <a:off x="900805" y="3576843"/>
            <a:ext cx="3766814" cy="293438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350021"/>
            <a:ext cx="5144728" cy="3437115"/>
          </a:xfrm>
          <a:prstGeom prst="rect">
            <a:avLst/>
          </a:prstGeom>
        </p:spPr>
      </p:pic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900830" y="6533220"/>
            <a:ext cx="309637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Estado del Edificio del Gobierno de LÁquila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900805" y="6257315"/>
            <a:ext cx="309637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Hospital después del terremoto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570512" y="6400646"/>
            <a:ext cx="309637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Estado de la universidad despues del terremoto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4748428" y="6296401"/>
            <a:ext cx="4034664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prstClr val="white"/>
                </a:solidFill>
              </a:rPr>
              <a:t>Los heridos y enfermos tienen que ser atendidos en la calle</a:t>
            </a:r>
            <a:endParaRPr lang="it-IT" sz="105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293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0" grpId="0"/>
      <p:bldP spid="12" grpId="0"/>
      <p:bldP spid="13" grpId="0"/>
      <p:bldP spid="14" grpId="0"/>
      <p:bldP spid="16" grpId="0"/>
      <p:bldP spid="24" grpId="0"/>
      <p:bldP spid="25" grpId="0"/>
      <p:bldP spid="26" grpId="0"/>
      <p:bldP spid="2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1246495"/>
            <a:ext cx="5976664" cy="50739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158818"/>
            <a:ext cx="3024336" cy="226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924944"/>
            <a:ext cx="3011454" cy="225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564904"/>
            <a:ext cx="3024336" cy="226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2331436"/>
            <a:ext cx="3024336" cy="226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1988841"/>
            <a:ext cx="3024336" cy="226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1" y="1700809"/>
            <a:ext cx="3024335" cy="2269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600" y="476671"/>
            <a:ext cx="3024336" cy="2267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476672"/>
            <a:ext cx="2952328" cy="221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55777" y="476673"/>
            <a:ext cx="1656184" cy="2209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03849" y="476672"/>
            <a:ext cx="2952328" cy="2212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23928" y="476673"/>
            <a:ext cx="2952328" cy="222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788024" y="465636"/>
            <a:ext cx="1872208" cy="224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EL TERREMOTO DE L´AQUILA DE 2009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5.4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Un paseo por L´Aquila en2012</a:t>
            </a:r>
          </a:p>
        </p:txBody>
      </p:sp>
      <p:sp>
        <p:nvSpPr>
          <p:cNvPr id="86" name="85 Elipse"/>
          <p:cNvSpPr/>
          <p:nvPr/>
        </p:nvSpPr>
        <p:spPr>
          <a:xfrm>
            <a:off x="3563888" y="5517232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7" name="86 Elipse"/>
          <p:cNvSpPr/>
          <p:nvPr/>
        </p:nvSpPr>
        <p:spPr>
          <a:xfrm>
            <a:off x="4427984" y="4653136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8" name="87 Elipse"/>
          <p:cNvSpPr/>
          <p:nvPr/>
        </p:nvSpPr>
        <p:spPr>
          <a:xfrm>
            <a:off x="4139952" y="4581128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9" name="88 Elipse"/>
          <p:cNvSpPr/>
          <p:nvPr/>
        </p:nvSpPr>
        <p:spPr>
          <a:xfrm>
            <a:off x="4716016" y="3284984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0" name="89 Elipse"/>
          <p:cNvSpPr/>
          <p:nvPr/>
        </p:nvSpPr>
        <p:spPr>
          <a:xfrm>
            <a:off x="4644008" y="3717032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1" name="90 Elipse"/>
          <p:cNvSpPr/>
          <p:nvPr/>
        </p:nvSpPr>
        <p:spPr>
          <a:xfrm>
            <a:off x="4932040" y="3140968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2" name="91 Elipse"/>
          <p:cNvSpPr/>
          <p:nvPr/>
        </p:nvSpPr>
        <p:spPr>
          <a:xfrm>
            <a:off x="5652120" y="3356992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3" name="92 Elipse"/>
          <p:cNvSpPr/>
          <p:nvPr/>
        </p:nvSpPr>
        <p:spPr>
          <a:xfrm>
            <a:off x="5580112" y="4077072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4" name="93 Elipse"/>
          <p:cNvSpPr/>
          <p:nvPr/>
        </p:nvSpPr>
        <p:spPr>
          <a:xfrm>
            <a:off x="5940152" y="3933056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5" name="94 Elipse"/>
          <p:cNvSpPr/>
          <p:nvPr/>
        </p:nvSpPr>
        <p:spPr>
          <a:xfrm>
            <a:off x="4932040" y="4293096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6" name="95 Elipse"/>
          <p:cNvSpPr/>
          <p:nvPr/>
        </p:nvSpPr>
        <p:spPr>
          <a:xfrm>
            <a:off x="5076056" y="4509120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7" name="96 Elipse"/>
          <p:cNvSpPr/>
          <p:nvPr/>
        </p:nvSpPr>
        <p:spPr>
          <a:xfrm>
            <a:off x="4932040" y="5085184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8" name="97 Elipse"/>
          <p:cNvSpPr/>
          <p:nvPr/>
        </p:nvSpPr>
        <p:spPr>
          <a:xfrm>
            <a:off x="4860032" y="5517232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9" name="98 Elipse"/>
          <p:cNvSpPr/>
          <p:nvPr/>
        </p:nvSpPr>
        <p:spPr>
          <a:xfrm>
            <a:off x="4067944" y="2420888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0" name="99 Elipse"/>
          <p:cNvSpPr/>
          <p:nvPr/>
        </p:nvSpPr>
        <p:spPr>
          <a:xfrm>
            <a:off x="4716016" y="2708920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1" name="100 Elipse"/>
          <p:cNvSpPr/>
          <p:nvPr/>
        </p:nvSpPr>
        <p:spPr>
          <a:xfrm>
            <a:off x="5004048" y="2780928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2" name="101 Elipse"/>
          <p:cNvSpPr/>
          <p:nvPr/>
        </p:nvSpPr>
        <p:spPr>
          <a:xfrm>
            <a:off x="4355976" y="2348880"/>
            <a:ext cx="288032" cy="216024"/>
          </a:xfrm>
          <a:prstGeom prst="ellipse">
            <a:avLst/>
          </a:prstGeom>
          <a:solidFill>
            <a:srgbClr val="00CC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12160" y="476672"/>
            <a:ext cx="300924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12160" y="1304764"/>
            <a:ext cx="3024336" cy="226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012160" y="1808820"/>
            <a:ext cx="3024336" cy="226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012160" y="2527862"/>
            <a:ext cx="3024336" cy="2269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012160" y="3212976"/>
            <a:ext cx="297352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67628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EL TERREMOTO DE L´AQUILA DE 2009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5.5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Algunas viviendas afectadas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9856" b="14991"/>
          <a:stretch>
            <a:fillRect/>
          </a:stretch>
        </p:blipFill>
        <p:spPr bwMode="auto">
          <a:xfrm>
            <a:off x="827584" y="692696"/>
            <a:ext cx="820891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t="9392" b="14806"/>
          <a:stretch>
            <a:fillRect/>
          </a:stretch>
        </p:blipFill>
        <p:spPr bwMode="auto">
          <a:xfrm>
            <a:off x="827584" y="908720"/>
            <a:ext cx="8208912" cy="4349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t="9392" b="14806"/>
          <a:stretch>
            <a:fillRect/>
          </a:stretch>
        </p:blipFill>
        <p:spPr bwMode="auto">
          <a:xfrm>
            <a:off x="827584" y="1124744"/>
            <a:ext cx="8208912" cy="4310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5" cstate="print"/>
          <a:srcRect t="9332" b="14866"/>
          <a:stretch>
            <a:fillRect/>
          </a:stretch>
        </p:blipFill>
        <p:spPr bwMode="auto">
          <a:xfrm>
            <a:off x="827584" y="1340768"/>
            <a:ext cx="8208913" cy="439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 t="9362" b="14836"/>
          <a:stretch>
            <a:fillRect/>
          </a:stretch>
        </p:blipFill>
        <p:spPr bwMode="auto">
          <a:xfrm>
            <a:off x="827584" y="1556792"/>
            <a:ext cx="821735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7" cstate="print"/>
          <a:srcRect t="9392" b="14806"/>
          <a:stretch>
            <a:fillRect/>
          </a:stretch>
        </p:blipFill>
        <p:spPr bwMode="auto">
          <a:xfrm>
            <a:off x="827584" y="1772816"/>
            <a:ext cx="821735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3587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algariz\AppData\Local\Microsoft\Windows\Temporary Internet Files\Content.IE5\M4HTXIFD\MO_8_Portada_Capitulos MODIFICADO PALM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3913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PROYECTO  C.A.S.E.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  <a:cs typeface="Arial" pitchFamily="34" charset="0"/>
              </a:rPr>
              <a:t>C.A.S.E.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: Complex Anti-</a:t>
            </a:r>
            <a:r>
              <a:rPr lang="es-ES" sz="1400" dirty="0" err="1" smtClean="0">
                <a:solidFill>
                  <a:prstClr val="white"/>
                </a:solidFill>
                <a:cs typeface="Arial" pitchFamily="34" charset="0"/>
              </a:rPr>
              <a:t>seismic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 Sustainable Ecocompatible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Proyecto de viviendas </a:t>
            </a:r>
            <a:r>
              <a:rPr lang="es-ES" sz="1400" b="1" dirty="0" smtClean="0">
                <a:solidFill>
                  <a:prstClr val="white"/>
                </a:solidFill>
                <a:cs typeface="Arial" pitchFamily="34" charset="0"/>
              </a:rPr>
              <a:t>PERMANENTES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 para la población desalojada</a:t>
            </a: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Son </a:t>
            </a:r>
            <a:r>
              <a:rPr lang="es-ES" sz="1500" b="1" dirty="0" smtClean="0">
                <a:solidFill>
                  <a:prstClr val="white"/>
                </a:solidFill>
                <a:cs typeface="Arial" pitchFamily="34" charset="0"/>
              </a:rPr>
              <a:t>185 edificio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s repartidos en 19 barrios con capacidad para albergar 15.000 personas.</a:t>
            </a: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49999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6.1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¿Qué es?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1043608" y="2492896"/>
            <a:ext cx="7344816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Hay dos partes diferencias en estos proyectos de viviendas residenciales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500" b="1" dirty="0" smtClean="0">
                <a:solidFill>
                  <a:prstClr val="white"/>
                </a:solidFill>
                <a:cs typeface="Arial" pitchFamily="34" charset="0"/>
              </a:rPr>
              <a:t>Cimentación y planta baja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. Financiada y ejecutada por el gobierno Italiano.</a:t>
            </a:r>
          </a:p>
          <a:p>
            <a:pPr lvl="1"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500" b="1" dirty="0" smtClean="0">
                <a:solidFill>
                  <a:prstClr val="white"/>
                </a:solidFill>
                <a:cs typeface="Arial" pitchFamily="34" charset="0"/>
              </a:rPr>
              <a:t>Edificio de viviendas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. Financiadas por el gobierno Italiano y construidas por diferentes empresas preseleccionadas.</a:t>
            </a: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10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0728"/>
            <a:ext cx="7704856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836712"/>
            <a:ext cx="115212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005064"/>
            <a:ext cx="4009035" cy="2600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40913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PROYECTO  C.A.S.E.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Compuesto por 40 dispositivos que disipan la energía transmitida desde la cimentación durante un sismo.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Hay 2 tipos de dispositivos: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12 son sistemas </a:t>
            </a:r>
            <a:r>
              <a:rPr lang="es-ES" sz="1400" dirty="0" err="1" smtClean="0">
                <a:solidFill>
                  <a:prstClr val="white"/>
                </a:solidFill>
                <a:cs typeface="Arial" pitchFamily="34" charset="0"/>
              </a:rPr>
              <a:t>elastoméricos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. Absorben las vibraciones que llegan desde la cimentación</a:t>
            </a: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 28 son sistemas de péndulo. Se encargar de restablecer la posición original del edificio después de un sismo.</a:t>
            </a:r>
            <a:endParaRPr lang="es-E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49999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6.2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Bases aisladas</a:t>
            </a:r>
          </a:p>
        </p:txBody>
      </p:sp>
      <p:pic>
        <p:nvPicPr>
          <p:cNvPr id="10" name="9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068960"/>
            <a:ext cx="810039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356992"/>
            <a:ext cx="1797875" cy="9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356992"/>
            <a:ext cx="187220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/>
          <p:cNvPicPr/>
          <p:nvPr/>
        </p:nvPicPr>
        <p:blipFill>
          <a:blip r:embed="rId5" cstate="print">
            <a:lum/>
          </a:blip>
          <a:srcRect/>
          <a:stretch>
            <a:fillRect/>
          </a:stretch>
        </p:blipFill>
        <p:spPr bwMode="auto">
          <a:xfrm>
            <a:off x="7020272" y="3356992"/>
            <a:ext cx="201807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356992"/>
            <a:ext cx="201622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3356992"/>
            <a:ext cx="288032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3429000"/>
            <a:ext cx="324036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2452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504475"/>
            <a:ext cx="396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PROYECTO  C.A.S.E.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8" y="980728"/>
            <a:ext cx="73448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Son en total 16 proyectos diferentes ejecutados por empresas externas.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La prefabricación es el aspecto importante de estos proyectos. Le confiere mayor celeridad a la ejecución de la obra.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Se emplean tres sistemas estructurales diferentes.</a:t>
            </a: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Estructura madera</a:t>
            </a:r>
          </a:p>
          <a:p>
            <a:pPr lvl="1"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Estructura  de prefabricados de hormigón</a:t>
            </a:r>
          </a:p>
          <a:p>
            <a:pPr lvl="1"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 Estructura de prefabricados de </a:t>
            </a:r>
            <a:r>
              <a:rPr lang="es-ES" sz="1400" dirty="0" err="1" smtClean="0">
                <a:solidFill>
                  <a:prstClr val="white"/>
                </a:solidFill>
                <a:cs typeface="Arial" pitchFamily="34" charset="0"/>
              </a:rPr>
              <a:t>perfilería</a:t>
            </a:r>
            <a:r>
              <a:rPr lang="es-ES" sz="1400" dirty="0" smtClean="0">
                <a:solidFill>
                  <a:prstClr val="white"/>
                </a:solidFill>
                <a:cs typeface="Arial" pitchFamily="34" charset="0"/>
              </a:rPr>
              <a:t> metálica</a:t>
            </a:r>
          </a:p>
          <a:p>
            <a:pPr>
              <a:buFont typeface="Arial" charset="0"/>
              <a:buChar char="•"/>
            </a:pPr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  <a:p>
            <a:endParaRPr lang="es-ES" sz="1400" dirty="0" smtClean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49999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6.3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Edificio de viviendas</a:t>
            </a:r>
          </a:p>
        </p:txBody>
      </p:sp>
      <p:pic>
        <p:nvPicPr>
          <p:cNvPr id="10" name="9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933056"/>
            <a:ext cx="266429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933056"/>
            <a:ext cx="237626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933056"/>
            <a:ext cx="259228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C:\Users\alejandro\Desktop\Nueva carpeta (2)\Bustamante_page63_image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933056"/>
            <a:ext cx="266429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C:\Users\alejandro\Desktop\Nueva carpeta (2)\Bustamante_page65_image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933056"/>
            <a:ext cx="237626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3933056"/>
            <a:ext cx="259228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933056"/>
            <a:ext cx="266429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3933056"/>
            <a:ext cx="237626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3933056"/>
            <a:ext cx="216024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427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026" name="Picture 2" descr="C:\Users\David\Dropbox\PFG\DEFINITIVOS\0,1_PRESENTACIÓN POWER POINT\PORTADAS EN JPG\MO_9_Portada_Capitulos MODIFICADO PALME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80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333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 cstate="print"/>
          <a:srcRect t="9392" b="14806"/>
          <a:stretch>
            <a:fillRect/>
          </a:stretch>
        </p:blipFill>
        <p:spPr bwMode="auto">
          <a:xfrm>
            <a:off x="827584" y="1124744"/>
            <a:ext cx="8217351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ESTUDIO CONSOLIDACIÓN PALAZZO COSTA MASCIARELLI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7.1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Costa </a:t>
            </a:r>
            <a:r>
              <a:rPr lang="es-ES" sz="2400" dirty="0" err="1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Masciarelli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86273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ESTUDIO CONSOLIDACIÓN PALAZZO COSTA MASCIARELLI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7.2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Zonas comunes y planta baja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 t="8008" b="14638"/>
          <a:stretch>
            <a:fillRect/>
          </a:stretch>
        </p:blipFill>
        <p:spPr bwMode="auto">
          <a:xfrm>
            <a:off x="-4573016" y="-5427984"/>
            <a:ext cx="8208912" cy="453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115616" y="5949280"/>
            <a:ext cx="1025922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9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ZONAS COMUNES</a:t>
            </a:r>
            <a:endParaRPr lang="es-ES" sz="9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000" dirty="0" smtClean="0">
                <a:solidFill>
                  <a:srgbClr val="000000"/>
                </a:solidFill>
                <a:cs typeface="Arial" pitchFamily="34" charset="0"/>
              </a:rPr>
              <a:t> 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267744" y="5949280"/>
            <a:ext cx="936104" cy="144016"/>
          </a:xfrm>
          <a:prstGeom prst="rect">
            <a:avLst/>
          </a:prstGeom>
          <a:solidFill>
            <a:srgbClr val="00CC00">
              <a:alpha val="63000"/>
            </a:srgbClr>
          </a:solidFill>
          <a:ln w="95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92696"/>
            <a:ext cx="334907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92696"/>
            <a:ext cx="385118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908720"/>
            <a:ext cx="423838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3" y="1268760"/>
            <a:ext cx="4499991" cy="3611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628800"/>
            <a:ext cx="4187949" cy="4594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22 Rectángulo"/>
          <p:cNvSpPr/>
          <p:nvPr/>
        </p:nvSpPr>
        <p:spPr>
          <a:xfrm>
            <a:off x="2267744" y="6237312"/>
            <a:ext cx="936104" cy="144016"/>
          </a:xfrm>
          <a:prstGeom prst="rect">
            <a:avLst/>
          </a:prstGeom>
          <a:solidFill>
            <a:srgbClr val="DBDBDB"/>
          </a:solidFill>
          <a:ln w="95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prstClr val="white"/>
                </a:solidFill>
              </a:rPr>
              <a:t>   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1115616" y="6237312"/>
            <a:ext cx="833562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9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VIVIE NDA P.B.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767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5" grpId="1"/>
      <p:bldP spid="13" grpId="0" animBg="1"/>
      <p:bldP spid="13" grpId="1" animBg="1"/>
      <p:bldP spid="23" grpId="0" animBg="1"/>
      <p:bldP spid="23" grpId="1" animBg="1"/>
      <p:bldP spid="23" grpId="2" animBg="1"/>
      <p:bldP spid="24" grpId="0"/>
      <p:bldP spid="24" grpId="1"/>
      <p:bldP spid="24" grpId="2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0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7" y="692696"/>
            <a:ext cx="3331689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92696"/>
            <a:ext cx="3048976" cy="4381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616043" y="4365976"/>
            <a:ext cx="3960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ESTUDIO CONSOLIDACIÓN PALAZZO COSTA MASCIARELLI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124649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139952" y="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CC00"/>
                </a:solidFill>
                <a:cs typeface="Arial" pitchFamily="34" charset="0"/>
              </a:rPr>
              <a:t>7.3     </a:t>
            </a:r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  <a:cs typeface="Arial" pitchFamily="34" charset="0"/>
              </a:rPr>
              <a:t>Estado de las viviendas en pta. 2º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print"/>
          <a:srcRect t="8008" b="14638"/>
          <a:stretch>
            <a:fillRect/>
          </a:stretch>
        </p:blipFill>
        <p:spPr bwMode="auto">
          <a:xfrm>
            <a:off x="-4573016" y="-5427984"/>
            <a:ext cx="8208912" cy="453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115616" y="5517232"/>
            <a:ext cx="641201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9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VIVIENDA 1</a:t>
            </a:r>
            <a:endParaRPr lang="es-ES" sz="9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000" dirty="0" smtClean="0">
                <a:solidFill>
                  <a:srgbClr val="000000"/>
                </a:solidFill>
                <a:cs typeface="Arial" pitchFamily="34" charset="0"/>
              </a:rPr>
              <a:t> 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1979712" y="5517232"/>
            <a:ext cx="936104" cy="144016"/>
          </a:xfrm>
          <a:prstGeom prst="rect">
            <a:avLst/>
          </a:prstGeom>
          <a:solidFill>
            <a:srgbClr val="DBDBDB"/>
          </a:solidFill>
          <a:ln w="95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1979712" y="5805264"/>
            <a:ext cx="936104" cy="144016"/>
          </a:xfrm>
          <a:prstGeom prst="rect">
            <a:avLst/>
          </a:prstGeom>
          <a:solidFill>
            <a:srgbClr val="FFF4D1"/>
          </a:solidFill>
          <a:ln w="95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1979712" y="6093296"/>
            <a:ext cx="936104" cy="144016"/>
          </a:xfrm>
          <a:prstGeom prst="rect">
            <a:avLst/>
          </a:prstGeom>
          <a:solidFill>
            <a:srgbClr val="89CCFF"/>
          </a:solidFill>
          <a:ln w="95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1115616" y="5805264"/>
            <a:ext cx="641201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9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VIVIENDA 2</a:t>
            </a:r>
            <a:endParaRPr lang="es-ES" sz="9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000" dirty="0" smtClean="0">
                <a:solidFill>
                  <a:srgbClr val="000000"/>
                </a:solidFill>
                <a:cs typeface="Arial" pitchFamily="34" charset="0"/>
              </a:rPr>
              <a:t> 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1115616" y="6093296"/>
            <a:ext cx="641201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9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VIVIENDA 3</a:t>
            </a:r>
            <a:endParaRPr lang="es-ES" sz="9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000" dirty="0" smtClean="0">
                <a:solidFill>
                  <a:srgbClr val="000000"/>
                </a:solidFill>
                <a:cs typeface="Arial" pitchFamily="34" charset="0"/>
              </a:rPr>
              <a:t> 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836712"/>
            <a:ext cx="3168352" cy="448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052736"/>
            <a:ext cx="431834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268760"/>
            <a:ext cx="4434528" cy="367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7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1484784"/>
            <a:ext cx="3922816" cy="484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8" name="Picture 1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1700808"/>
            <a:ext cx="450919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9" name="Picture 1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2060848"/>
            <a:ext cx="4115569" cy="440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8913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5" grpId="1"/>
      <p:bldP spid="20" grpId="0" animBg="1"/>
      <p:bldP spid="20" grpId="1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5" grpId="0"/>
      <p:bldP spid="25" grpId="1"/>
      <p:bldP spid="25" grpId="2"/>
      <p:bldP spid="25" grpId="3"/>
      <p:bldP spid="26" grpId="0"/>
      <p:bldP spid="26" grpId="1"/>
      <p:bldP spid="26" grpId="2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alejandro\Dropbox\PFG\DEFINITIVOS\0,1_PRESENTACIÓN POWER POINT\PORTADAS EN JPG\MO_3_Portada_Capitulos MODIFICADO PALMERO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0534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331640" y="1052736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En los últimos años los desastres naturales han provocado desplazamientos masivos de población…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8.1.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Contextualización del problema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403648" y="1700808"/>
            <a:ext cx="2376264" cy="307777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00CC00"/>
                </a:solidFill>
              </a:rPr>
              <a:t>REFUGIADOS AMBIENTALES</a:t>
            </a:r>
            <a:endParaRPr lang="es-ES" sz="1400" b="1" dirty="0">
              <a:solidFill>
                <a:srgbClr val="00CC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779912" y="1700808"/>
            <a:ext cx="43924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i="1" dirty="0" err="1" smtClean="0">
                <a:solidFill>
                  <a:prstClr val="white"/>
                </a:solidFill>
              </a:rPr>
              <a:t>Convencion</a:t>
            </a:r>
            <a:r>
              <a:rPr lang="es-ES" sz="1200" i="1" dirty="0" smtClean="0">
                <a:solidFill>
                  <a:prstClr val="white"/>
                </a:solidFill>
              </a:rPr>
              <a:t> de Ginebra, 1951</a:t>
            </a:r>
            <a:endParaRPr lang="es-ES" sz="1200" i="1" dirty="0">
              <a:solidFill>
                <a:prstClr val="white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331640" y="2204864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Se calculan en 25 millones las personas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http://archivo.lavoz.com.ar/anexos/imagen/10/164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052736"/>
            <a:ext cx="7344816" cy="42482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9063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0" grpId="0" animBg="1"/>
      <p:bldP spid="22" grpId="0"/>
      <p:bldP spid="2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331640" y="764704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El terremoto de Armenia ocurrido el 7 de diciembre de 1988 fue uno de los desastres naturales masivos de la época. </a:t>
            </a:r>
          </a:p>
          <a:p>
            <a:endParaRPr lang="es-ES" sz="1400" dirty="0" smtClean="0">
              <a:solidFill>
                <a:prstClr val="white"/>
              </a:solidFill>
            </a:endParaRPr>
          </a:p>
          <a:p>
            <a:r>
              <a:rPr lang="es-ES" sz="1400" dirty="0" smtClean="0">
                <a:solidFill>
                  <a:prstClr val="white"/>
                </a:solidFill>
              </a:rPr>
              <a:t>Dejó trágicas consecuencias en una parte importante del territorio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8.1.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Contextualización del problema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15 Imagen" descr="C:\Users\alejandro\Dropbox\PFG\viviendas de emergencia\REFUGIADOS\Armenia\Surb_Amenaprkitch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420888"/>
            <a:ext cx="3104728" cy="209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C:\Users\alejandro\Dropbox\PFG\viviendas de emergencia\REFUGIADOS\Armenia\caucaso_b8c99f457e6df02e78681999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20888"/>
            <a:ext cx="316835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/>
          <p:nvPr/>
        </p:nvSpPr>
        <p:spPr>
          <a:xfrm>
            <a:off x="1331640" y="177281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Casi el 40% del territorio de Armenia se vio afectado por el sismo, entre ellas 21 ciudades y 324 poblados, dejando sin hogar a 514.000 personas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115616" y="234888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00CC00"/>
                </a:solidFill>
              </a:rPr>
              <a:t>24 años después, ¿Qué ha pasado con los afectados?</a:t>
            </a:r>
            <a:endParaRPr lang="es-ES" sz="1600" b="1" dirty="0">
              <a:solidFill>
                <a:srgbClr val="00CC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" name="28 Imagen" descr="C:\Users\alejandro\Dropbox\intro. viviendas emergencia\229288407_dfa6e10b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636912"/>
            <a:ext cx="3730909" cy="2497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29 Imagen" descr="C:\Users\alejandro\Dropbox\intro. viviendas emergencia\armenia0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636912"/>
            <a:ext cx="2519433" cy="2456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CuadroTexto"/>
          <p:cNvSpPr txBox="1"/>
          <p:nvPr/>
        </p:nvSpPr>
        <p:spPr>
          <a:xfrm>
            <a:off x="1187624" y="530120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7.500 familias viven aún en contenedores metálicos de automotores 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Fueron una solución de alojamiento temporal provista por los donantes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368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allAtOnce"/>
      <p:bldP spid="26" grpId="0"/>
      <p:bldP spid="28" grpId="0"/>
      <p:bldP spid="32" grpId="0" build="allAtOnce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331640" y="836712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Y este es un caso que se repite en demasiados países en todo el mundo………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8.1.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Contextualización del problema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268760"/>
            <a:ext cx="811141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419872" y="5445224"/>
            <a:ext cx="1440160" cy="936104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CHILE 2010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29% edificios de los cuales 11% son viviendas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3.000 personas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115616" y="4797152"/>
            <a:ext cx="1224136" cy="93610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PERU 2007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35% edificios  destruidos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38.731 personas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187624" y="3356992"/>
            <a:ext cx="1440160" cy="936104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HAITI 2010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21.000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viviendas reparadas o reconstruidas 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520.000                                 personas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555776" y="2420888"/>
            <a:ext cx="1296144" cy="835397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LORCA 2011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 viviendas</a:t>
            </a: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sin retornar  a sus viviendas:           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2500 familias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067944" y="1988840"/>
            <a:ext cx="1440159" cy="720080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ARMENIA 1988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viviendas  temporales: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7.500 familias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5796136" y="1988840"/>
            <a:ext cx="1440160" cy="864096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TURQUIA 2011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  4%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campamentos:10.000 personas</a:t>
            </a:r>
            <a:endParaRPr lang="es-ES" sz="5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4139952" y="4365104"/>
            <a:ext cx="1656184" cy="792088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PAKISTAN 2010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Inundaciones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 190 edificios públicos</a:t>
            </a: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800.000 familias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5796136" y="5517232"/>
            <a:ext cx="1512168" cy="792088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INDONESIA 2009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13%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sin datos oficiales              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020272" y="3861048"/>
            <a:ext cx="1872208" cy="792088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JAPON 2011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Tipo de desastre: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Terremoto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y tsunami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Reconstruido:</a:t>
            </a:r>
            <a:r>
              <a:rPr lang="es-ES" sz="5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100.000 casas temporales e infraestructuras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Personas en campamentos: </a:t>
            </a:r>
            <a:r>
              <a:rPr lang="es-ES" sz="5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337.819 personas</a:t>
            </a:r>
            <a:endParaRPr lang="es-ES" sz="5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056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4339" grpId="0" animBg="1"/>
      <p:bldP spid="14340" grpId="0" animBg="1"/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 animBg="1"/>
      <p:bldP spid="1434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8.2.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¿Qué solución se propone?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115616" y="692696"/>
            <a:ext cx="73448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Ante esta situación, se propone la construcción de un alojamiento que permita a las familias afectadas empezar de nuevo .</a:t>
            </a: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2339752" y="1556792"/>
            <a:ext cx="4752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Económico</a:t>
            </a:r>
          </a:p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 Confortable</a:t>
            </a:r>
          </a:p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Con las comodidades de un hogar convencional</a:t>
            </a:r>
          </a:p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prstClr val="white"/>
                </a:solidFill>
              </a:rPr>
              <a:t> Eficiente energéticamente </a:t>
            </a:r>
          </a:p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bg1"/>
                </a:solidFill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</a:rPr>
              <a:t>Sismorresistente</a:t>
            </a:r>
            <a:endParaRPr lang="es-ES" sz="1400" b="1" dirty="0" smtClean="0">
              <a:solidFill>
                <a:schemeClr val="bg1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bg1"/>
                </a:solidFill>
              </a:rPr>
              <a:t> Construcción rápida</a:t>
            </a:r>
          </a:p>
          <a:p>
            <a:pPr lvl="1">
              <a:buFont typeface="Arial" pitchFamily="34" charset="0"/>
              <a:buChar char="•"/>
            </a:pPr>
            <a:r>
              <a:rPr lang="es-ES" sz="1400" b="1" dirty="0" smtClean="0">
                <a:solidFill>
                  <a:schemeClr val="bg1"/>
                </a:solidFill>
              </a:rPr>
              <a:t> Permanente</a:t>
            </a:r>
          </a:p>
          <a:p>
            <a:pPr lvl="1"/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078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 uiExpand="1" build="allAtOnce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0" y="-142875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8.3.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Ubicación de las viviendas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1043608" y="1916832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Actualmente viven 450 familias en un campamento provisional esperando las viviendas prometidas por el gobierno</a:t>
            </a: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4" name="33 Imagen"/>
          <p:cNvPicPr/>
          <p:nvPr/>
        </p:nvPicPr>
        <p:blipFill>
          <a:blip r:embed="rId3" cstate="print"/>
          <a:srcRect t="8861"/>
          <a:stretch>
            <a:fillRect/>
          </a:stretch>
        </p:blipFill>
        <p:spPr bwMode="auto">
          <a:xfrm>
            <a:off x="6444208" y="1196752"/>
            <a:ext cx="2339517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660232" y="234888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34 Elipse"/>
          <p:cNvSpPr/>
          <p:nvPr/>
        </p:nvSpPr>
        <p:spPr>
          <a:xfrm>
            <a:off x="7164288" y="2636912"/>
            <a:ext cx="144016" cy="144016"/>
          </a:xfrm>
          <a:prstGeom prst="ellipse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21" name="Picture 2" descr="C:\Users\alejandro\Dropbox\PFG\viviendas de emergencia\REFUGIADOS\Chile\BANDERA1912.jpg"/>
          <p:cNvPicPr>
            <a:picLocks noChangeAspect="1" noChangeArrowheads="1"/>
          </p:cNvPicPr>
          <p:nvPr/>
        </p:nvPicPr>
        <p:blipFill>
          <a:blip r:embed="rId4" cstate="print"/>
          <a:srcRect l="1136" t="3756" r="1135" b="6325"/>
          <a:stretch>
            <a:fillRect/>
          </a:stretch>
        </p:blipFill>
        <p:spPr bwMode="auto">
          <a:xfrm>
            <a:off x="1043608" y="188640"/>
            <a:ext cx="720080" cy="484669"/>
          </a:xfrm>
          <a:prstGeom prst="rect">
            <a:avLst/>
          </a:prstGeom>
          <a:noFill/>
        </p:spPr>
      </p:pic>
      <p:pic>
        <p:nvPicPr>
          <p:cNvPr id="22" name="21 Imagen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196752"/>
            <a:ext cx="2247389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1187624" y="836712"/>
            <a:ext cx="74888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1">
                    <a:lumMod val="65000"/>
                  </a:schemeClr>
                </a:solidFill>
              </a:rPr>
              <a:t>CHILE</a:t>
            </a:r>
            <a:endParaRPr lang="es-E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115616" y="1196752"/>
            <a:ext cx="74168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Situado entre la placa de Nazca y la Placa Sudamericana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  <a:p>
            <a:r>
              <a:rPr lang="es-ES" sz="1400" dirty="0" smtClean="0">
                <a:solidFill>
                  <a:schemeClr val="bg1"/>
                </a:solidFill>
              </a:rPr>
              <a:t>País con una alta actividad sísmica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187624" y="1196752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Una de las localidades más afectadas por el terremoto de febrero de 2010</a:t>
            </a:r>
            <a:r>
              <a:rPr lang="es-ES" dirty="0" smtClean="0">
                <a:solidFill>
                  <a:prstClr val="white"/>
                </a:solidFill>
              </a:rPr>
              <a:t> 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2132856"/>
            <a:ext cx="351438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alejandro\Dropbox\PFG\viviendas de emergencia\REFUGIADOS\Chile\campamentoweb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2636912"/>
            <a:ext cx="4282108" cy="3211581"/>
          </a:xfrm>
          <a:prstGeom prst="rect">
            <a:avLst/>
          </a:prstGeom>
          <a:noFill/>
        </p:spPr>
      </p:pic>
      <p:sp>
        <p:nvSpPr>
          <p:cNvPr id="30" name="29 CuadroTexto"/>
          <p:cNvSpPr txBox="1"/>
          <p:nvPr/>
        </p:nvSpPr>
        <p:spPr>
          <a:xfrm>
            <a:off x="1043608" y="836712"/>
            <a:ext cx="74888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1">
                    <a:lumMod val="65000"/>
                  </a:schemeClr>
                </a:solidFill>
              </a:rPr>
              <a:t>DICHATO</a:t>
            </a:r>
            <a:endParaRPr lang="es-E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796136" y="5229200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</a:rPr>
              <a:t>Campamento “ el molino” </a:t>
            </a:r>
            <a:r>
              <a:rPr lang="es-ES" sz="1100" dirty="0" err="1" smtClean="0">
                <a:solidFill>
                  <a:schemeClr val="bg1"/>
                </a:solidFill>
              </a:rPr>
              <a:t>Dichato</a:t>
            </a:r>
            <a:r>
              <a:rPr lang="es-ES" sz="1100" dirty="0" smtClean="0">
                <a:solidFill>
                  <a:schemeClr val="bg1"/>
                </a:solidFill>
              </a:rPr>
              <a:t>, Chile</a:t>
            </a:r>
            <a:endParaRPr lang="es-E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951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  <p:bldP spid="35" grpId="0" animBg="1"/>
      <p:bldP spid="23" grpId="0"/>
      <p:bldP spid="23" grpId="1"/>
      <p:bldP spid="24" grpId="0" uiExpand="1" build="allAtOnce"/>
      <p:bldP spid="24" grpId="1" build="allAtOnce"/>
      <p:bldP spid="26" grpId="0"/>
      <p:bldP spid="30" grpId="0"/>
      <p:bldP spid="3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79512" y="-142875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8.6.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Ubicación de las viviendas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1115616" y="836712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Tras la tragedia  de 2010……</a:t>
            </a:r>
          </a:p>
          <a:p>
            <a:endParaRPr lang="es-ES" sz="1400" dirty="0" smtClean="0">
              <a:solidFill>
                <a:prstClr val="white"/>
              </a:solidFill>
            </a:endParaRPr>
          </a:p>
          <a:p>
            <a:r>
              <a:rPr lang="es-ES" sz="1400" dirty="0" smtClean="0">
                <a:solidFill>
                  <a:prstClr val="white"/>
                </a:solidFill>
              </a:rPr>
              <a:t>El Ministerio de vivienda creo los Subsidio de Densificación Urbana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Permiten comprar viviendas nuevas de proyectos inmobiliarios ubicados en cascos urbanos</a:t>
            </a: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8" name="37 Imagen"/>
          <p:cNvPicPr/>
          <p:nvPr/>
        </p:nvPicPr>
        <p:blipFill>
          <a:blip r:embed="rId3" cstate="print"/>
          <a:srcRect l="6481" t="40116" r="7375" b="22513"/>
          <a:stretch>
            <a:fillRect/>
          </a:stretch>
        </p:blipFill>
        <p:spPr bwMode="auto">
          <a:xfrm>
            <a:off x="2267744" y="1988840"/>
            <a:ext cx="5472608" cy="3816424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</p:spPr>
      </p:pic>
      <p:pic>
        <p:nvPicPr>
          <p:cNvPr id="39" name="38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72816"/>
            <a:ext cx="1764997" cy="282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8951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uiExpand="1" build="allAtOnce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8.4.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Vivienda propuesta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043608" y="692696"/>
            <a:ext cx="720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Bajo estas premisas, se proyectó….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Vivienda unifamiliar adosada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Una única planta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Como solución de reubicación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Resistente sismos</a:t>
            </a:r>
          </a:p>
          <a:p>
            <a:pPr>
              <a:buFont typeface="Arial" pitchFamily="34" charset="0"/>
              <a:buChar char="•"/>
            </a:pPr>
            <a:r>
              <a:rPr lang="es-ES" sz="1400" dirty="0" smtClean="0">
                <a:solidFill>
                  <a:prstClr val="white"/>
                </a:solidFill>
              </a:rPr>
              <a:t>Carácter permanente </a:t>
            </a:r>
          </a:p>
          <a:p>
            <a:endParaRPr lang="es-ES" sz="1400" dirty="0" smtClean="0">
              <a:solidFill>
                <a:prstClr val="white"/>
              </a:solidFill>
            </a:endParaRPr>
          </a:p>
          <a:p>
            <a:endParaRPr lang="es-ES" sz="1400" dirty="0" smtClean="0">
              <a:solidFill>
                <a:prstClr val="white"/>
              </a:solidFill>
            </a:endParaRPr>
          </a:p>
          <a:p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13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792988" y="2856084"/>
            <a:ext cx="3669622" cy="2223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 descr="C:\Users\alejandro\Dropbox\Propuesta vivienda\Proyecto1(Recuperación) - Vista 3D - Vista 3D 3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067944" y="736644"/>
            <a:ext cx="5076056" cy="2330755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1043608" y="2276872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Cuenta con  zonas de estar-comedor, cocina, 3 dormitorios y dos cuartos de baño.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971600" y="2852936"/>
            <a:ext cx="47525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La prefabricación de la mayoría de los materiales de construcción  permite  una rápida ejecución</a:t>
            </a:r>
          </a:p>
          <a:p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- Tabiquería</a:t>
            </a: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-Cubierta</a:t>
            </a: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- Forjado</a:t>
            </a:r>
          </a:p>
          <a:p>
            <a:r>
              <a:rPr lang="es-ES" sz="1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- Cimentación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21 Imagen" descr="C:\Users\alejandro\Desktop\Proyecto1(Recuperación) tabiqueria.jpg"/>
          <p:cNvPicPr/>
          <p:nvPr/>
        </p:nvPicPr>
        <p:blipFill>
          <a:blip r:embed="rId5" cstate="print"/>
          <a:srcRect l="5793" t="14017" r="17493" b="25641"/>
          <a:stretch>
            <a:fillRect/>
          </a:stretch>
        </p:blipFill>
        <p:spPr bwMode="auto">
          <a:xfrm>
            <a:off x="3347864" y="3284984"/>
            <a:ext cx="547260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C:\Users\alejandro\Documents\Proyecto1(Recuperación)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2852936"/>
            <a:ext cx="4752528" cy="3180234"/>
          </a:xfrm>
          <a:prstGeom prst="rect">
            <a:avLst/>
          </a:prstGeom>
          <a:noFill/>
        </p:spPr>
      </p:pic>
      <p:pic>
        <p:nvPicPr>
          <p:cNvPr id="1026" name="Picture 2" descr="C:\Users\alejandro\Dropbox\Propuesta vivienda\img_17_pag_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3861048"/>
            <a:ext cx="3350196" cy="2047747"/>
          </a:xfrm>
          <a:prstGeom prst="rect">
            <a:avLst/>
          </a:prstGeom>
          <a:noFill/>
        </p:spPr>
      </p:pic>
      <p:pic>
        <p:nvPicPr>
          <p:cNvPr id="21" name="Picture 3" descr="C:\Users\alejandro\Dropbox\Propuesta vivienda\estructura.jpg"/>
          <p:cNvPicPr>
            <a:picLocks noChangeAspect="1" noChangeArrowheads="1"/>
          </p:cNvPicPr>
          <p:nvPr/>
        </p:nvPicPr>
        <p:blipFill>
          <a:blip r:embed="rId8" cstate="print"/>
          <a:srcRect l="14777" t="20882" r="22719" b="12770"/>
          <a:stretch>
            <a:fillRect/>
          </a:stretch>
        </p:blipFill>
        <p:spPr bwMode="auto">
          <a:xfrm>
            <a:off x="4788024" y="3284984"/>
            <a:ext cx="4032448" cy="2750392"/>
          </a:xfrm>
          <a:prstGeom prst="rect">
            <a:avLst/>
          </a:prstGeom>
          <a:noFill/>
        </p:spPr>
      </p:pic>
      <p:pic>
        <p:nvPicPr>
          <p:cNvPr id="23" name="22 Imagen" descr="C:\Users\alejandro\AppData\Local\Microsoft\Windows\Temporary Internet Files\Content.Word\IMG_059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4005064"/>
            <a:ext cx="4071468" cy="1992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alejandro\Dropbox\Propuesta vivienda\04_fichas tecnicas\img175 - copi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1556792"/>
            <a:ext cx="2786063" cy="1243013"/>
          </a:xfrm>
          <a:prstGeom prst="rect">
            <a:avLst/>
          </a:prstGeom>
          <a:noFill/>
        </p:spPr>
      </p:pic>
      <p:pic>
        <p:nvPicPr>
          <p:cNvPr id="25" name="Picture 2" descr="C:\Users\alejandro\Dropbox\Propuesta vivienda\Proyecto1(Recuperación) - Vista 3D - Vista 3D 3.jpg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4693670" y="3789041"/>
            <a:ext cx="4104083" cy="2376264"/>
          </a:xfrm>
          <a:prstGeom prst="rect">
            <a:avLst/>
          </a:prstGeom>
          <a:noFill/>
        </p:spPr>
      </p:pic>
      <p:pic>
        <p:nvPicPr>
          <p:cNvPr id="1028" name="Picture 4" descr="C:\Users\alejandro\Desktop\Fotos prototipo\3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2492896"/>
            <a:ext cx="4073874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6763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8.4.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Vivienda propuesta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15616" y="836712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SISTEMA SISMORRESISTENTE </a:t>
            </a:r>
          </a:p>
          <a:p>
            <a:endParaRPr lang="es-ES" sz="1400" b="1" dirty="0" smtClean="0">
              <a:solidFill>
                <a:prstClr val="white"/>
              </a:solidFill>
            </a:endParaRPr>
          </a:p>
          <a:p>
            <a:r>
              <a:rPr lang="es-ES" sz="1400" b="1" dirty="0" smtClean="0">
                <a:solidFill>
                  <a:prstClr val="white"/>
                </a:solidFill>
              </a:rPr>
              <a:t> </a:t>
            </a:r>
            <a:r>
              <a:rPr lang="es-ES" sz="1400" dirty="0" smtClean="0">
                <a:solidFill>
                  <a:prstClr val="white"/>
                </a:solidFill>
              </a:rPr>
              <a:t> </a:t>
            </a:r>
            <a:r>
              <a:rPr lang="es-ES" sz="1400" dirty="0" smtClean="0">
                <a:solidFill>
                  <a:srgbClr val="00CC00"/>
                </a:solidFill>
              </a:rPr>
              <a:t>AISLAMIENTO DE BASE                     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                                                             </a:t>
            </a:r>
            <a:endParaRPr lang="es-ES" sz="1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21 Imagen" descr="Linear guide CLB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772816"/>
            <a:ext cx="1509500" cy="11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 descr="Recovery syste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996952"/>
            <a:ext cx="1509500" cy="11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>
            <a:off x="1259632" y="191683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La guía lineal CLB</a:t>
            </a:r>
            <a:r>
              <a:rPr lang="es-ES" sz="1400" dirty="0" smtClean="0">
                <a:solidFill>
                  <a:prstClr val="white"/>
                </a:solidFill>
              </a:rPr>
              <a:t> permite la movilidad  en cualquier dirección horizontal.</a:t>
            </a:r>
            <a:endParaRPr lang="es-ES" sz="1400" dirty="0">
              <a:solidFill>
                <a:prstClr val="white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331640" y="2780928"/>
            <a:ext cx="338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Los aisladores </a:t>
            </a:r>
            <a:r>
              <a:rPr lang="es-ES" sz="1400" b="1" dirty="0" err="1" smtClean="0">
                <a:solidFill>
                  <a:prstClr val="white"/>
                </a:solidFill>
              </a:rPr>
              <a:t>elastomerico</a:t>
            </a:r>
            <a:r>
              <a:rPr lang="es-ES" sz="1400" b="1" dirty="0" smtClean="0">
                <a:solidFill>
                  <a:prstClr val="white"/>
                </a:solidFill>
              </a:rPr>
              <a:t> HDR</a:t>
            </a:r>
            <a:r>
              <a:rPr lang="es-ES" sz="1400" dirty="0" smtClean="0">
                <a:solidFill>
                  <a:prstClr val="white"/>
                </a:solidFill>
              </a:rPr>
              <a:t>, consiguen que la base  regrese a su posición original cuando el terremoto termina. 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3554" name="Picture 2" descr="C:\Users\alejandro\Documents\Proyecto1(Recuperación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844824"/>
            <a:ext cx="6589240" cy="2782856"/>
          </a:xfrm>
          <a:prstGeom prst="rect">
            <a:avLst/>
          </a:prstGeom>
          <a:noFill/>
        </p:spPr>
      </p:pic>
      <p:pic>
        <p:nvPicPr>
          <p:cNvPr id="29" name="28 Imagen" descr="C:\Users\alejandro\Desktop\Proyecto1(Recuperación).jpg"/>
          <p:cNvPicPr/>
          <p:nvPr/>
        </p:nvPicPr>
        <p:blipFill>
          <a:blip r:embed="rId6" cstate="print"/>
          <a:srcRect l="13112" r="10576"/>
          <a:stretch>
            <a:fillRect/>
          </a:stretch>
        </p:blipFill>
        <p:spPr bwMode="auto">
          <a:xfrm>
            <a:off x="1187624" y="836712"/>
            <a:ext cx="6641058" cy="106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29 Imagen" descr="C:\Users\alejandro\Desktop\plataforma copia copia.jpg"/>
          <p:cNvPicPr/>
          <p:nvPr/>
        </p:nvPicPr>
        <p:blipFill>
          <a:blip r:embed="rId7" cstate="print"/>
          <a:srcRect t="3878" b="1429"/>
          <a:stretch>
            <a:fillRect/>
          </a:stretch>
        </p:blipFill>
        <p:spPr bwMode="auto">
          <a:xfrm>
            <a:off x="1907704" y="2060848"/>
            <a:ext cx="5167099" cy="3944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Flecha derecha"/>
          <p:cNvSpPr/>
          <p:nvPr/>
        </p:nvSpPr>
        <p:spPr>
          <a:xfrm>
            <a:off x="3059832" y="1412776"/>
            <a:ext cx="432048" cy="45719"/>
          </a:xfrm>
          <a:prstGeom prst="rightArrow">
            <a:avLst/>
          </a:prstGeom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779912" y="1268760"/>
            <a:ext cx="44644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evita la transmisión de vibraciones del terreno a la vivienda.</a:t>
            </a: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25" name="il_fi" descr="http://w21.indonetwork.co.id/pdimage/73/862173_thk-logo.jpg"/>
          <p:cNvPicPr/>
          <p:nvPr/>
        </p:nvPicPr>
        <p:blipFill>
          <a:blip r:embed="rId8" cstate="print"/>
          <a:srcRect l="7107" t="13333" r="6599" b="14286"/>
          <a:stretch>
            <a:fillRect/>
          </a:stretch>
        </p:blipFill>
        <p:spPr bwMode="auto">
          <a:xfrm>
            <a:off x="7596336" y="764704"/>
            <a:ext cx="136815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80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allAtOnce"/>
      <p:bldP spid="24" grpId="0" build="allAtOnce"/>
      <p:bldP spid="26" grpId="0" build="allAtOnce"/>
      <p:bldP spid="20" grpId="0" animBg="1"/>
      <p:bldP spid="20" grpId="1" animBg="1"/>
      <p:bldP spid="21" grpId="0"/>
      <p:bldP spid="21" grpId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8.4.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Vivienda propuesta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624" y="836712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Sobre estos, se ejecutara una estructura metálica formados por vigas  IPE-125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 </a:t>
            </a:r>
          </a:p>
          <a:p>
            <a:r>
              <a:rPr lang="es-ES" sz="1400" dirty="0" smtClean="0">
                <a:solidFill>
                  <a:prstClr val="white"/>
                </a:solidFill>
              </a:rPr>
              <a:t>Formando una retícula sobre la que se construirá el forjado de la vivienda.</a:t>
            </a:r>
          </a:p>
          <a:p>
            <a:r>
              <a:rPr lang="es-ES" dirty="0" smtClean="0">
                <a:solidFill>
                  <a:prstClr val="black"/>
                </a:solidFill>
              </a:rPr>
              <a:t> </a:t>
            </a:r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21" name="20 Imagen" descr="C:\Users\alejandro\Desktop\ estructura.jpg"/>
          <p:cNvPicPr/>
          <p:nvPr/>
        </p:nvPicPr>
        <p:blipFill>
          <a:blip r:embed="rId3" cstate="print"/>
          <a:srcRect l="6442" t="18033" r="18484" b="14754"/>
          <a:stretch>
            <a:fillRect/>
          </a:stretch>
        </p:blipFill>
        <p:spPr bwMode="auto">
          <a:xfrm>
            <a:off x="1835696" y="1772816"/>
            <a:ext cx="5672066" cy="325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C:\Users\alejandro\Documents\Proyecto34 - Plano - 07 - sistema res- sismi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556792"/>
            <a:ext cx="6408712" cy="49468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4084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 build="allAtOnce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055" name="AutoShape 7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8864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8.4.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Vivienda propuesta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99592" y="764704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prstClr val="white"/>
                </a:solidFill>
              </a:rPr>
              <a:t>Sistema </a:t>
            </a:r>
            <a:r>
              <a:rPr lang="es-ES" sz="1400" b="1" dirty="0" err="1" smtClean="0">
                <a:solidFill>
                  <a:prstClr val="white"/>
                </a:solidFill>
              </a:rPr>
              <a:t>sísmorresistente</a:t>
            </a:r>
            <a:endParaRPr lang="es-ES" sz="1400" b="1" dirty="0" smtClean="0">
              <a:solidFill>
                <a:prstClr val="white"/>
              </a:solidFill>
            </a:endParaRPr>
          </a:p>
          <a:p>
            <a:r>
              <a:rPr lang="es-ES" sz="1400" b="1" dirty="0" smtClean="0">
                <a:solidFill>
                  <a:prstClr val="white"/>
                </a:solidFill>
              </a:rPr>
              <a:t>instalado</a:t>
            </a: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71600" y="1484784"/>
            <a:ext cx="74168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El terreno vibrará a frecuencias, direcciones y amplitudes diferentes a las del edificio,</a:t>
            </a:r>
          </a:p>
          <a:p>
            <a:endParaRPr lang="es-ES" sz="1400" dirty="0" smtClean="0">
              <a:solidFill>
                <a:prstClr val="white"/>
              </a:solidFill>
            </a:endParaRPr>
          </a:p>
          <a:p>
            <a:r>
              <a:rPr lang="es-ES" sz="1400" dirty="0" smtClean="0">
                <a:solidFill>
                  <a:prstClr val="white"/>
                </a:solidFill>
              </a:rPr>
              <a:t>Necesario el uso de un elemento flexible entre las dos partes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26633" name="Imagen 8"/>
          <p:cNvPicPr>
            <a:picLocks noChangeAspect="1" noChangeArrowheads="1"/>
          </p:cNvPicPr>
          <p:nvPr/>
        </p:nvPicPr>
        <p:blipFill>
          <a:blip r:embed="rId3" cstate="print"/>
          <a:srcRect l="28619"/>
          <a:stretch>
            <a:fillRect/>
          </a:stretch>
        </p:blipFill>
        <p:spPr bwMode="auto">
          <a:xfrm>
            <a:off x="1043608" y="2420888"/>
            <a:ext cx="6543675" cy="3819525"/>
          </a:xfrm>
          <a:prstGeom prst="rect">
            <a:avLst/>
          </a:prstGeom>
          <a:noFill/>
        </p:spPr>
      </p:pic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636" name="AutoShape 12"/>
          <p:cNvCxnSpPr>
            <a:cxnSpLocks noChangeShapeType="1"/>
          </p:cNvCxnSpPr>
          <p:nvPr/>
        </p:nvCxnSpPr>
        <p:spPr bwMode="auto">
          <a:xfrm>
            <a:off x="3275856" y="4805610"/>
            <a:ext cx="0" cy="292100"/>
          </a:xfrm>
          <a:prstGeom prst="straightConnector1">
            <a:avLst/>
          </a:prstGeom>
          <a:noFill/>
          <a:ln w="76200">
            <a:solidFill>
              <a:srgbClr val="548DD4"/>
            </a:solidFill>
            <a:round/>
            <a:headEnd/>
            <a:tailEnd/>
          </a:ln>
        </p:spPr>
      </p:cxnSp>
      <p:cxnSp>
        <p:nvCxnSpPr>
          <p:cNvPr id="26637" name="AutoShape 13"/>
          <p:cNvCxnSpPr>
            <a:cxnSpLocks noChangeShapeType="1"/>
          </p:cNvCxnSpPr>
          <p:nvPr/>
        </p:nvCxnSpPr>
        <p:spPr bwMode="auto">
          <a:xfrm>
            <a:off x="3275856" y="5040560"/>
            <a:ext cx="2173288" cy="57150"/>
          </a:xfrm>
          <a:prstGeom prst="straightConnector1">
            <a:avLst/>
          </a:prstGeom>
          <a:noFill/>
          <a:ln w="76200">
            <a:solidFill>
              <a:srgbClr val="365F91"/>
            </a:solidFill>
            <a:round/>
            <a:headEnd/>
            <a:tailEnd/>
          </a:ln>
        </p:spPr>
      </p:cxnSp>
      <p:cxnSp>
        <p:nvCxnSpPr>
          <p:cNvPr id="26638" name="AutoShape 14"/>
          <p:cNvCxnSpPr>
            <a:cxnSpLocks noChangeShapeType="1"/>
          </p:cNvCxnSpPr>
          <p:nvPr/>
        </p:nvCxnSpPr>
        <p:spPr bwMode="auto">
          <a:xfrm>
            <a:off x="5449144" y="5097710"/>
            <a:ext cx="202976" cy="86866"/>
          </a:xfrm>
          <a:prstGeom prst="curvedConnector3">
            <a:avLst>
              <a:gd name="adj1" fmla="val 50000"/>
            </a:avLst>
          </a:prstGeom>
          <a:noFill/>
          <a:ln w="76200">
            <a:solidFill>
              <a:srgbClr val="E36C0A"/>
            </a:solidFill>
            <a:round/>
            <a:headEnd/>
            <a:tailEnd/>
          </a:ln>
        </p:spPr>
      </p:cxnSp>
      <p:cxnSp>
        <p:nvCxnSpPr>
          <p:cNvPr id="26639" name="AutoShape 15"/>
          <p:cNvCxnSpPr>
            <a:cxnSpLocks noChangeShapeType="1"/>
          </p:cNvCxnSpPr>
          <p:nvPr/>
        </p:nvCxnSpPr>
        <p:spPr bwMode="auto">
          <a:xfrm>
            <a:off x="5580112" y="5184576"/>
            <a:ext cx="1960562" cy="1587"/>
          </a:xfrm>
          <a:prstGeom prst="straightConnector1">
            <a:avLst/>
          </a:prstGeom>
          <a:noFill/>
          <a:ln w="76200">
            <a:solidFill>
              <a:srgbClr val="76923C"/>
            </a:solidFill>
            <a:round/>
            <a:headEnd/>
            <a:tailEnd/>
          </a:ln>
        </p:spPr>
      </p:cxn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6084168" y="5328592"/>
            <a:ext cx="1146175" cy="234950"/>
          </a:xfrm>
          <a:prstGeom prst="rect">
            <a:avLst/>
          </a:prstGeom>
          <a:solidFill>
            <a:srgbClr val="76923C">
              <a:alpha val="60001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8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Colector enterrado</a:t>
            </a: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46" name="Text Box 22"/>
          <p:cNvSpPr txBox="1">
            <a:spLocks noChangeArrowheads="1"/>
          </p:cNvSpPr>
          <p:nvPr/>
        </p:nvSpPr>
        <p:spPr bwMode="auto">
          <a:xfrm>
            <a:off x="5076056" y="5616624"/>
            <a:ext cx="949325" cy="234950"/>
          </a:xfrm>
          <a:prstGeom prst="rect">
            <a:avLst/>
          </a:prstGeom>
          <a:solidFill>
            <a:srgbClr val="E36C0A">
              <a:alpha val="60001"/>
            </a:srgbClr>
          </a:solidFill>
          <a:ln w="9525">
            <a:solidFill>
              <a:srgbClr val="E36C0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8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Acople flexible</a:t>
            </a: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47" name="Text Box 23"/>
          <p:cNvSpPr txBox="1">
            <a:spLocks noChangeArrowheads="1"/>
          </p:cNvSpPr>
          <p:nvPr/>
        </p:nvSpPr>
        <p:spPr bwMode="auto">
          <a:xfrm>
            <a:off x="2627784" y="5616624"/>
            <a:ext cx="1282700" cy="234950"/>
          </a:xfrm>
          <a:prstGeom prst="rect">
            <a:avLst/>
          </a:prstGeom>
          <a:solidFill>
            <a:srgbClr val="365F91">
              <a:alpha val="60001"/>
            </a:srgbClr>
          </a:solidFill>
          <a:ln w="9525">
            <a:solidFill>
              <a:srgbClr val="365F9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8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Colector colgado</a:t>
            </a: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3" name="42 Imagen" descr="C:\Users\alejandro\Desktop\P.F.G\fotos Aquila\VIVIENDAS REFUGIADOS\Foto 09-05-12 11 29 1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204864"/>
            <a:ext cx="1704691" cy="22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CuadroTexto"/>
          <p:cNvSpPr txBox="1"/>
          <p:nvPr/>
        </p:nvSpPr>
        <p:spPr>
          <a:xfrm>
            <a:off x="5796136" y="692696"/>
            <a:ext cx="26642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estudio de la unión de las instalaciones  entre las dos partes.</a:t>
            </a:r>
          </a:p>
          <a:p>
            <a:r>
              <a:rPr lang="es-ES" dirty="0" smtClean="0">
                <a:solidFill>
                  <a:prstClr val="black"/>
                </a:solidFill>
              </a:rPr>
              <a:t> </a:t>
            </a: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33" name="32 Flecha derecha"/>
          <p:cNvSpPr/>
          <p:nvPr/>
        </p:nvSpPr>
        <p:spPr>
          <a:xfrm>
            <a:off x="3131840" y="980728"/>
            <a:ext cx="288032" cy="45719"/>
          </a:xfrm>
          <a:prstGeom prst="rightArrow">
            <a:avLst/>
          </a:prstGeom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19872" y="692696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separando físicamente la vivienda del terreno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35" name="34 Flecha derecha"/>
          <p:cNvSpPr/>
          <p:nvPr/>
        </p:nvSpPr>
        <p:spPr>
          <a:xfrm>
            <a:off x="5364088" y="980728"/>
            <a:ext cx="288032" cy="45719"/>
          </a:xfrm>
          <a:prstGeom prst="rightArrow">
            <a:avLst/>
          </a:prstGeom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23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6640" grpId="0" animBg="1"/>
      <p:bldP spid="26646" grpId="0" animBg="1"/>
      <p:bldP spid="26647" grpId="0" animBg="1"/>
      <p:bldP spid="32" grpId="0"/>
      <p:bldP spid="33" grpId="0" animBg="1"/>
      <p:bldP spid="34" grpId="0"/>
      <p:bldP spid="3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CuadroTexto"/>
          <p:cNvSpPr txBox="1"/>
          <p:nvPr/>
        </p:nvSpPr>
        <p:spPr>
          <a:xfrm>
            <a:off x="827584" y="548680"/>
            <a:ext cx="792088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/>
            <a:r>
              <a:rPr lang="es-ES" sz="1200" dirty="0" smtClean="0">
                <a:solidFill>
                  <a:prstClr val="white"/>
                </a:solidFill>
              </a:rPr>
              <a:t>RESUMEN DE PRESUPUESTO</a:t>
            </a:r>
          </a:p>
          <a:p>
            <a:pPr lvl="1" algn="just"/>
            <a:r>
              <a:rPr lang="es-ES" sz="1200" dirty="0" smtClean="0">
                <a:solidFill>
                  <a:prstClr val="white"/>
                </a:solidFill>
              </a:rPr>
              <a:t> 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CAPITULO RESUMEN EUROS 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 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002 ACONDICIONAMIENTO DEL TERRENO…….………........................................................................ 459.71 0,50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003 CIMENTACIONES..................................................................................................................... 7.067.75 7,70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004 SISTEMAS RES. SISMICA...................................................................................................... 32.197.21 35,08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005 ESTRUCTURA....................................................................................................................... 18.595.95 20,26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006 SOLADOS Y PAVIMENTOS........................................................................................................ 2.319.47 2,53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007 CERRAMIENTOS Y DIVISIONES................................................................................................. 4.617.09 5,03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008 REVESTIMIENTOS..................................................................................................................... 3.298.69 3,59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009 FALSOS TECHOS.......................................................................................................................... 266.12 0,29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010 CUBIERTA E IMPERMEABILIZACIONES..................................................................................... 6.850.17 7,46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011 CARPINTERIA INTERIOR............................................................................................................ 2.303.55 2,51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012 CARPINTERIA EXTERIOR Y CERRAJERIA................................................................................... 2.627.99 2,86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013 INSTALACIONES DE SANEAMIENTO Y VENTILACION................................................................... 406.42 0,44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014 INSTALACIONES FONTANERIA.................................................................................................. 3.578.69 3,90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015 INSTALACIONES ELECTRICAS.................................................................................................... 2.068.19 2,25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016 INSTALACIONES AUDIOVISUALES................................................................................................ 465.19 0,51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017 EQUIPAMIENTOS Y VARIOS...................................................................................................... 4.657.65 5,07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 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TOTAL EJECUCIÓN MATERIAL 91.779,84</a:t>
            </a:r>
          </a:p>
          <a:p>
            <a:pPr lvl="1" algn="just"/>
            <a:r>
              <a:rPr lang="es-ES" sz="1300" dirty="0" smtClean="0">
                <a:solidFill>
                  <a:prstClr val="white"/>
                </a:solidFill>
              </a:rPr>
              <a:t> </a:t>
            </a:r>
          </a:p>
          <a:p>
            <a:pPr algn="just"/>
            <a:r>
              <a:rPr lang="es-ES" sz="900" b="1" dirty="0" smtClean="0">
                <a:solidFill>
                  <a:prstClr val="black"/>
                </a:solidFill>
              </a:rPr>
              <a:t> </a:t>
            </a:r>
            <a:endParaRPr lang="es-ES" sz="900" dirty="0" smtClean="0">
              <a:solidFill>
                <a:prstClr val="black"/>
              </a:solidFill>
            </a:endParaRPr>
          </a:p>
          <a:p>
            <a:endParaRPr lang="es-ES" sz="900" dirty="0">
              <a:solidFill>
                <a:prstClr val="black"/>
              </a:solidFill>
            </a:endParaRPr>
          </a:p>
        </p:txBody>
      </p:sp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8.5.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Precio de las viviendas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49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6830" y="908720"/>
            <a:ext cx="8237170" cy="34829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8.5.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Precio de las viviendas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1115616" y="5013176"/>
            <a:ext cx="57606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prstClr val="white"/>
                </a:solidFill>
              </a:rPr>
              <a:t>Unidades de Fomento: 3.35 y 5.82 UF/ m2 </a:t>
            </a:r>
            <a:r>
              <a:rPr lang="es-ES" sz="1200" dirty="0" err="1" smtClean="0">
                <a:solidFill>
                  <a:prstClr val="white"/>
                </a:solidFill>
              </a:rPr>
              <a:t>const</a:t>
            </a:r>
            <a:r>
              <a:rPr lang="es-ES" sz="1200" dirty="0" smtClean="0">
                <a:solidFill>
                  <a:prstClr val="white"/>
                </a:solidFill>
              </a:rPr>
              <a:t>., unidad  que equivale a $22.606,22</a:t>
            </a:r>
          </a:p>
          <a:p>
            <a:r>
              <a:rPr lang="es-ES" sz="1000" dirty="0" smtClean="0">
                <a:solidFill>
                  <a:prstClr val="white"/>
                </a:solidFill>
              </a:rPr>
              <a:t> ( 25 de junio 2012)</a:t>
            </a:r>
            <a:r>
              <a:rPr lang="es-ES" sz="1000" dirty="0" smtClean="0">
                <a:solidFill>
                  <a:prstClr val="black"/>
                </a:solidFill>
              </a:rPr>
              <a:t>;</a:t>
            </a:r>
            <a:endParaRPr lang="es-ES" sz="1000" dirty="0">
              <a:solidFill>
                <a:prstClr val="black"/>
              </a:solidFill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1115616" y="5013176"/>
            <a:ext cx="57606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prstClr val="white"/>
                </a:solidFill>
              </a:rPr>
              <a:t>MATERIALES ESPECIALES</a:t>
            </a:r>
          </a:p>
          <a:p>
            <a:pPr>
              <a:buFontTx/>
              <a:buChar char="-"/>
            </a:pPr>
            <a:r>
              <a:rPr lang="es-ES" sz="1100" dirty="0" smtClean="0">
                <a:solidFill>
                  <a:prstClr val="white"/>
                </a:solidFill>
              </a:rPr>
              <a:t>Tabiquería </a:t>
            </a:r>
            <a:r>
              <a:rPr lang="es-ES" sz="1100" dirty="0" err="1" smtClean="0">
                <a:solidFill>
                  <a:prstClr val="white"/>
                </a:solidFill>
              </a:rPr>
              <a:t>Thermic</a:t>
            </a:r>
            <a:r>
              <a:rPr lang="es-ES" sz="1100" dirty="0" smtClean="0">
                <a:solidFill>
                  <a:prstClr val="white"/>
                </a:solidFill>
              </a:rPr>
              <a:t>-Wall</a:t>
            </a:r>
            <a:endParaRPr lang="es-ES" sz="1100" dirty="0" smtClean="0">
              <a:solidFill>
                <a:prstClr val="black"/>
              </a:solidFill>
            </a:endParaRPr>
          </a:p>
          <a:p>
            <a:pPr>
              <a:buFontTx/>
              <a:buChar char="-"/>
            </a:pPr>
            <a:r>
              <a:rPr lang="es-ES" sz="1100" dirty="0" smtClean="0">
                <a:solidFill>
                  <a:prstClr val="white"/>
                </a:solidFill>
              </a:rPr>
              <a:t> Sistemas </a:t>
            </a:r>
            <a:r>
              <a:rPr lang="es-ES" sz="1100" dirty="0" err="1" smtClean="0">
                <a:solidFill>
                  <a:prstClr val="white"/>
                </a:solidFill>
              </a:rPr>
              <a:t>sismorresistente</a:t>
            </a:r>
            <a:endParaRPr lang="es-ES" sz="1100" dirty="0" smtClean="0">
              <a:solidFill>
                <a:prstClr val="white"/>
              </a:solidFill>
            </a:endParaRP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3" cstate="print"/>
          <a:srcRect r="51046" b="40044"/>
          <a:stretch>
            <a:fillRect/>
          </a:stretch>
        </p:blipFill>
        <p:spPr bwMode="auto">
          <a:xfrm>
            <a:off x="1259632" y="836712"/>
            <a:ext cx="7091547" cy="367240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 cstate="print"/>
          <a:srcRect l="67705" t="2584" r="26831" b="42283"/>
          <a:stretch>
            <a:fillRect/>
          </a:stretch>
        </p:blipFill>
        <p:spPr bwMode="auto">
          <a:xfrm>
            <a:off x="3491880" y="404664"/>
            <a:ext cx="1080120" cy="4608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3" cstate="print"/>
          <a:srcRect l="72846" r="19513" b="40458"/>
          <a:stretch>
            <a:fillRect/>
          </a:stretch>
        </p:blipFill>
        <p:spPr bwMode="auto">
          <a:xfrm>
            <a:off x="6084168" y="332656"/>
            <a:ext cx="1364444" cy="449535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 l="92474" t="2820" b="41716"/>
          <a:stretch>
            <a:fillRect/>
          </a:stretch>
        </p:blipFill>
        <p:spPr bwMode="auto">
          <a:xfrm>
            <a:off x="4644008" y="404664"/>
            <a:ext cx="1363418" cy="424847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3" cstate="print"/>
          <a:srcRect l="67740" t="70053"/>
          <a:stretch>
            <a:fillRect/>
          </a:stretch>
        </p:blipFill>
        <p:spPr bwMode="auto">
          <a:xfrm>
            <a:off x="2339752" y="1628800"/>
            <a:ext cx="6228184" cy="244470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1949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2" grpId="1"/>
      <p:bldP spid="43" grpId="0"/>
      <p:bldP spid="43" grpId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 rot="16200000">
            <a:off x="-1832067" y="4149952"/>
            <a:ext cx="43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/>
                </a:solidFill>
              </a:rPr>
              <a:t>Propuesta de vivienda  permanente </a:t>
            </a:r>
            <a:r>
              <a:rPr lang="es-ES" dirty="0" err="1" smtClean="0">
                <a:solidFill>
                  <a:prstClr val="white"/>
                </a:solidFill>
              </a:rPr>
              <a:t>sismorresistente</a:t>
            </a: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07504" y="0"/>
            <a:ext cx="535724" cy="240065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5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</a:p>
          <a:p>
            <a:pPr algn="ctr"/>
            <a:endParaRPr lang="es-ES" sz="75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8.4.      </a:t>
            </a:r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Ubicación de las viviendas</a:t>
            </a: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22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340768"/>
            <a:ext cx="734481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Imagen" descr="C:\Users\alejandro\Dropbox\PFG\DEFINITIVOS\8_Contextualizacion y propuesta vivienda permanente\propuesta de urbanizacion.jpg"/>
          <p:cNvPicPr/>
          <p:nvPr/>
        </p:nvPicPr>
        <p:blipFill>
          <a:blip r:embed="rId4" cstate="print"/>
          <a:srcRect l="4167" r="5970" b="2304"/>
          <a:stretch>
            <a:fillRect/>
          </a:stretch>
        </p:blipFill>
        <p:spPr bwMode="auto">
          <a:xfrm>
            <a:off x="971600" y="2132856"/>
            <a:ext cx="792088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/>
          <p:nvPr/>
        </p:nvSpPr>
        <p:spPr>
          <a:xfrm>
            <a:off x="1043608" y="836712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</a:rPr>
              <a:t>En dicho solar se proyectó la construcción de 34 vivienda adosadas así como la creación de viales y zonas verdes tal y como se propone en el siguiente plano.</a:t>
            </a:r>
            <a:endParaRPr lang="es-ES" sz="1400" dirty="0">
              <a:solidFill>
                <a:prstClr val="white"/>
              </a:solidFill>
            </a:endParaRPr>
          </a:p>
        </p:txBody>
      </p:sp>
      <p:pic>
        <p:nvPicPr>
          <p:cNvPr id="21" name="20 Imagen" descr="C:\Users\alejandro\Dropbox\Propuesta vivienda\Disposicion en grupo\dichato aereo marcado.jpg"/>
          <p:cNvPicPr/>
          <p:nvPr/>
        </p:nvPicPr>
        <p:blipFill>
          <a:blip r:embed="rId5" cstate="print"/>
          <a:srcRect r="24299"/>
          <a:stretch>
            <a:fillRect/>
          </a:stretch>
        </p:blipFill>
        <p:spPr bwMode="auto">
          <a:xfrm>
            <a:off x="1115616" y="1268760"/>
            <a:ext cx="7632848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alejandro\Desktop\P.F.G\fotos portadas\IMG_1124 copia.jpg"/>
          <p:cNvPicPr>
            <a:picLocks noChangeAspect="1" noChangeArrowheads="1"/>
          </p:cNvPicPr>
          <p:nvPr/>
        </p:nvPicPr>
        <p:blipFill>
          <a:blip r:embed="rId3" cstate="print"/>
          <a:srcRect t="3462"/>
          <a:stretch>
            <a:fillRect/>
          </a:stretch>
        </p:blipFill>
        <p:spPr bwMode="auto">
          <a:xfrm>
            <a:off x="899592" y="0"/>
            <a:ext cx="8244408" cy="6858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 rot="16200000">
            <a:off x="6712277" y="1646893"/>
            <a:ext cx="4078616" cy="784830"/>
          </a:xfrm>
          <a:prstGeom prst="rect">
            <a:avLst/>
          </a:prstGeom>
          <a:solidFill>
            <a:schemeClr val="bg1">
              <a:lumMod val="95000"/>
              <a:alpha val="53000"/>
            </a:schemeClr>
          </a:solidFill>
          <a:ln w="0"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nkGothic Md BT" pitchFamily="34" charset="0"/>
                <a:cs typeface="Arial" pitchFamily="34" charset="0"/>
              </a:rPr>
              <a:t>Bibliografía</a:t>
            </a:r>
            <a:endParaRPr lang="es-ES" sz="4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ankGothic Md BT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Bibliografía consultada</a:t>
            </a:r>
            <a:endParaRPr lang="es-ES" dirty="0" smtClean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99592" y="692696"/>
            <a:ext cx="80648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</a:rPr>
              <a:t>PAGINAS WEB</a:t>
            </a:r>
          </a:p>
          <a:p>
            <a:r>
              <a:rPr lang="es-ES" sz="1200" dirty="0" smtClean="0">
                <a:solidFill>
                  <a:schemeClr val="bg1"/>
                </a:solidFill>
              </a:rPr>
              <a:t>EL SISMO Y SUS EFECTOS SOBRE LAS EDIFICADIONES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http://www.thk.com/es/products/class/seismicisolation/index.html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http://www.elpais.com/graficos/sociedad/produce/terremoto/elpgrasoc/20030122elpepusoc_2/Ges/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http://sisbib.unmsm.edu.pe/bibvirtualdata/tesis/basic/millones_jj/cap2.PDF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http://www.earthquakecountry.info/roots-es/resources.html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http://ingcivilperu.blogspot.com/2011/02/nociones-de-sismologia-guia-de-estudio.html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http://bibliotecadeinvestigaciones.wordpress.com/ciencias-de-la-tierra/terremotos-tsunamis-y-fallas-geologicas/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http://www.eqclearinghouse.org/20100227-chile/wp-content/uploads/2010/04/Informe-de-Intensidades-M.-Astroza-y-otros.pdf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http://140geek.com/monitor-de-actividad-sismica-online/944/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http://es.scribd.com/doc/22621695/34/Riesgo-sismico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http://earthquake.usgs.gov/earthquakes/world/chile/gshap.php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http://ingenieriasismicaylaconstruccioncivil.blogspot.com/2010/02/terremotos-y-sus-efectos-en-la.html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http://www.uta.cl/sismologia/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http://www.fomento.gob.es/MFOM/LANG_CASTELLANO/ORGANOS_COLEGIADOS/CPNS/NORMATIVA/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http://ainara-manrique.suite101.net/edificios-contra-terremotos-a43850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http://www.maurersoehne.es/sistemas_de_proteccion_estructural/descargas/informacion_sobre_productos/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http://www.taylordevices.com/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http://ltpc.dpa-etsam.com/wp-content/uploads/2009/09/dos_referencias2.pdf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http://www.kobori-takken.co.jp/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http://strutturisti.wordpress.com/2009/06/07/tipologie-di-difesa-dalle-azioni-sismiche-controllo-attivo-semi-attivo-passivo-ibrido/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http://es.scribd.com/doc/52389413/muros-cortantes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http://apta.com.es/index.php?option=com_content&amp;task=view&amp;id=42&amp;Itemid=26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 www.protezionecivile.it/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http://www.iesgrancapitan.org/blog08/?p=938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http://www.comune.laquila.gov.it/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http://internacional.universia.net/europa/ciudades/italia/laquila/index.htm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http://www.rtve.es/noticias/20090415/reconstruir-centro-italia-asolado-por-terremoto-costara-12000-milloneseuros/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264787.shtml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http://www.elmundo.es/elmundo/2009/04/28/internacional/1240945736.html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http://www.migeo.pe/2009/04/fuerte-sismo-en-laquila-italia.html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http://spazioinwind.libero.it/sismica/index.html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http://www.provincia.laquila.it/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http://www.cred.be/publications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http://www.famresri.org/Espa%C3%B1ol/ViviendaApoyoTransicional/tabid/208/Default.aspx</a:t>
            </a:r>
          </a:p>
          <a:p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http://</a:t>
            </a:r>
            <a:r>
              <a:rPr lang="es-ES" sz="1000" dirty="0" smtClean="0">
                <a:solidFill>
                  <a:schemeClr val="bg1">
                    <a:lumMod val="65000"/>
                  </a:schemeClr>
                </a:solidFill>
              </a:rPr>
              <a:t>www.earthquakecountry.info/roots-es/basics.html</a:t>
            </a:r>
            <a:endParaRPr lang="es-ES" sz="10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Bibliografía consultada</a:t>
            </a:r>
            <a:endParaRPr lang="es-ES" dirty="0" smtClean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99592" y="692696"/>
            <a:ext cx="80648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</a:rPr>
              <a:t>VIVIENDAS DE EMERGENCIA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http://www.experimenta.es/noticias/industrial/shigeru-ban-japon-refugio-terremoto-tsunami-artuiectura-2827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http://www.hectorscerbo.com.ar/blog/index.php?option=com_content&amp;view=article&amp;id=537:reconstruccion-de-laquila&amp;</a:t>
            </a:r>
          </a:p>
          <a:p>
            <a:r>
              <a:rPr lang="es-ES" sz="1200" dirty="0" err="1" smtClean="0">
                <a:solidFill>
                  <a:schemeClr val="bg1">
                    <a:lumMod val="65000"/>
                  </a:schemeClr>
                </a:solidFill>
              </a:rPr>
              <a:t>catid</a:t>
            </a:r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=36:arquitectura-en-madera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http://www.publico.es/internacional/285145/los-peores-terremotos-de-los-ultimos-20-anos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http://www.iadb.org/es/noticias/comunicados-de-prensa/2012-05-14/deficit-de-vivienda-en-america-latina-y-el-caribe,9978.html</a:t>
            </a:r>
          </a:p>
          <a:p>
            <a:r>
              <a:rPr lang="es-ES" sz="1200" dirty="0" smtClean="0">
                <a:solidFill>
                  <a:schemeClr val="bg1"/>
                </a:solidFill>
              </a:rPr>
              <a:t>TERREMOTO CHILE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http://www.miamidiario.com/sucesos/latinoamerica/chile/gobierno/dosanos/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victimas/damnificados/campamentos/albergues/terremoto-chile/212803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http://internacional.elpais.com/internacional/2010/02/28/actualidad/1267311601_850215.html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http://ciperchile.cl/2011/05/12/el-primer-ano-de-la-reconstruccion-no-se-financio/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http://noticias.terra.es/fotos/actualidad/fichafoto.aspx?itemurl=/2012/sucesos/0217/fotos-media/chile-terremoto-el-molinohogar-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de-damnificados-del-sismo-de-chile-02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http://solo-noticias.info/nacionales/a-dos-anos-del-terremoto-la-reconstruccion-todavia-esta-pendiente-en-chile/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http://noticias.terra.es/fotos/actualidad/fichafoto.aspx?itemurl=/2012/sucesos/0228/fotos-media/chilenos-recuerdan-terremotode-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2010-mientras-gobierno-y-oposicion-debaten-04</a:t>
            </a:r>
          </a:p>
          <a:p>
            <a:r>
              <a:rPr lang="es-ES" sz="1200" dirty="0" smtClean="0">
                <a:solidFill>
                  <a:schemeClr val="bg1"/>
                </a:solidFill>
              </a:rPr>
              <a:t>TERREMOTO HAITI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http://www.observatoriogeneroyliderazgo.cl/index.php/iqustasando-menu-superior-104/26-novedades/5460-inician-reubicacionde-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refugiados-de-haiti-por-terremoto-de-2010</a:t>
            </a:r>
          </a:p>
          <a:p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65000"/>
                  </a:schemeClr>
                </a:solidFill>
              </a:rPr>
              <a:t>www.intereconomia.com/noticias-gaceta/iglesia/iglesia/situacion-lamentable-los-campos-refugiados-por-terremoto-haiti-20110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http://noticiasdeabajo.wordpress.com/2011/01/12/haiti-un-ano-despues-millones-de-personas-sin-hogar-o-siguen-desplazadas/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http://www.ifrc.org/es/publicaciones/publicaciones-claves/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http://blogs.elpais.com/3500-millones/2012/01/haiti-dos-anos-despues.html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http://www.lne.es/opinion/2012/02/07/haiti-anos-despues/1195516.html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http://www.cincodias.com/articulo/economia/haiti-anos-despues-terremoto/20120112cdscdseco_12/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www.lanacion.com.ar/1439626-haiti-aniversario-terremoto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Bibliografía consultada</a:t>
            </a:r>
            <a:endParaRPr lang="es-ES" dirty="0" smtClean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99592" y="620688"/>
            <a:ext cx="80648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</a:rPr>
              <a:t>TERREMOTO LORCA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http://www.vanguardia.com.mx/haymildamnificadosenlorca;permanecenencampamentos-725721.html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http://translate.google.es/translate?hl=es&amp;langpair=en|es&amp;u=http://www.simplynetworking.es/news-9030-31-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torrecilla_refugee_camp_closed_almost_6_months_after.html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https://www.cruzroja.es/portal/page?_pageid=619,12283552&amp;_dad=portal30&amp;_schema=PORTAL30&amp;P_Codigo=10622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www.bottup.com/201203148240/Ciudadania/los-vecinos-afectados-por-el-terremoto-de-lorca-se-manifestaran-contra-elgobierno-regional.html#axzz1q7V46oT0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http://lorcadigital.com/?p=8311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www.elconfidencial.com/espana/2012/03/22/los-vecinos-de-lorca-claman-contra-el-gobierno-regional-por-retener-lasayudas-94774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http://www.mariagonzalezveracruz.com/?p=2339 ¿???? NO SE SI METERLO EN LA BIBLIOGRAFIA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http://elpais.com/elpais/2011/05/11/actualidad/1305101854_850215.html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http://www.hechosdehoy.com/edificios-destruidos-en-lorca-por-8385.htm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www.lavanguardia.com/sucesos/20110513/54154001357/el-terremoto-de-lorca-deja-cerca-de-40-000-afectados-quepodrian-estar-meses-fuera-de-su-casa.html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http://jaumesatorra.wordpress.com/2011/05/14/lorca-cifra-en-40-000-el-numero-de-vecinos-afectados-por-el-terremoto/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http://www.publico.es/espana/406467/ningun-edificio-de-lorca-ha-sido-aun-reconstruido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http://portal.ajintem.com/noticias-espana/54-noticias-nacionales/53098--lorca-unos-2000-damnificados-extranjeros-aun-encampamentos-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.html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/>
                </a:solidFill>
              </a:rPr>
              <a:t>TERREMOTO SUMATRA2009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http://www.msf.es/multimedia/foto-galerias/2009/indonesia-un-mes-despues-del-terremoto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http://www.eluniverso.com/2009/09/30/1/1361/terremoto-grados-sacude-sumatra.html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http://earthquake.usgs.gov/earthquakes/recenteqsww/Quakes/us2009mebz.php#tsunami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http://www.cooperativa.cl/indonesia-prolongo-la-fase-de-emergencia-en-sumatra-por-terremoto/prontus_nots/2009-10-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16/061314.html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http://internacional.elpais.com/internacional/2010/04/14/actualidad/1271196006_850215.html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http://www.eluniverso.com/2009/10/02/1/1361/indonesia-pide-ayuda-mundo-tras-terremoto.html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http://eleconomista.com.mx/notas-online/internacional/2009/10/01/se-elevan-770-victimas-sismo-sumatra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http://www.noticias24.com/actualidad/noticia/93936/mas-de-529-muertos-tras-terremoto-en-sumatra-y-temen-que-la-cifraaumente/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http://www.eluniversal.com.mx/notas/630010.html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http://notifamainter.blogspot.com.es/2009/10/temen-cuatro-mil-sepultados-tras-sismo.html</a:t>
            </a: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Bibliografía consultada</a:t>
            </a:r>
            <a:endParaRPr lang="es-ES" dirty="0" smtClean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99592" y="620688"/>
            <a:ext cx="80648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</a:rPr>
              <a:t>TERREMOTO LORCA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http://www.vanguardia.com.mx/haymildamnificadosenlorca;permanecenencampamentos-725721.html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http://translate.google.es/translate?hl=es&amp;langpair=en|es&amp;u=http://www.simplynetworking.es/news-9030-31-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torrecilla_refugee_camp_closed_almost_6_months_after.html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https://www.cruzroja.es/portal/page?_pageid=619,12283552&amp;_dad=portal30&amp;_schema=PORTAL30&amp;P_Codigo=10622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www.bottup.com/201203148240/Ciudadania/los-vecinos-afectados-por-el-terremoto-de-lorca-se-manifestaran-contra-elgobierno-regional.html#axzz1q7V46oT0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http://lorcadigital.com/?p=8311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www.elconfidencial.com/espana/2012/03/22/los-vecinos-de-lorca-claman-contra-el-gobierno-regional-por-retener-lasayudas-94774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http://www.mariagonzalezveracruz.com/?p=2339 ¿???? NO SE SI METERLO EN LA BIBLIOGRAFIA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http://elpais.com/elpais/2011/05/11/actualidad/1305101854_850215.html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http://www.hechosdehoy.com/edificios-destruidos-en-lorca-por-8385.htm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www.lavanguardia.com/sucesos/20110513/54154001357/el-terremoto-de-lorca-deja-cerca-de-40-000-afectados-quepodrian-estar-meses-fuera-de-su-casa.html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http://jaumesatorra.wordpress.com/2011/05/14/lorca-cifra-en-40-000-el-numero-de-vecinos-afectados-por-el-terremoto/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http://www.publico.es/espana/406467/ningun-edificio-de-lorca-ha-sido-aun-reconstruido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http://portal.ajintem.com/noticias-espana/54-noticias-nacionales/53098--lorca-unos-2000-damnificados-extranjeros-aun-encampamentos-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.html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200" dirty="0" smtClean="0">
                <a:solidFill>
                  <a:schemeClr val="bg1"/>
                </a:solidFill>
              </a:rPr>
              <a:t>TERREMOTO SUMATRA2009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http://www.msf.es/multimedia/foto-galerias/2009/indonesia-un-mes-despues-del-terremoto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http://www.eluniverso.com/2009/09/30/1/1361/terremoto-grados-sacude-sumatra.html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http://earthquake.usgs.gov/earthquakes/recenteqsww/Quakes/us2009mebz.php#tsunami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http://www.cooperativa.cl/indonesia-prolongo-la-fase-de-emergencia-en-sumatra-por-terremoto/prontus_nots/2009-10-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16/061314.html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http://internacional.elpais.com/internacional/2010/04/14/actualidad/1271196006_850215.html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http://www.eluniverso.com/2009/10/02/1/1361/indonesia-pide-ayuda-mundo-tras-terremoto.html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http://eleconomista.com.mx/notas-online/internacional/2009/10/01/se-elevan-770-victimas-sismo-sumatra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http://www.noticias24.com/actualidad/noticia/93936/mas-de-529-muertos-tras-terremoto-en-sumatra-y-temen-que-la-cifraaumente/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http://www.eluniversal.com.mx/notas/630010.html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http://notifamainter.blogspot.com.es/2009/10/temen-cuatro-mil-sepultados-tras-sismo.html</a:t>
            </a: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Bibliografía consultada</a:t>
            </a:r>
            <a:endParaRPr lang="es-ES" dirty="0" smtClean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99592" y="476672"/>
            <a:ext cx="806489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</a:rPr>
              <a:t>TERREMOTO SUMATRA2009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http://www.msf.es/multimedia/foto-galerias/2009/indonesia-un-mes-despues-del-terremoto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http://www.eluniverso.com/2009/09/30/1/1361/terremoto-grados-sacude-sumatra.html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http://earthquake.usgs.gov/earthquakes/recenteqsww/Quakes/us2009mebz.php#tsunami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http://www.cooperativa.cl/indonesia-prolongo-la-fase-de-emergencia-en-sumatra-por-terremoto/prontus_nots/2009-10-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16/061314.html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http://internacional.elpais.com/internacional/2010/04/14/actualidad/1271196006_850215.html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http://www.eluniverso.com/2009/10/02/1/1361/indonesia-pide-ayuda-mundo-tras-terremoto.html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http://eleconomista.com.mx/notas-online/internacional/2009/10/01/se-elevan-770-victimas-sismo-sumatra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http://www.noticias24.com/actualidad/noticia/93936/mas-de-529-muertos-tras-terremoto-en-sumatra-y-temen-que-la-cifraaumente/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http://www.eluniversal.com.mx/notas/630010.html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notifamainter.blogspot.com.es/2009/10/temen-cuatro-mil-sepultados-tras-sismo.html</a:t>
            </a:r>
          </a:p>
          <a:p>
            <a:r>
              <a:rPr lang="es-ES" sz="1400" dirty="0" smtClean="0">
                <a:solidFill>
                  <a:schemeClr val="bg1"/>
                </a:solidFill>
              </a:rPr>
              <a:t>L´ÁQUILA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http://www.provincia.laquila.it/Inside.aspx?PageID=62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http://www.comune.laquila.gov.it/index.php?id_oggetto=11&amp;id_cat=0&amp;id_doc=1&amp;id_sez_ori=0&amp;template_ori=5&amp;&amp;gtp=1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http://www.comune.laquila.gov.it/index.php?id_oggetto=11&amp;id_cat=0&amp;id_doc=11&amp;id_sez_ori=0&amp;template_ori=5&amp;&amp;gtp=1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http://www.comune.laquila.gov.it/index.php?id_oggetto=11&amp;id_cat=0&amp;id_doc=6&amp;id_sez_ori=0&amp;template_ori=5&amp;&amp;gtp=1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http://www.comune.laquila.gov.it/pagina82_normativa-e-documenti.html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http://www.comune.laquila.gov.it/pagina199_il-piano-di-ricostruzione.html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http://www.comune.laquila.gov.it/pagina202_centri-storici-delle-frazioni.html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http://www.comune.laquila.gov.it/pagina201_centro-storico-dellaquila.html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http://www.comune.laquila.gov.it/pagina52_zona-rossa-della-citta.html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http://it.wikipedia.org/wiki/Chiesa_di_San_Silvestro_%28L%27Aquila%29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http://www.telegraph.co.uk/news/picturegalleries/worldnews/5118920/Earthquake-in-Italy-LAquila-before-and-after-thequake.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://it.wikipedia.org/wiki/Chiesa_di_Santa_Maria_Paganica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http://it.wikipedia.org/wiki/Chiesa_di_Santa_Maria_del_Suffragio_%28L%27Aquila%29</a:t>
            </a:r>
          </a:p>
          <a:p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es-ES" sz="1200" dirty="0" smtClean="0">
                <a:solidFill>
                  <a:schemeClr val="bg1">
                    <a:lumMod val="75000"/>
                  </a:schemeClr>
                </a:solidFill>
              </a:rPr>
              <a:t>it.wikipedia.org/wiki/File:Aquila_duomo.jpg</a:t>
            </a:r>
            <a:endParaRPr lang="es-ES" sz="12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Bibliografía consultada</a:t>
            </a:r>
            <a:endParaRPr lang="es-ES" dirty="0" smtClean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99592" y="476672"/>
            <a:ext cx="806489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LIBROS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Ugalde,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Arantza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: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Terremotos: cuando la tierra tiembla.. CSIC.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Bruce A.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Bolt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:</a:t>
            </a:r>
            <a:r>
              <a:rPr lang="es-ES" sz="1100" i="1" dirty="0" err="1" smtClean="0">
                <a:solidFill>
                  <a:schemeClr val="bg1">
                    <a:lumMod val="75000"/>
                  </a:schemeClr>
                </a:solidFill>
              </a:rPr>
              <a:t>Terremotos.Edit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s-ES" sz="1100" i="1" dirty="0" err="1" smtClean="0">
                <a:solidFill>
                  <a:schemeClr val="bg1">
                    <a:lumMod val="75000"/>
                  </a:schemeClr>
                </a:solidFill>
              </a:rPr>
              <a:t>Reverté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Bozzo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, Luis M.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Barbat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, Alex H: 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Diseño </a:t>
            </a:r>
            <a:r>
              <a:rPr lang="es-ES" sz="1100" i="1" dirty="0" err="1" smtClean="0">
                <a:solidFill>
                  <a:schemeClr val="bg1">
                    <a:lumMod val="75000"/>
                  </a:schemeClr>
                </a:solidFill>
              </a:rPr>
              <a:t>sismorresistente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 de edificios: técnicas convencionales y avanzadas.. Edit. </a:t>
            </a:r>
            <a:r>
              <a:rPr lang="es-ES" sz="1100" i="1" dirty="0" err="1" smtClean="0">
                <a:solidFill>
                  <a:schemeClr val="bg1">
                    <a:lumMod val="75000"/>
                  </a:schemeClr>
                </a:solidFill>
              </a:rPr>
              <a:t>Reverté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Villa García, Luis Manuel: 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Diseño y análisis </a:t>
            </a:r>
            <a:r>
              <a:rPr lang="es-ES" sz="1100" i="1" dirty="0" err="1" smtClean="0">
                <a:solidFill>
                  <a:schemeClr val="bg1">
                    <a:lumMod val="75000"/>
                  </a:schemeClr>
                </a:solidFill>
              </a:rPr>
              <a:t>sismorresistentes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 de estructuras de edificación. Madrid 2004, Edit. </a:t>
            </a:r>
            <a:r>
              <a:rPr lang="es-ES" sz="1100" i="1" dirty="0" err="1" smtClean="0">
                <a:solidFill>
                  <a:schemeClr val="bg1">
                    <a:lumMod val="75000"/>
                  </a:schemeClr>
                </a:solidFill>
              </a:rPr>
              <a:t>Bellisco</a:t>
            </a:r>
            <a:endParaRPr lang="es-ES" sz="11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-NORMA E.060CONCRETO ARMADO. Lima-Perú 2009 Publicación Oficial.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Bozzo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Chirichigno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, Miguel y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Bozzo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Rotondo,Luis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M. : 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Losas reticulares mixtas: proyecto, análisis y dimensionamiento.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Barcelona, 2003.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Edit.Reverte</a:t>
            </a:r>
            <a:endParaRPr lang="es-ES" sz="11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Lopez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Collado, Gabriel: 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Ruinas en construcciones antiguas. Causas, consolidaciones y traslados. Madrid, 1976. Ministerio de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la vivienda. Servicio central de publicaciones.</a:t>
            </a:r>
          </a:p>
          <a:p>
            <a:r>
              <a:rPr lang="en-US" sz="1100" dirty="0" smtClean="0">
                <a:solidFill>
                  <a:schemeClr val="bg1">
                    <a:lumMod val="75000"/>
                  </a:schemeClr>
                </a:solidFill>
              </a:rPr>
              <a:t>-Levy, </a:t>
            </a:r>
            <a:r>
              <a:rPr lang="en-US" sz="1100" dirty="0" err="1" smtClean="0">
                <a:solidFill>
                  <a:schemeClr val="bg1">
                    <a:lumMod val="75000"/>
                  </a:schemeClr>
                </a:solidFill>
              </a:rPr>
              <a:t>Matthys</a:t>
            </a:r>
            <a:r>
              <a:rPr lang="en-US" sz="1100" dirty="0" smtClean="0">
                <a:solidFill>
                  <a:schemeClr val="bg1">
                    <a:lumMod val="75000"/>
                  </a:schemeClr>
                </a:solidFill>
              </a:rPr>
              <a:t> y </a:t>
            </a:r>
            <a:r>
              <a:rPr lang="en-US" sz="1100" dirty="0" err="1" smtClean="0">
                <a:solidFill>
                  <a:schemeClr val="bg1">
                    <a:lumMod val="75000"/>
                  </a:schemeClr>
                </a:solidFill>
              </a:rPr>
              <a:t>Salvadori</a:t>
            </a:r>
            <a:r>
              <a:rPr lang="en-US" sz="1100" dirty="0" smtClean="0">
                <a:solidFill>
                  <a:schemeClr val="bg1">
                    <a:lumMod val="75000"/>
                  </a:schemeClr>
                </a:solidFill>
              </a:rPr>
              <a:t>, Mario: </a:t>
            </a:r>
            <a:r>
              <a:rPr lang="en-US" sz="1100" i="1" dirty="0" smtClean="0">
                <a:solidFill>
                  <a:schemeClr val="bg1">
                    <a:lumMod val="75000"/>
                  </a:schemeClr>
                </a:solidFill>
              </a:rPr>
              <a:t>Why buildings fall down. New York, 1994.Edit. Norton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Torrealva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Dávila, Daniel: 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Caracterización de daños en construcciones de adobe, Perú,2003 Pontifica Universidad Católica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del Perú Departamento de Ingeniería Sección Ingeniería Civil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Hajané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Lluis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sz="1100" dirty="0" err="1" smtClean="0">
                <a:solidFill>
                  <a:schemeClr val="bg1">
                    <a:lumMod val="75000"/>
                  </a:schemeClr>
                </a:solidFill>
              </a:rPr>
              <a:t>Barbat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, Alex H:</a:t>
            </a:r>
            <a:r>
              <a:rPr lang="es-ES" sz="1100" i="1" dirty="0" smtClean="0">
                <a:solidFill>
                  <a:schemeClr val="bg1">
                    <a:lumMod val="75000"/>
                  </a:schemeClr>
                </a:solidFill>
              </a:rPr>
              <a:t>Estructuras de edificación con aislamiento antisísmico. 1992. Edit. Universidad Politécnica de</a:t>
            </a:r>
          </a:p>
          <a:p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Valencia</a:t>
            </a:r>
            <a:r>
              <a:rPr lang="es-ES" sz="1100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  <a:endParaRPr lang="es-ES" sz="11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" sz="1400" dirty="0" smtClean="0">
                <a:solidFill>
                  <a:schemeClr val="bg1"/>
                </a:solidFill>
              </a:rPr>
              <a:t>PUBLICACIONES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 Análisis de Edificios de Hormigón Armado en Base a Pórticos Planos Acoplados a Muros de Altura Parcial. Tesis de Pablo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David Meneses Arcos. Universidad Austral de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Chile.Facultad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 de Ciencias de la Ingeniería .Escuela de Ingeniería Civil en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Obras Civiles.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 Revista .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EIA.Esc.Ing.Antioq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 n.11 Envigado ene./jun. 2009</a:t>
            </a:r>
          </a:p>
          <a:p>
            <a:r>
              <a:rPr lang="it-IT" sz="1100" dirty="0" smtClean="0">
                <a:solidFill>
                  <a:schemeClr val="bg1">
                    <a:lumMod val="65000"/>
                  </a:schemeClr>
                </a:solidFill>
              </a:rPr>
              <a:t>- Revista Arketipo, Anno 4, supplemento 6/2009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-Hábitat para la humanidad: 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Informe de vivienda 2012.</a:t>
            </a:r>
          </a:p>
          <a:p>
            <a:r>
              <a:rPr lang="it-IT" sz="1100" dirty="0" smtClean="0">
                <a:solidFill>
                  <a:schemeClr val="bg1">
                    <a:lumMod val="65000"/>
                  </a:schemeClr>
                </a:solidFill>
              </a:rPr>
              <a:t>-Revista Arketipo, Anno 4, supplemento 6/2009).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 Federación Internacional de Sociedades de la Cruz Roja y de la Media Luna Roja: 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Haití. De sostener vidas a soluciones</a:t>
            </a:r>
          </a:p>
          <a:p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sostenibles –El reto del saneamiento. Informe especial a seis meses del terremoto. Federación Internacional de Sociedades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de la Cruz Roja y de la Media Luna Roja, Ginebra, 2010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-Tapia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Zarricueta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, Ricardo: 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Vivienda y emergencia ante desastres naturales producidos por sismos. Boletín del instituto de la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vivienda año 2003. Universidad de Santiago de Chile, Chile.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 Federación Internacional de Sociedades de la Cruz Roja y de la Media Luna Roja :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Informe Mundial sobre Desastres 2010. .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Federación Internacional de Sociedades de la Cruz Roja y de la Media Luna Roja, Ginebra, 2010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Feriche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Fernandez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Castanys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, Mercedes: 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Daños producidos por terremotos. Instituto Andaluz de Geofísica y Prevención de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Desastres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Sismicos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 Murphy Corella, Patrick. 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Terremoto de Lorca 12 mayo 2011. Mayo 2011.Granada. 4ACNIS.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-Maximiliano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Astroza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 I., Francisco Cabezas M., María Ofelia Moroni Y, Leonardo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Massone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 S., Sergio Ruiz T., Elizabeth Parra,</a:t>
            </a:r>
          </a:p>
          <a:p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Felipe Cordero O., Anna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Mottadelli</a:t>
            </a:r>
            <a:r>
              <a:rPr lang="es-ES" sz="11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s-ES" sz="1100" dirty="0" err="1" smtClean="0">
                <a:solidFill>
                  <a:schemeClr val="bg1">
                    <a:lumMod val="65000"/>
                  </a:schemeClr>
                </a:solidFill>
              </a:rPr>
              <a:t>S.:</a:t>
            </a:r>
            <a:r>
              <a:rPr lang="es-ES" sz="1100" i="1" dirty="0" err="1" smtClean="0">
                <a:solidFill>
                  <a:schemeClr val="bg1">
                    <a:lumMod val="65000"/>
                  </a:schemeClr>
                </a:solidFill>
              </a:rPr>
              <a:t>Intensidades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s-ES" sz="1100" i="1" dirty="0" err="1" smtClean="0">
                <a:solidFill>
                  <a:schemeClr val="bg1">
                    <a:lumMod val="65000"/>
                  </a:schemeClr>
                </a:solidFill>
              </a:rPr>
              <a:t>sismicas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 en el </a:t>
            </a:r>
            <a:r>
              <a:rPr lang="es-ES" sz="1100" i="1" dirty="0" err="1" smtClean="0">
                <a:solidFill>
                  <a:schemeClr val="bg1">
                    <a:lumMod val="65000"/>
                  </a:schemeClr>
                </a:solidFill>
              </a:rPr>
              <a:t>area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 de </a:t>
            </a:r>
            <a:r>
              <a:rPr lang="es-ES" sz="1100" i="1" dirty="0" err="1" smtClean="0">
                <a:solidFill>
                  <a:schemeClr val="bg1">
                    <a:lumMod val="65000"/>
                  </a:schemeClr>
                </a:solidFill>
              </a:rPr>
              <a:t>dañosdel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 terremoto del 27 de febrero de 2010.</a:t>
            </a:r>
          </a:p>
          <a:p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Santiago, Chile 2010. Departamento de Ingeniería Civil Facultad de Ciencias Físicas y Matemáticas Universidad de Chile</a:t>
            </a:r>
            <a:r>
              <a:rPr lang="es-ES" sz="1100" i="1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es-ES" sz="1100" i="1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91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4 Conector recto"/>
          <p:cNvCxnSpPr/>
          <p:nvPr/>
        </p:nvCxnSpPr>
        <p:spPr>
          <a:xfrm flipV="1">
            <a:off x="755576" y="0"/>
            <a:ext cx="0" cy="6858000"/>
          </a:xfrm>
          <a:prstGeom prst="line">
            <a:avLst/>
          </a:prstGeom>
          <a:ln w="1905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4572000" y="548680"/>
            <a:ext cx="4572000" cy="0"/>
          </a:xfrm>
          <a:prstGeom prst="line">
            <a:avLst/>
          </a:prstGeom>
          <a:ln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AutoShape 5" descr="http://www.inbam.net/wp-content/uploads/2012/02/logo-UPV-252x300.jpg"/>
          <p:cNvSpPr>
            <a:spLocks noChangeAspect="1" noChangeArrowheads="1"/>
          </p:cNvSpPr>
          <p:nvPr/>
        </p:nvSpPr>
        <p:spPr bwMode="auto">
          <a:xfrm>
            <a:off x="155575" y="-1371600"/>
            <a:ext cx="2400300" cy="2857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644008" y="1166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PFG- JULIO 2012 </a:t>
            </a:r>
            <a:endParaRPr lang="es-ES" dirty="0" smtClean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4276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012160" y="3068960"/>
            <a:ext cx="739775" cy="273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s-ES" sz="1100" dirty="0" smtClean="0">
                <a:solidFill>
                  <a:prstClr val="black"/>
                </a:solidFill>
                <a:cs typeface="Arial" pitchFamily="34" charset="0"/>
              </a:rPr>
              <a:t>DICHATO</a:t>
            </a:r>
            <a:endParaRPr lang="es-ES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679484" y="6021288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Couto Cerqueiro, David</a:t>
            </a:r>
          </a:p>
          <a:p>
            <a:r>
              <a:rPr lang="es-ES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cs typeface="Arial" pitchFamily="34" charset="0"/>
              </a:rPr>
              <a:t>García Izquierdo, Alejandro</a:t>
            </a:r>
            <a:endParaRPr lang="es-ES" dirty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David\Documents\3_ ESTUDIOS DOCENTES\CURSO 11-12\3_PFG\0000 TALLER 11. EFICIENCIA ENERGÉTICA\2012_05_12 FOTOS L´AQUILA\OBRA SOCIAL\L10403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884163"/>
            <a:ext cx="6199560" cy="464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517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</TotalTime>
  <Words>4354</Words>
  <Application>Microsoft Office PowerPoint</Application>
  <PresentationFormat>Presentación en pantalla (4:3)</PresentationFormat>
  <Paragraphs>895</Paragraphs>
  <Slides>76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8</vt:i4>
      </vt:variant>
      <vt:variant>
        <vt:lpstr>Títulos de diapositiva</vt:lpstr>
      </vt:variant>
      <vt:variant>
        <vt:i4>76</vt:i4>
      </vt:variant>
    </vt:vector>
  </HeadingPairs>
  <TitlesOfParts>
    <vt:vector size="84" baseType="lpstr"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alejandro</dc:creator>
  <cp:lastModifiedBy>alejandro</cp:lastModifiedBy>
  <cp:revision>121</cp:revision>
  <dcterms:created xsi:type="dcterms:W3CDTF">2012-07-02T08:40:04Z</dcterms:created>
  <dcterms:modified xsi:type="dcterms:W3CDTF">2012-07-12T06:54:17Z</dcterms:modified>
</cp:coreProperties>
</file>