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8"/>
  </p:notesMasterIdLst>
  <p:sldIdLst>
    <p:sldId id="376" r:id="rId2"/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5" r:id="rId13"/>
    <p:sldId id="406" r:id="rId14"/>
    <p:sldId id="407" r:id="rId15"/>
    <p:sldId id="404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383" r:id="rId25"/>
    <p:sldId id="349" r:id="rId26"/>
    <p:sldId id="350" r:id="rId27"/>
    <p:sldId id="351" r:id="rId28"/>
    <p:sldId id="352" r:id="rId29"/>
    <p:sldId id="353" r:id="rId30"/>
    <p:sldId id="354" r:id="rId31"/>
    <p:sldId id="389" r:id="rId32"/>
    <p:sldId id="356" r:id="rId33"/>
    <p:sldId id="357" r:id="rId34"/>
    <p:sldId id="358" r:id="rId35"/>
    <p:sldId id="360" r:id="rId36"/>
    <p:sldId id="390" r:id="rId37"/>
    <p:sldId id="384" r:id="rId38"/>
    <p:sldId id="347" r:id="rId39"/>
    <p:sldId id="348" r:id="rId40"/>
    <p:sldId id="257" r:id="rId41"/>
    <p:sldId id="393" r:id="rId42"/>
    <p:sldId id="345" r:id="rId43"/>
    <p:sldId id="258" r:id="rId44"/>
    <p:sldId id="259" r:id="rId45"/>
    <p:sldId id="416" r:id="rId46"/>
    <p:sldId id="417" r:id="rId47"/>
    <p:sldId id="418" r:id="rId48"/>
    <p:sldId id="419" r:id="rId49"/>
    <p:sldId id="420" r:id="rId50"/>
    <p:sldId id="421" r:id="rId51"/>
    <p:sldId id="422" r:id="rId52"/>
    <p:sldId id="423" r:id="rId53"/>
    <p:sldId id="424" r:id="rId54"/>
    <p:sldId id="425" r:id="rId55"/>
    <p:sldId id="453" r:id="rId56"/>
    <p:sldId id="454" r:id="rId57"/>
    <p:sldId id="426" r:id="rId58"/>
    <p:sldId id="427" r:id="rId59"/>
    <p:sldId id="428" r:id="rId60"/>
    <p:sldId id="429" r:id="rId61"/>
    <p:sldId id="430" r:id="rId62"/>
    <p:sldId id="431" r:id="rId63"/>
    <p:sldId id="432" r:id="rId64"/>
    <p:sldId id="433" r:id="rId65"/>
    <p:sldId id="434" r:id="rId66"/>
    <p:sldId id="435" r:id="rId67"/>
    <p:sldId id="455" r:id="rId68"/>
    <p:sldId id="437" r:id="rId69"/>
    <p:sldId id="438" r:id="rId70"/>
    <p:sldId id="439" r:id="rId71"/>
    <p:sldId id="440" r:id="rId72"/>
    <p:sldId id="441" r:id="rId73"/>
    <p:sldId id="456" r:id="rId74"/>
    <p:sldId id="443" r:id="rId75"/>
    <p:sldId id="444" r:id="rId76"/>
    <p:sldId id="445" r:id="rId77"/>
    <p:sldId id="446" r:id="rId78"/>
    <p:sldId id="447" r:id="rId79"/>
    <p:sldId id="448" r:id="rId80"/>
    <p:sldId id="449" r:id="rId81"/>
    <p:sldId id="450" r:id="rId82"/>
    <p:sldId id="451" r:id="rId83"/>
    <p:sldId id="286" r:id="rId84"/>
    <p:sldId id="34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452" r:id="rId104"/>
    <p:sldId id="308" r:id="rId105"/>
    <p:sldId id="457" r:id="rId106"/>
    <p:sldId id="458" r:id="rId10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3E93103E-337E-4F36-9A8F-4DA6B90EC7A8}">
          <p14:sldIdLst/>
        </p14:section>
        <p14:section name="ARTURO" id="{BDE780DF-E5D9-4A2B-A2FE-C0A72BCEE3E3}">
          <p14:sldIdLst>
            <p14:sldId id="376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5"/>
            <p14:sldId id="406"/>
            <p14:sldId id="407"/>
            <p14:sldId id="404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</p14:sldIdLst>
        </p14:section>
        <p14:section name="ANTONI" id="{5801C615-EC67-4C6F-831C-63410CCE5CAD}">
          <p14:sldIdLst>
            <p14:sldId id="383"/>
            <p14:sldId id="349"/>
            <p14:sldId id="350"/>
            <p14:sldId id="351"/>
            <p14:sldId id="352"/>
            <p14:sldId id="353"/>
            <p14:sldId id="354"/>
            <p14:sldId id="389"/>
            <p14:sldId id="356"/>
            <p14:sldId id="357"/>
            <p14:sldId id="358"/>
            <p14:sldId id="360"/>
            <p14:sldId id="390"/>
            <p14:sldId id="384"/>
            <p14:sldId id="347"/>
            <p14:sldId id="348"/>
            <p14:sldId id="257"/>
            <p14:sldId id="393"/>
            <p14:sldId id="345"/>
            <p14:sldId id="258"/>
            <p14:sldId id="259"/>
          </p14:sldIdLst>
        </p14:section>
        <p14:section name="JOSE" id="{241CEC6E-25ED-47EA-90F5-E8406FA521BC}">
          <p14:sldIdLst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53"/>
            <p14:sldId id="454"/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  <p14:sldId id="434"/>
            <p14:sldId id="435"/>
            <p14:sldId id="455"/>
            <p14:sldId id="437"/>
            <p14:sldId id="438"/>
            <p14:sldId id="439"/>
            <p14:sldId id="440"/>
            <p14:sldId id="441"/>
            <p14:sldId id="456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</p14:sldIdLst>
        </p14:section>
        <p14:section name="SANDRA" id="{277387CD-677A-43CB-8D7F-93BE75186F6A}">
          <p14:sldIdLst>
            <p14:sldId id="286"/>
            <p14:sldId id="34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452"/>
            <p14:sldId id="308"/>
            <p14:sldId id="457"/>
            <p14:sldId id="4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603" autoAdjust="0"/>
    <p:restoredTop sz="94637" autoAdjust="0"/>
  </p:normalViewPr>
  <p:slideViewPr>
    <p:cSldViewPr>
      <p:cViewPr varScale="1">
        <p:scale>
          <a:sx n="84" d="100"/>
          <a:sy n="84" d="100"/>
        </p:scale>
        <p:origin x="-4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7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19498-7ABA-4C0A-A053-9E0F22559DA5}" type="datetimeFigureOut">
              <a:rPr lang="es-ES" smtClean="0"/>
              <a:pPr/>
              <a:t>12/07/2011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242EB-7232-45B8-933A-12FDC60C9B4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273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0244-195E-4690-98C8-0E4EA31FF134}" type="slidenum">
              <a:rPr lang="es-ES" smtClean="0"/>
              <a:pPr/>
              <a:t>83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0244-195E-4690-98C8-0E4EA31FF134}" type="slidenum">
              <a:rPr lang="es-ES" smtClean="0"/>
              <a:pPr/>
              <a:t>84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E8C7-9086-43A9-8FB6-9A93CF204440}" type="datetimeFigureOut">
              <a:rPr lang="es-ES" smtClean="0"/>
              <a:pPr/>
              <a:t>12/07/2011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5911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9802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8939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E8C7-9086-43A9-8FB6-9A93CF204440}" type="datetimeFigureOut">
              <a:rPr lang="es-ES" smtClean="0"/>
              <a:pPr/>
              <a:t>12/07/2011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0733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1780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889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365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346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499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645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197E2-FAC8-48D2-839C-5457BF8002BB}" type="datetime1">
              <a:rPr lang="es-ES" smtClean="0"/>
              <a:pPr/>
              <a:t>12/07/2011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sfafasfafafasdfa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8112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7E8C7-9086-43A9-8FB6-9A93CF204440}" type="datetimeFigureOut">
              <a:rPr lang="es-ES" smtClean="0"/>
              <a:pPr/>
              <a:t>12/07/2011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2DEE3-E39A-4E67-9C16-FFE95FCC972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8313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jpeg"/><Relationship Id="rId3" Type="http://schemas.openxmlformats.org/officeDocument/2006/relationships/image" Target="../media/image3.jpe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59.jpeg"/><Relationship Id="rId16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jpe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74.png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90.jpeg"/><Relationship Id="rId4" Type="http://schemas.openxmlformats.org/officeDocument/2006/relationships/image" Target="../media/image8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74.xml"/><Relationship Id="rId4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74.xml"/><Relationship Id="rId4" Type="http://schemas.openxmlformats.org/officeDocument/2006/relationships/image" Target="../media/image3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74.xml"/><Relationship Id="rId4" Type="http://schemas.openxmlformats.org/officeDocument/2006/relationships/image" Target="../media/image3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ropbox\Vivienda24\POWER PUINT\portada pow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1" y="84607"/>
            <a:ext cx="9108639" cy="671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3" name="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4 Título"/>
          <p:cNvSpPr txBox="1">
            <a:spLocks/>
          </p:cNvSpPr>
          <p:nvPr/>
        </p:nvSpPr>
        <p:spPr>
          <a:xfrm>
            <a:off x="107504" y="188640"/>
            <a:ext cx="208823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DESASTRES NATURALES</a:t>
            </a:r>
            <a:r>
              <a:rPr lang="es-ES" dirty="0" smtClean="0">
                <a:latin typeface="Continuum Medium" pitchFamily="2" charset="0"/>
              </a:rPr>
              <a:t/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142844" y="2714620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TERREMOTOS</a:t>
            </a:r>
            <a:endParaRPr lang="es-ES" sz="2400" b="1" dirty="0"/>
          </a:p>
        </p:txBody>
      </p:sp>
      <p:cxnSp>
        <p:nvCxnSpPr>
          <p:cNvPr id="11" name="10 Conector recto"/>
          <p:cNvCxnSpPr/>
          <p:nvPr/>
        </p:nvCxnSpPr>
        <p:spPr>
          <a:xfrm rot="5400000">
            <a:off x="-106395" y="2963859"/>
            <a:ext cx="4786346" cy="1588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2500298" y="1214422"/>
            <a:ext cx="1785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INDONESIA</a:t>
            </a:r>
          </a:p>
          <a:p>
            <a:pPr algn="ctr"/>
            <a:r>
              <a:rPr lang="es-ES" sz="1400" b="1" dirty="0" smtClean="0"/>
              <a:t>26 Diciembre 2004</a:t>
            </a:r>
            <a:endParaRPr lang="es-ES" sz="1400" dirty="0" smtClean="0"/>
          </a:p>
          <a:p>
            <a:pPr algn="ctr"/>
            <a:endParaRPr lang="es-ES" dirty="0"/>
          </a:p>
        </p:txBody>
      </p:sp>
      <p:sp>
        <p:nvSpPr>
          <p:cNvPr id="19" name="18 Flecha derecha"/>
          <p:cNvSpPr/>
          <p:nvPr/>
        </p:nvSpPr>
        <p:spPr>
          <a:xfrm>
            <a:off x="4500562" y="1071546"/>
            <a:ext cx="642942" cy="571504"/>
          </a:xfrm>
          <a:prstGeom prst="right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CuadroTexto"/>
          <p:cNvSpPr txBox="1"/>
          <p:nvPr/>
        </p:nvSpPr>
        <p:spPr>
          <a:xfrm>
            <a:off x="5143504" y="1071546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230.000 muertos</a:t>
            </a:r>
          </a:p>
          <a:p>
            <a:pPr algn="ctr"/>
            <a:r>
              <a:rPr lang="es-ES" b="1" dirty="0" smtClean="0"/>
              <a:t>2 Millones Sin Hogar</a:t>
            </a:r>
            <a:endParaRPr lang="es-ES" b="1" dirty="0"/>
          </a:p>
        </p:txBody>
      </p:sp>
      <p:sp>
        <p:nvSpPr>
          <p:cNvPr id="22" name="21 CuadroTexto"/>
          <p:cNvSpPr txBox="1"/>
          <p:nvPr/>
        </p:nvSpPr>
        <p:spPr>
          <a:xfrm>
            <a:off x="2428860" y="3643314"/>
            <a:ext cx="1785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 HAITÍ</a:t>
            </a:r>
          </a:p>
          <a:p>
            <a:pPr algn="ctr"/>
            <a:r>
              <a:rPr lang="es-ES" sz="1400" b="1" dirty="0" smtClean="0"/>
              <a:t> 12 Enero 2010</a:t>
            </a:r>
            <a:endParaRPr lang="es-ES" sz="1400" dirty="0" smtClean="0"/>
          </a:p>
          <a:p>
            <a:pPr algn="ctr"/>
            <a:endParaRPr lang="es-ES" dirty="0"/>
          </a:p>
        </p:txBody>
      </p:sp>
      <p:sp>
        <p:nvSpPr>
          <p:cNvPr id="23" name="22 Flecha derecha"/>
          <p:cNvSpPr/>
          <p:nvPr/>
        </p:nvSpPr>
        <p:spPr>
          <a:xfrm>
            <a:off x="4572000" y="3429000"/>
            <a:ext cx="642942" cy="571504"/>
          </a:xfrm>
          <a:prstGeom prst="right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5286380" y="3286124"/>
            <a:ext cx="27146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316.000 muertos</a:t>
            </a:r>
          </a:p>
          <a:p>
            <a:pPr algn="ctr"/>
            <a:r>
              <a:rPr lang="es-ES" sz="1400" dirty="0" smtClean="0"/>
              <a:t>Más de 350.000 heridos</a:t>
            </a:r>
          </a:p>
          <a:p>
            <a:pPr algn="ctr"/>
            <a:r>
              <a:rPr lang="es-ES" b="1" dirty="0" smtClean="0"/>
              <a:t>1,5 Millones Sin Hogar</a:t>
            </a:r>
            <a:endParaRPr lang="es-ES" b="1" dirty="0"/>
          </a:p>
        </p:txBody>
      </p:sp>
      <p:sp>
        <p:nvSpPr>
          <p:cNvPr id="26" name="25 CuadroTexto"/>
          <p:cNvSpPr txBox="1"/>
          <p:nvPr/>
        </p:nvSpPr>
        <p:spPr>
          <a:xfrm>
            <a:off x="2428860" y="4786322"/>
            <a:ext cx="1785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JAPÓN</a:t>
            </a:r>
          </a:p>
          <a:p>
            <a:pPr algn="ctr"/>
            <a:r>
              <a:rPr lang="es-ES" sz="1400" b="1" dirty="0" smtClean="0"/>
              <a:t>11 Marzo 2011</a:t>
            </a:r>
            <a:endParaRPr lang="es-ES" sz="1400" dirty="0" smtClean="0"/>
          </a:p>
          <a:p>
            <a:pPr algn="ctr"/>
            <a:endParaRPr lang="es-ES" dirty="0"/>
          </a:p>
        </p:txBody>
      </p:sp>
      <p:sp>
        <p:nvSpPr>
          <p:cNvPr id="27" name="26 Flecha derecha"/>
          <p:cNvSpPr/>
          <p:nvPr/>
        </p:nvSpPr>
        <p:spPr>
          <a:xfrm>
            <a:off x="4572000" y="4572008"/>
            <a:ext cx="642942" cy="571504"/>
          </a:xfrm>
          <a:prstGeom prst="right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27 CuadroTexto"/>
          <p:cNvSpPr txBox="1"/>
          <p:nvPr/>
        </p:nvSpPr>
        <p:spPr>
          <a:xfrm>
            <a:off x="5286380" y="4357694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14.949 muertos</a:t>
            </a:r>
          </a:p>
          <a:p>
            <a:pPr algn="ctr"/>
            <a:r>
              <a:rPr lang="es-ES" sz="1400" dirty="0" smtClean="0"/>
              <a:t>9.880 desaparecidos</a:t>
            </a:r>
          </a:p>
          <a:p>
            <a:pPr algn="ctr"/>
            <a:r>
              <a:rPr lang="es-ES" sz="1400" dirty="0" smtClean="0"/>
              <a:t>5304 heridos</a:t>
            </a:r>
          </a:p>
          <a:p>
            <a:pPr algn="ctr"/>
            <a:r>
              <a:rPr lang="es-ES" b="1" dirty="0" smtClean="0"/>
              <a:t>117.000 Sin Hogar</a:t>
            </a:r>
            <a:endParaRPr lang="es-ES" b="1" dirty="0"/>
          </a:p>
        </p:txBody>
      </p:sp>
      <p:pic>
        <p:nvPicPr>
          <p:cNvPr id="31" name="42 Imagen" descr="pakistan_560_tcm3-6598.jpg"/>
          <p:cNvPicPr/>
          <p:nvPr/>
        </p:nvPicPr>
        <p:blipFill>
          <a:blip r:embed="rId3" cstate="print"/>
          <a:srcRect r="8000"/>
          <a:stretch>
            <a:fillRect/>
          </a:stretch>
        </p:blipFill>
        <p:spPr>
          <a:xfrm>
            <a:off x="1704476" y="5649361"/>
            <a:ext cx="1857356" cy="1214422"/>
          </a:xfrm>
          <a:prstGeom prst="rect">
            <a:avLst/>
          </a:prstGeom>
        </p:spPr>
      </p:pic>
      <p:pic>
        <p:nvPicPr>
          <p:cNvPr id="32" name="88 Imagen" descr="ee34f8db2c24d0e47e683094dc2606fb_ShelterBox_Indo2010_Merapi_Camp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5649361"/>
            <a:ext cx="1714511" cy="1214422"/>
          </a:xfrm>
          <a:prstGeom prst="rect">
            <a:avLst/>
          </a:prstGeom>
        </p:spPr>
      </p:pic>
      <p:pic>
        <p:nvPicPr>
          <p:cNvPr id="33" name="104 Imagen" descr="haiti_shelter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71869" y="5643578"/>
            <a:ext cx="2000264" cy="1214422"/>
          </a:xfrm>
          <a:prstGeom prst="rect">
            <a:avLst/>
          </a:prstGeom>
        </p:spPr>
      </p:pic>
      <p:pic>
        <p:nvPicPr>
          <p:cNvPr id="34" name="107 Imagen" descr="01C.-EMILIO-MORENATTI_AP.-Refugiados-afganos-1-1024x682.jpg"/>
          <p:cNvPicPr/>
          <p:nvPr/>
        </p:nvPicPr>
        <p:blipFill>
          <a:blip r:embed="rId6" cstate="print"/>
          <a:srcRect t="7054"/>
          <a:stretch>
            <a:fillRect/>
          </a:stretch>
        </p:blipFill>
        <p:spPr>
          <a:xfrm>
            <a:off x="5572133" y="5643578"/>
            <a:ext cx="2000264" cy="1214422"/>
          </a:xfrm>
          <a:prstGeom prst="rect">
            <a:avLst/>
          </a:prstGeom>
        </p:spPr>
      </p:pic>
      <p:pic>
        <p:nvPicPr>
          <p:cNvPr id="35" name="34 Imagen" descr="C:\Users\Antoni\Desktop\japon\sigheru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5"/>
          <a:stretch>
            <a:fillRect/>
          </a:stretch>
        </p:blipFill>
        <p:spPr bwMode="auto">
          <a:xfrm>
            <a:off x="7500958" y="5616053"/>
            <a:ext cx="1643042" cy="1241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857232"/>
            <a:ext cx="571504" cy="38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4429132"/>
            <a:ext cx="571503" cy="385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CuadroTexto"/>
          <p:cNvSpPr txBox="1"/>
          <p:nvPr/>
        </p:nvSpPr>
        <p:spPr>
          <a:xfrm>
            <a:off x="2643174" y="2428868"/>
            <a:ext cx="15001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PAKISTAN</a:t>
            </a:r>
          </a:p>
          <a:p>
            <a:pPr algn="ctr"/>
            <a:r>
              <a:rPr lang="es-ES" sz="1400" b="1" dirty="0" smtClean="0"/>
              <a:t>9 Octubre 2005</a:t>
            </a:r>
            <a:endParaRPr lang="es-ES" sz="1400" dirty="0" smtClean="0"/>
          </a:p>
          <a:p>
            <a:pPr algn="ctr"/>
            <a:endParaRPr lang="es-ES" dirty="0"/>
          </a:p>
        </p:txBody>
      </p:sp>
      <p:sp>
        <p:nvSpPr>
          <p:cNvPr id="30" name="29 Flecha derecha"/>
          <p:cNvSpPr/>
          <p:nvPr/>
        </p:nvSpPr>
        <p:spPr>
          <a:xfrm>
            <a:off x="4500562" y="2214554"/>
            <a:ext cx="642942" cy="571504"/>
          </a:xfrm>
          <a:prstGeom prst="right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35 CuadroTexto"/>
          <p:cNvSpPr txBox="1"/>
          <p:nvPr/>
        </p:nvSpPr>
        <p:spPr>
          <a:xfrm>
            <a:off x="5214942" y="2071678"/>
            <a:ext cx="27146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86.000 muertos</a:t>
            </a:r>
          </a:p>
          <a:p>
            <a:pPr algn="ctr"/>
            <a:r>
              <a:rPr lang="es-ES" sz="1400" dirty="0" smtClean="0"/>
              <a:t>Más de 106.000 heridos</a:t>
            </a:r>
          </a:p>
          <a:p>
            <a:pPr algn="ctr"/>
            <a:r>
              <a:rPr lang="es-ES" b="1" dirty="0" smtClean="0"/>
              <a:t>3 Millones Sin Hogar</a:t>
            </a:r>
            <a:endParaRPr lang="es-ES" b="1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2071678"/>
            <a:ext cx="571504" cy="38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71802" y="3214686"/>
            <a:ext cx="571504" cy="40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1909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2" grpId="0"/>
      <p:bldP spid="23" grpId="0" animBg="1"/>
      <p:bldP spid="25" grpId="0"/>
      <p:bldP spid="26" grpId="0"/>
      <p:bldP spid="27" grpId="0" animBg="1"/>
      <p:bldP spid="28" grpId="0"/>
      <p:bldP spid="29" grpId="0"/>
      <p:bldP spid="30" grpId="0" animBg="1"/>
      <p:bldP spid="36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mercado.jpg"/>
          <p:cNvPicPr>
            <a:picLocks noChangeAspect="1"/>
          </p:cNvPicPr>
          <p:nvPr/>
        </p:nvPicPr>
        <p:blipFill>
          <a:blip r:embed="rId2" cstate="print"/>
          <a:srcRect t="19226"/>
          <a:stretch>
            <a:fillRect/>
          </a:stretch>
        </p:blipFill>
        <p:spPr>
          <a:xfrm>
            <a:off x="4788024" y="1628800"/>
            <a:ext cx="3744416" cy="3024534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_SERVICIOS: MERCADO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 Zona Central </a:t>
            </a:r>
          </a:p>
          <a:p>
            <a:pPr>
              <a:buNone/>
            </a:pPr>
            <a:r>
              <a:rPr lang="es-ES" sz="2500" dirty="0" smtClean="0"/>
              <a:t>	</a:t>
            </a:r>
          </a:p>
          <a:p>
            <a:pPr>
              <a:buNone/>
            </a:pPr>
            <a:endParaRPr lang="es-ES" sz="2500" dirty="0" smtClean="0"/>
          </a:p>
          <a:p>
            <a:pPr>
              <a:buFontTx/>
              <a:buChar char="-"/>
            </a:pPr>
            <a:r>
              <a:rPr lang="es-ES" sz="2500" dirty="0" smtClean="0"/>
              <a:t>1 día a la semana</a:t>
            </a:r>
          </a:p>
          <a:p>
            <a:pPr>
              <a:buFontTx/>
              <a:buChar char="-"/>
            </a:pPr>
            <a:r>
              <a:rPr lang="es-ES" sz="2500" dirty="0" smtClean="0"/>
              <a:t>Actividad económica</a:t>
            </a:r>
          </a:p>
          <a:p>
            <a:pPr>
              <a:buFontTx/>
              <a:buChar char="-"/>
            </a:pPr>
            <a:r>
              <a:rPr lang="es-ES" sz="2500" dirty="0" smtClean="0"/>
              <a:t>Cash </a:t>
            </a:r>
            <a:r>
              <a:rPr lang="es-ES" sz="2500" dirty="0" err="1" smtClean="0"/>
              <a:t>for</a:t>
            </a:r>
            <a:r>
              <a:rPr lang="es-ES" sz="2500" dirty="0" smtClean="0"/>
              <a:t> </a:t>
            </a:r>
            <a:r>
              <a:rPr lang="es-ES" sz="2500" dirty="0" err="1" smtClean="0"/>
              <a:t>work</a:t>
            </a:r>
            <a:endParaRPr lang="es-ES" sz="2500" dirty="0" smtClean="0"/>
          </a:p>
          <a:p>
            <a:pPr>
              <a:buFontTx/>
              <a:buChar char="-"/>
            </a:pPr>
            <a:r>
              <a:rPr lang="es-ES" sz="2500" dirty="0" smtClean="0"/>
              <a:t>Frutas y verduras, ropa, artículos de higiene…</a:t>
            </a:r>
          </a:p>
        </p:txBody>
      </p:sp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FUENTE.jpg"/>
          <p:cNvPicPr>
            <a:picLocks noChangeAspect="1"/>
          </p:cNvPicPr>
          <p:nvPr/>
        </p:nvPicPr>
        <p:blipFill>
          <a:blip r:embed="rId2" cstate="print"/>
          <a:srcRect t="16807"/>
          <a:stretch>
            <a:fillRect/>
          </a:stretch>
        </p:blipFill>
        <p:spPr>
          <a:xfrm>
            <a:off x="5508104" y="1484784"/>
            <a:ext cx="2880320" cy="2396213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INFRAESTRUCTURAS:</a:t>
            </a:r>
          </a:p>
          <a:p>
            <a:pPr>
              <a:buNone/>
            </a:pPr>
            <a:r>
              <a:rPr lang="es-ES" b="1" dirty="0" smtClean="0"/>
              <a:t>_AGUA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 Generalizada</a:t>
            </a:r>
          </a:p>
          <a:p>
            <a:pPr>
              <a:buNone/>
            </a:pPr>
            <a:r>
              <a:rPr lang="es-ES" sz="2500" dirty="0" smtClean="0"/>
              <a:t>	</a:t>
            </a:r>
          </a:p>
          <a:p>
            <a:pPr>
              <a:buFontTx/>
              <a:buChar char="-"/>
            </a:pPr>
            <a:r>
              <a:rPr lang="es-ES" sz="2500" dirty="0" smtClean="0"/>
              <a:t>7 litros/</a:t>
            </a:r>
            <a:r>
              <a:rPr lang="es-ES" sz="2500" dirty="0" err="1" smtClean="0"/>
              <a:t>pers</a:t>
            </a:r>
            <a:r>
              <a:rPr lang="es-ES" sz="2500" dirty="0" smtClean="0"/>
              <a:t>/día</a:t>
            </a:r>
          </a:p>
          <a:p>
            <a:pPr>
              <a:buNone/>
            </a:pPr>
            <a:r>
              <a:rPr lang="es-ES" sz="2500" dirty="0" smtClean="0"/>
              <a:t>	Incluye consumo propio, higiene personal, cocina…</a:t>
            </a:r>
          </a:p>
          <a:p>
            <a:pPr>
              <a:buFontTx/>
              <a:buChar char="-"/>
            </a:pPr>
            <a:r>
              <a:rPr lang="es-ES" sz="2500" dirty="0" smtClean="0"/>
              <a:t>1 Grifo/200-250 refugiados</a:t>
            </a:r>
          </a:p>
          <a:p>
            <a:pPr>
              <a:buFontTx/>
              <a:buChar char="-"/>
            </a:pPr>
            <a:r>
              <a:rPr lang="es-ES" sz="2500" dirty="0" smtClean="0"/>
              <a:t>Distancia máxima al punto de agua: 100 m</a:t>
            </a:r>
          </a:p>
        </p:txBody>
      </p:sp>
      <p:pic>
        <p:nvPicPr>
          <p:cNvPr id="10" name="9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Duchas.jpg"/>
          <p:cNvPicPr>
            <a:picLocks noChangeAspect="1"/>
          </p:cNvPicPr>
          <p:nvPr/>
        </p:nvPicPr>
        <p:blipFill>
          <a:blip r:embed="rId2" cstate="print"/>
          <a:srcRect t="11996" b="21594"/>
          <a:stretch>
            <a:fillRect/>
          </a:stretch>
        </p:blipFill>
        <p:spPr>
          <a:xfrm>
            <a:off x="5508104" y="1268760"/>
            <a:ext cx="3070784" cy="1993664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5194920" cy="475252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s-ES" sz="3800" b="1" dirty="0" smtClean="0"/>
              <a:t>_HIGIENE PERSONAL</a:t>
            </a:r>
          </a:p>
          <a:p>
            <a:pPr>
              <a:buFont typeface="Wingdings" pitchFamily="2" charset="2"/>
              <a:buChar char="§"/>
            </a:pPr>
            <a:r>
              <a:rPr lang="es-ES" sz="2900" dirty="0" smtClean="0"/>
              <a:t>Localización:  Zona Central </a:t>
            </a:r>
          </a:p>
          <a:p>
            <a:pPr>
              <a:buNone/>
            </a:pPr>
            <a:endParaRPr lang="es-ES" sz="2400" dirty="0" smtClean="0"/>
          </a:p>
          <a:p>
            <a:pPr>
              <a:buNone/>
            </a:pPr>
            <a:r>
              <a:rPr lang="es-ES" sz="2900" dirty="0" smtClean="0"/>
              <a:t>	 1 Bloque de duchas/Distrito</a:t>
            </a:r>
          </a:p>
          <a:p>
            <a:pPr>
              <a:buNone/>
            </a:pPr>
            <a:endParaRPr lang="es-ES" sz="2500" dirty="0" smtClean="0"/>
          </a:p>
          <a:p>
            <a:pPr>
              <a:buNone/>
            </a:pPr>
            <a:endParaRPr lang="es-ES" sz="3300" dirty="0" smtClean="0"/>
          </a:p>
          <a:p>
            <a:pPr>
              <a:buNone/>
            </a:pPr>
            <a:r>
              <a:rPr lang="es-ES" sz="3800" b="1" dirty="0" smtClean="0"/>
              <a:t>_SUMINISTRO DE AGUA</a:t>
            </a:r>
          </a:p>
          <a:p>
            <a:pPr>
              <a:buFont typeface="Wingdings" pitchFamily="2" charset="2"/>
              <a:buChar char="§"/>
            </a:pPr>
            <a:r>
              <a:rPr lang="es-ES" sz="2900" dirty="0" smtClean="0"/>
              <a:t>Localización:  Zona Central</a:t>
            </a:r>
          </a:p>
          <a:p>
            <a:pPr>
              <a:buFont typeface="Wingdings" pitchFamily="2" charset="2"/>
              <a:buChar char="§"/>
            </a:pPr>
            <a:endParaRPr lang="es-ES" sz="2400" dirty="0" smtClean="0"/>
          </a:p>
          <a:p>
            <a:pPr>
              <a:buNone/>
            </a:pPr>
            <a:r>
              <a:rPr lang="es-ES" sz="2900" dirty="0" smtClean="0"/>
              <a:t> 	- Depósitos de agua en el centro</a:t>
            </a:r>
          </a:p>
          <a:p>
            <a:pPr>
              <a:buNone/>
            </a:pPr>
            <a:r>
              <a:rPr lang="es-ES" sz="2900" dirty="0" smtClean="0"/>
              <a:t>	- Fuentes de agua en calles </a:t>
            </a:r>
          </a:p>
          <a:p>
            <a:pPr>
              <a:buNone/>
            </a:pPr>
            <a:r>
              <a:rPr lang="es-ES" sz="2900" dirty="0" smtClean="0"/>
              <a:t>	  alternas y centro</a:t>
            </a:r>
          </a:p>
          <a:p>
            <a:pPr>
              <a:buNone/>
            </a:pPr>
            <a:endParaRPr lang="es-ES" sz="2500" dirty="0" smtClean="0"/>
          </a:p>
          <a:p>
            <a:pPr>
              <a:buNone/>
            </a:pPr>
            <a:endParaRPr lang="es-ES" sz="2500" dirty="0" smtClean="0"/>
          </a:p>
        </p:txBody>
      </p:sp>
      <p:pic>
        <p:nvPicPr>
          <p:cNvPr id="7" name="6 Imagen" descr="fuentes y depositos.jpg"/>
          <p:cNvPicPr>
            <a:picLocks noChangeAspect="1"/>
          </p:cNvPicPr>
          <p:nvPr/>
        </p:nvPicPr>
        <p:blipFill>
          <a:blip r:embed="rId3" cstate="print"/>
          <a:srcRect t="29528" b="9843"/>
          <a:stretch>
            <a:fillRect/>
          </a:stretch>
        </p:blipFill>
        <p:spPr>
          <a:xfrm>
            <a:off x="5508104" y="3645024"/>
            <a:ext cx="3081403" cy="2217852"/>
          </a:xfrm>
          <a:prstGeom prst="rect">
            <a:avLst/>
          </a:prstGeom>
        </p:spPr>
      </p:pic>
      <p:pic>
        <p:nvPicPr>
          <p:cNvPr id="8" name="7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2" name="11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w.c.jpg"/>
          <p:cNvPicPr>
            <a:picLocks noChangeAspect="1"/>
          </p:cNvPicPr>
          <p:nvPr/>
        </p:nvPicPr>
        <p:blipFill>
          <a:blip r:embed="rId2" cstate="print"/>
          <a:srcRect t="14293"/>
          <a:stretch>
            <a:fillRect/>
          </a:stretch>
        </p:blipFill>
        <p:spPr>
          <a:xfrm>
            <a:off x="5724128" y="1268760"/>
            <a:ext cx="2881969" cy="2161314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836712"/>
            <a:ext cx="6768752" cy="583264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s-ES" sz="7700" b="1" dirty="0" smtClean="0"/>
              <a:t>INFRAESTRUCTURAS: </a:t>
            </a:r>
          </a:p>
          <a:p>
            <a:pPr>
              <a:buNone/>
            </a:pPr>
            <a:r>
              <a:rPr lang="es-ES" sz="7700" b="1" dirty="0" smtClean="0"/>
              <a:t>_SANEAMIENTO</a:t>
            </a:r>
          </a:p>
          <a:p>
            <a:pPr>
              <a:buNone/>
            </a:pPr>
            <a:endParaRPr lang="es-ES" sz="4900" dirty="0" smtClean="0"/>
          </a:p>
          <a:p>
            <a:pPr>
              <a:buFont typeface="Wingdings" pitchFamily="2" charset="2"/>
              <a:buChar char="§"/>
            </a:pPr>
            <a:r>
              <a:rPr lang="es-ES" sz="5800" dirty="0" smtClean="0"/>
              <a:t>Localización:  Zona Central </a:t>
            </a:r>
          </a:p>
          <a:p>
            <a:pPr>
              <a:buNone/>
            </a:pPr>
            <a:r>
              <a:rPr lang="es-ES" sz="5800" dirty="0" smtClean="0"/>
              <a:t>	y Perimetral</a:t>
            </a:r>
          </a:p>
          <a:p>
            <a:pPr>
              <a:buNone/>
            </a:pPr>
            <a:r>
              <a:rPr lang="es-ES" sz="5800" dirty="0" smtClean="0"/>
              <a:t>	- Mínimo 1 Letrina/20 </a:t>
            </a:r>
            <a:r>
              <a:rPr lang="es-ES" sz="5800" dirty="0" err="1" smtClean="0"/>
              <a:t>pers</a:t>
            </a:r>
            <a:r>
              <a:rPr lang="es-ES" sz="5800" dirty="0" smtClean="0"/>
              <a:t>. </a:t>
            </a:r>
          </a:p>
          <a:p>
            <a:pPr>
              <a:buNone/>
            </a:pPr>
            <a:r>
              <a:rPr lang="es-ES" sz="5800" dirty="0" smtClean="0"/>
              <a:t>	- Lejos de fuentes de abastecimiento</a:t>
            </a:r>
          </a:p>
          <a:p>
            <a:pPr>
              <a:buNone/>
            </a:pPr>
            <a:r>
              <a:rPr lang="es-ES" sz="5800" dirty="0" smtClean="0"/>
              <a:t>	- Separación de las viviendas, mínimo 6m.</a:t>
            </a:r>
          </a:p>
          <a:p>
            <a:pPr>
              <a:buNone/>
            </a:pPr>
            <a:r>
              <a:rPr lang="es-ES" sz="5800" dirty="0" smtClean="0"/>
              <a:t>	- Distancia máxima de la vivienda 50 m.</a:t>
            </a:r>
          </a:p>
          <a:p>
            <a:pPr>
              <a:buNone/>
            </a:pPr>
            <a:endParaRPr lang="es-ES" sz="4900" dirty="0" smtClean="0"/>
          </a:p>
          <a:p>
            <a:pPr>
              <a:buNone/>
            </a:pPr>
            <a:endParaRPr lang="es-ES" sz="4900" dirty="0" smtClean="0"/>
          </a:p>
          <a:p>
            <a:pPr>
              <a:buNone/>
            </a:pPr>
            <a:r>
              <a:rPr lang="es-ES" sz="7700" b="1" dirty="0" smtClean="0"/>
              <a:t>_RESIDUOS</a:t>
            </a:r>
          </a:p>
          <a:p>
            <a:pPr>
              <a:buNone/>
            </a:pPr>
            <a:endParaRPr lang="es-ES" sz="4900" dirty="0" smtClean="0"/>
          </a:p>
          <a:p>
            <a:pPr>
              <a:buFont typeface="Wingdings" pitchFamily="2" charset="2"/>
              <a:buChar char="§"/>
            </a:pPr>
            <a:r>
              <a:rPr lang="es-ES" sz="5800" dirty="0" smtClean="0"/>
              <a:t>Localización:  Zona Central </a:t>
            </a:r>
          </a:p>
          <a:p>
            <a:pPr>
              <a:buNone/>
            </a:pPr>
            <a:r>
              <a:rPr lang="es-ES" sz="5800" dirty="0" smtClean="0"/>
              <a:t>	y Perimetral</a:t>
            </a:r>
          </a:p>
          <a:p>
            <a:pPr>
              <a:buNone/>
            </a:pPr>
            <a:r>
              <a:rPr lang="es-ES" sz="5800" dirty="0" smtClean="0"/>
              <a:t> 	-1 cubo de 100 litros/50 </a:t>
            </a:r>
            <a:r>
              <a:rPr lang="es-ES" sz="5800" dirty="0" err="1" smtClean="0"/>
              <a:t>pers</a:t>
            </a:r>
            <a:r>
              <a:rPr lang="es-ES" sz="5800" dirty="0" smtClean="0"/>
              <a:t>./día</a:t>
            </a:r>
          </a:p>
          <a:p>
            <a:pPr>
              <a:buNone/>
            </a:pPr>
            <a:r>
              <a:rPr lang="es-ES" sz="5800" dirty="0" smtClean="0"/>
              <a:t>	- Contenedores de gran tamaño en esquinas</a:t>
            </a:r>
          </a:p>
          <a:p>
            <a:pPr>
              <a:buNone/>
            </a:pPr>
            <a:r>
              <a:rPr lang="es-ES" sz="5800" dirty="0" smtClean="0"/>
              <a:t>	- Recogida perimetral</a:t>
            </a:r>
          </a:p>
        </p:txBody>
      </p:sp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9" name="8 Imagen" descr="basuras.jpg"/>
          <p:cNvPicPr>
            <a:picLocks noChangeAspect="1"/>
          </p:cNvPicPr>
          <p:nvPr/>
        </p:nvPicPr>
        <p:blipFill>
          <a:blip r:embed="rId4" cstate="print"/>
          <a:srcRect t="18939"/>
          <a:stretch>
            <a:fillRect/>
          </a:stretch>
        </p:blipFill>
        <p:spPr>
          <a:xfrm>
            <a:off x="5724128" y="3861048"/>
            <a:ext cx="2926777" cy="237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1916832"/>
            <a:ext cx="7632848" cy="4320480"/>
          </a:xfrm>
        </p:spPr>
        <p:txBody>
          <a:bodyPr>
            <a:normAutofit/>
          </a:bodyPr>
          <a:lstStyle/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sz="2500" dirty="0" smtClean="0"/>
          </a:p>
          <a:p>
            <a:pPr>
              <a:buNone/>
            </a:pPr>
            <a:endParaRPr lang="es-ES" sz="2500" dirty="0" smtClean="0"/>
          </a:p>
        </p:txBody>
      </p:sp>
      <p:pic>
        <p:nvPicPr>
          <p:cNvPr id="20481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5" name="4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dirty="0" smtClean="0">
                <a:latin typeface="Continuum Medium" pitchFamily="2" charset="0"/>
              </a:rPr>
              <a:t/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7524328" y="5807586"/>
            <a:ext cx="10550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000" dirty="0" smtClean="0"/>
              <a:t>FIN</a:t>
            </a:r>
            <a:endParaRPr lang="es-ES" sz="5000" dirty="0"/>
          </a:p>
        </p:txBody>
      </p:sp>
    </p:spTree>
    <p:extLst>
      <p:ext uri="{BB962C8B-B14F-4D97-AF65-F5344CB8AC3E}">
        <p14:creationId xmlns:p14="http://schemas.microsoft.com/office/powerpoint/2010/main" val="38381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I:\Montajer\Collag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9378" cy="692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33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2123728" y="5949280"/>
            <a:ext cx="6805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>
                <a:latin typeface="Continuum Light" pitchFamily="2" charset="0"/>
              </a:rPr>
              <a:t>TERMINOLOGÍA Y CONCEPTOS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88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00232" y="4857760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latin typeface="Continuum Light" pitchFamily="2" charset="0"/>
              </a:rPr>
              <a:t>A</a:t>
            </a:r>
            <a:r>
              <a:rPr lang="es-ES" b="1" dirty="0" smtClean="0">
                <a:latin typeface="Continuum Light" pitchFamily="2" charset="0"/>
              </a:rPr>
              <a:t>MENAZA  </a:t>
            </a:r>
            <a:r>
              <a:rPr lang="es-ES" sz="2000" b="1" dirty="0" smtClean="0">
                <a:latin typeface="Continuum Light" pitchFamily="2" charset="0"/>
              </a:rPr>
              <a:t>x</a:t>
            </a:r>
            <a:r>
              <a:rPr lang="es-ES" b="1" dirty="0" smtClean="0">
                <a:latin typeface="Continuum Light" pitchFamily="2" charset="0"/>
              </a:rPr>
              <a:t>  </a:t>
            </a:r>
            <a:r>
              <a:rPr lang="es-ES" sz="3600" b="1" dirty="0" smtClean="0">
                <a:latin typeface="Continuum Light" pitchFamily="2" charset="0"/>
              </a:rPr>
              <a:t>V</a:t>
            </a:r>
            <a:r>
              <a:rPr lang="es-ES" b="1" dirty="0" smtClean="0">
                <a:latin typeface="Continuum Light" pitchFamily="2" charset="0"/>
              </a:rPr>
              <a:t>ULNERABILIDAD   =  </a:t>
            </a:r>
            <a:r>
              <a:rPr lang="es-ES" sz="3600" b="1" dirty="0" smtClean="0">
                <a:latin typeface="Continuum Light" pitchFamily="2" charset="0"/>
              </a:rPr>
              <a:t>R</a:t>
            </a:r>
            <a:r>
              <a:rPr lang="es-ES" b="1" dirty="0" smtClean="0">
                <a:latin typeface="Continuum Light" pitchFamily="2" charset="0"/>
              </a:rPr>
              <a:t>IESGO</a:t>
            </a:r>
            <a:endParaRPr lang="es-ES" b="1" dirty="0">
              <a:latin typeface="Continuum Light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42910" y="571480"/>
            <a:ext cx="76438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latin typeface="Continuum Light" pitchFamily="2" charset="0"/>
              </a:rPr>
              <a:t>A</a:t>
            </a:r>
            <a:r>
              <a:rPr lang="es-ES" b="1" dirty="0" smtClean="0">
                <a:latin typeface="Continuum Light" pitchFamily="2" charset="0"/>
              </a:rPr>
              <a:t>MENAZA</a:t>
            </a:r>
          </a:p>
          <a:p>
            <a:pPr algn="just"/>
            <a:r>
              <a:rPr lang="es-ES" sz="1600" dirty="0" smtClean="0">
                <a:latin typeface="Continuum Light" pitchFamily="2" charset="0"/>
              </a:rPr>
              <a:t>Probabilidad de que se presente un evento peligroso con unas características definidas en un momento determinado.</a:t>
            </a:r>
            <a:endParaRPr lang="es-ES" sz="1600" dirty="0">
              <a:latin typeface="Continuum Light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42910" y="2928934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latin typeface="Continuum Light" pitchFamily="2" charset="0"/>
              </a:rPr>
              <a:t>R</a:t>
            </a:r>
            <a:r>
              <a:rPr lang="es-ES" b="1" dirty="0" smtClean="0">
                <a:latin typeface="Continuum Light" pitchFamily="2" charset="0"/>
              </a:rPr>
              <a:t>IESGO</a:t>
            </a:r>
          </a:p>
          <a:p>
            <a:pPr algn="just"/>
            <a:r>
              <a:rPr lang="es-ES" sz="1600" dirty="0" smtClean="0">
                <a:latin typeface="Continuum Light" pitchFamily="2" charset="0"/>
              </a:rPr>
              <a:t>Daño, destrucción o pérdida esperada obtenida de la probabilidad de ocurrencia de eventos peligrosos (o amenaza), y de la vulnerabilidad de los elementos expuestos a tales amenazas</a:t>
            </a:r>
            <a:endParaRPr lang="es-ES" sz="1600" dirty="0">
              <a:latin typeface="Continuum Light" pitchFamily="2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214546" y="578645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latin typeface="Continuum Light" pitchFamily="2" charset="0"/>
              </a:rPr>
              <a:t>A</a:t>
            </a:r>
            <a:r>
              <a:rPr lang="es-ES" b="1" dirty="0" smtClean="0">
                <a:latin typeface="Continuum Light" pitchFamily="2" charset="0"/>
              </a:rPr>
              <a:t>menaza               </a:t>
            </a:r>
            <a:r>
              <a:rPr lang="es-ES" sz="3600" b="1" dirty="0" smtClean="0">
                <a:latin typeface="Continuum Light" pitchFamily="2" charset="0"/>
              </a:rPr>
              <a:t>R</a:t>
            </a:r>
            <a:r>
              <a:rPr lang="es-ES" b="1" dirty="0" smtClean="0">
                <a:latin typeface="Continuum Light" pitchFamily="2" charset="0"/>
              </a:rPr>
              <a:t>iesgo</a:t>
            </a:r>
            <a:endParaRPr lang="es-ES" b="1" dirty="0">
              <a:latin typeface="Continuum Light" pitchFamily="2" charset="0"/>
            </a:endParaRPr>
          </a:p>
        </p:txBody>
      </p:sp>
      <p:sp>
        <p:nvSpPr>
          <p:cNvPr id="7" name="6 Distinto de"/>
          <p:cNvSpPr/>
          <p:nvPr/>
        </p:nvSpPr>
        <p:spPr>
          <a:xfrm>
            <a:off x="4286248" y="5929330"/>
            <a:ext cx="642942" cy="500066"/>
          </a:xfrm>
          <a:prstGeom prst="mathNotEqual">
            <a:avLst>
              <a:gd name="adj1" fmla="val 23520"/>
              <a:gd name="adj2" fmla="val 6374038"/>
              <a:gd name="adj3" fmla="val 1176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1857356" y="4714884"/>
            <a:ext cx="5214974" cy="928694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9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4 Título"/>
          <p:cNvSpPr txBox="1">
            <a:spLocks/>
          </p:cNvSpPr>
          <p:nvPr/>
        </p:nvSpPr>
        <p:spPr>
          <a:xfrm>
            <a:off x="0" y="188640"/>
            <a:ext cx="266429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TERMINOLOGÍA Y CONCEPTOS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42911" y="1785926"/>
            <a:ext cx="76438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latin typeface="Continuum Light" pitchFamily="2" charset="0"/>
              </a:rPr>
              <a:t>V</a:t>
            </a:r>
            <a:r>
              <a:rPr lang="es-ES" b="1" dirty="0" smtClean="0">
                <a:latin typeface="Continuum Light" pitchFamily="2" charset="0"/>
              </a:rPr>
              <a:t>ULNERABILIDAD</a:t>
            </a:r>
          </a:p>
          <a:p>
            <a:pPr algn="just"/>
            <a:r>
              <a:rPr lang="es-ES" sz="1600" dirty="0" smtClean="0">
                <a:latin typeface="Continuum Light" pitchFamily="2" charset="0"/>
              </a:rPr>
              <a:t>Factor interno de un sistema expuesto a un peligro, que según el grado de resistencia, puede ser susceptible a sufrir daño. </a:t>
            </a:r>
            <a:endParaRPr lang="es-ES" sz="1600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24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8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305672" y="994111"/>
            <a:ext cx="44097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latin typeface="Continuum Light" pitchFamily="2" charset="0"/>
              </a:rPr>
              <a:t>M</a:t>
            </a:r>
            <a:r>
              <a:rPr lang="es-ES" b="1" dirty="0" smtClean="0">
                <a:latin typeface="Continuum Light" pitchFamily="2" charset="0"/>
              </a:rPr>
              <a:t>APEOS</a:t>
            </a:r>
          </a:p>
          <a:p>
            <a:pPr algn="just"/>
            <a:r>
              <a:rPr lang="es-ES" sz="1600" dirty="0" smtClean="0">
                <a:latin typeface="Continuum Light" pitchFamily="2" charset="0"/>
              </a:rPr>
              <a:t>Identifican los sectores más vulnerables y cuáles son las causas de esta vulnerabilidad.</a:t>
            </a:r>
            <a:endParaRPr lang="es-ES" sz="1600" dirty="0">
              <a:latin typeface="Continuum Light" pitchFamily="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00034" y="3571876"/>
            <a:ext cx="47149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latin typeface="Continuum Light" pitchFamily="2" charset="0"/>
              </a:rPr>
              <a:t>S</a:t>
            </a:r>
            <a:r>
              <a:rPr lang="es-ES" b="1" dirty="0" smtClean="0">
                <a:latin typeface="Continuum Light" pitchFamily="2" charset="0"/>
              </a:rPr>
              <a:t>ISTEMAS  DE  </a:t>
            </a:r>
            <a:r>
              <a:rPr lang="es-ES" sz="3600" b="1" dirty="0" smtClean="0">
                <a:latin typeface="Continuum Light" pitchFamily="2" charset="0"/>
              </a:rPr>
              <a:t>A</a:t>
            </a:r>
            <a:r>
              <a:rPr lang="es-ES" b="1" dirty="0" smtClean="0">
                <a:latin typeface="Continuum Light" pitchFamily="2" charset="0"/>
              </a:rPr>
              <a:t>LERTA</a:t>
            </a:r>
          </a:p>
          <a:p>
            <a:pPr algn="just"/>
            <a:r>
              <a:rPr lang="es-ES" sz="1600" dirty="0" smtClean="0">
                <a:latin typeface="Continuum Light" pitchFamily="2" charset="0"/>
              </a:rPr>
              <a:t>Dispositivos que avisan con antelación de la casualidad de un acontecimiento natural o humano que puede causar un desastre, con el fin de evitarlo.</a:t>
            </a:r>
          </a:p>
          <a:p>
            <a:pPr algn="just"/>
            <a:endParaRPr lang="es-ES" sz="1600" dirty="0" smtClean="0">
              <a:latin typeface="Continuum Light" pitchFamily="2" charset="0"/>
            </a:endParaRPr>
          </a:p>
          <a:p>
            <a:pPr algn="just"/>
            <a:r>
              <a:rPr lang="es-ES" sz="1600" dirty="0" smtClean="0">
                <a:latin typeface="Continuum Light" pitchFamily="2" charset="0"/>
              </a:rPr>
              <a:t>Las tecnologías de la información y la prevención (TIC)  pueden resultar una herramienta eficaz tanto para prevenir emergencias como para mejorar la respuesta a las mismas</a:t>
            </a:r>
            <a:endParaRPr lang="es-ES" sz="1600" dirty="0">
              <a:latin typeface="Continuum Light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016" t="16385" r="30067" b="19003"/>
          <a:stretch>
            <a:fillRect/>
          </a:stretch>
        </p:blipFill>
        <p:spPr bwMode="auto">
          <a:xfrm>
            <a:off x="5429256" y="3869302"/>
            <a:ext cx="3282294" cy="249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09" y="556007"/>
            <a:ext cx="3643338" cy="256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7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0" y="188640"/>
            <a:ext cx="266429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TERMINOLOGÍA Y CONCEPTOS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6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571472" y="714356"/>
            <a:ext cx="414340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latin typeface="Continuum Light" pitchFamily="2" charset="0"/>
              </a:rPr>
              <a:t>E</a:t>
            </a:r>
            <a:r>
              <a:rPr lang="es-ES" b="1" dirty="0" smtClean="0">
                <a:latin typeface="Continuum Light" pitchFamily="2" charset="0"/>
              </a:rPr>
              <a:t>VALUACIÓN DE </a:t>
            </a:r>
            <a:r>
              <a:rPr lang="es-ES" sz="3600" b="1" dirty="0" smtClean="0">
                <a:latin typeface="Continuum Light" pitchFamily="2" charset="0"/>
              </a:rPr>
              <a:t>D</a:t>
            </a:r>
            <a:r>
              <a:rPr lang="es-ES" b="1" dirty="0" smtClean="0">
                <a:latin typeface="Continuum Light" pitchFamily="2" charset="0"/>
              </a:rPr>
              <a:t>AÑOS</a:t>
            </a:r>
          </a:p>
          <a:p>
            <a:pPr algn="just"/>
            <a:endParaRPr lang="es-ES" sz="1400" dirty="0" smtClean="0">
              <a:latin typeface="Continuum Light" pitchFamily="2" charset="0"/>
            </a:endParaRPr>
          </a:p>
          <a:p>
            <a:pPr algn="just"/>
            <a:r>
              <a:rPr lang="es-ES" sz="1600" b="1" dirty="0" smtClean="0">
                <a:latin typeface="Continuum Light" pitchFamily="2" charset="0"/>
              </a:rPr>
              <a:t>AFECTADOS</a:t>
            </a:r>
            <a:r>
              <a:rPr lang="es-ES" sz="1400" dirty="0" smtClean="0">
                <a:latin typeface="Continuum Light" pitchFamily="2" charset="0"/>
              </a:rPr>
              <a:t> </a:t>
            </a:r>
            <a:r>
              <a:rPr lang="es-ES" sz="1600" dirty="0" smtClean="0">
                <a:latin typeface="Continuum Light" pitchFamily="2" charset="0"/>
                <a:sym typeface="Wingdings" pitchFamily="2" charset="2"/>
              </a:rPr>
              <a:t></a:t>
            </a:r>
            <a:r>
              <a:rPr lang="es-ES" sz="1400" dirty="0" smtClean="0">
                <a:latin typeface="Continuum Light" pitchFamily="2" charset="0"/>
                <a:sym typeface="Wingdings" pitchFamily="2" charset="2"/>
              </a:rPr>
              <a:t> Nº de muertos, heridos, desaparecidos y desplazados</a:t>
            </a:r>
          </a:p>
          <a:p>
            <a:pPr algn="just"/>
            <a:endParaRPr lang="es-ES" sz="1400" dirty="0" smtClean="0">
              <a:latin typeface="Continuum Light" pitchFamily="2" charset="0"/>
            </a:endParaRPr>
          </a:p>
          <a:p>
            <a:pPr algn="just"/>
            <a:r>
              <a:rPr lang="es-ES" sz="1600" b="1" dirty="0" smtClean="0">
                <a:latin typeface="Continuum Light" pitchFamily="2" charset="0"/>
              </a:rPr>
              <a:t>ESTADOS</a:t>
            </a:r>
            <a:r>
              <a:rPr lang="es-ES" sz="1600" dirty="0" smtClean="0">
                <a:latin typeface="Continuum Light" pitchFamily="2" charset="0"/>
              </a:rPr>
              <a:t> </a:t>
            </a:r>
            <a:r>
              <a:rPr lang="es-ES" sz="1600" dirty="0" smtClean="0">
                <a:latin typeface="Continuum Light" pitchFamily="2" charset="0"/>
                <a:sym typeface="Wingdings" pitchFamily="2" charset="2"/>
              </a:rPr>
              <a:t>  </a:t>
            </a:r>
            <a:r>
              <a:rPr lang="es-ES" sz="1400" dirty="0" smtClean="0">
                <a:latin typeface="Continuum Light" pitchFamily="2" charset="0"/>
                <a:sym typeface="Wingdings" pitchFamily="2" charset="2"/>
              </a:rPr>
              <a:t>Gestión del Riesgo y minimización</a:t>
            </a:r>
          </a:p>
          <a:p>
            <a:pPr algn="just"/>
            <a:endParaRPr lang="es-ES" sz="1600" dirty="0" smtClean="0">
              <a:latin typeface="Continuum Light" pitchFamily="2" charset="0"/>
            </a:endParaRPr>
          </a:p>
          <a:p>
            <a:pPr algn="just"/>
            <a:r>
              <a:rPr lang="es-ES" sz="1600" b="1" dirty="0" smtClean="0">
                <a:latin typeface="Continuum Light" pitchFamily="2" charset="0"/>
              </a:rPr>
              <a:t>ASEGURADORAS</a:t>
            </a:r>
            <a:r>
              <a:rPr lang="es-ES" sz="1600" dirty="0" smtClean="0">
                <a:latin typeface="Continuum Light" pitchFamily="2" charset="0"/>
              </a:rPr>
              <a:t> </a:t>
            </a:r>
            <a:r>
              <a:rPr lang="es-ES" sz="1600" dirty="0" smtClean="0">
                <a:latin typeface="Continuum Light" pitchFamily="2" charset="0"/>
                <a:sym typeface="Wingdings" pitchFamily="2" charset="2"/>
              </a:rPr>
              <a:t> </a:t>
            </a:r>
            <a:r>
              <a:rPr lang="es-ES" sz="1400" dirty="0" smtClean="0">
                <a:latin typeface="Continuum Light" pitchFamily="2" charset="0"/>
                <a:sym typeface="Wingdings" pitchFamily="2" charset="2"/>
              </a:rPr>
              <a:t>Responden ante personas y bienes asegurados</a:t>
            </a:r>
          </a:p>
          <a:p>
            <a:pPr algn="just"/>
            <a:endParaRPr lang="es-ES" sz="1600" dirty="0" smtClean="0">
              <a:latin typeface="Continuum Light" pitchFamily="2" charset="0"/>
            </a:endParaRPr>
          </a:p>
          <a:p>
            <a:pPr algn="just"/>
            <a:r>
              <a:rPr lang="es-ES" sz="1600" b="1" dirty="0" smtClean="0">
                <a:latin typeface="Continuum Light" pitchFamily="2" charset="0"/>
              </a:rPr>
              <a:t>COMUNIDAD INTERNACIONAL </a:t>
            </a:r>
            <a:r>
              <a:rPr lang="es-ES" sz="1600" dirty="0" smtClean="0">
                <a:latin typeface="Continuum Light" pitchFamily="2" charset="0"/>
                <a:sym typeface="Wingdings" pitchFamily="2" charset="2"/>
              </a:rPr>
              <a:t> </a:t>
            </a:r>
            <a:r>
              <a:rPr lang="es-ES" sz="1400" dirty="0" smtClean="0">
                <a:latin typeface="Continuum Light" pitchFamily="2" charset="0"/>
                <a:sym typeface="Wingdings" pitchFamily="2" charset="2"/>
              </a:rPr>
              <a:t>Programas de ayuda humanitaria</a:t>
            </a:r>
            <a:endParaRPr lang="es-ES" sz="1600" dirty="0">
              <a:latin typeface="Continuum Light" pitchFamily="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4561671" y="4508805"/>
            <a:ext cx="401085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latin typeface="Continuum Light" pitchFamily="2" charset="0"/>
              </a:rPr>
              <a:t>R</a:t>
            </a:r>
            <a:r>
              <a:rPr lang="es-ES" b="1" dirty="0" smtClean="0">
                <a:latin typeface="Continuum Light" pitchFamily="2" charset="0"/>
              </a:rPr>
              <a:t>ESILIENCIA</a:t>
            </a:r>
          </a:p>
          <a:p>
            <a:pPr algn="just"/>
            <a:endParaRPr lang="es-ES" sz="1400" dirty="0" smtClean="0">
              <a:latin typeface="Continuum Light" pitchFamily="2" charset="0"/>
            </a:endParaRPr>
          </a:p>
          <a:p>
            <a:pPr algn="just"/>
            <a:r>
              <a:rPr lang="es-ES" sz="1600" dirty="0" smtClean="0">
                <a:latin typeface="Continuum Light" pitchFamily="2" charset="0"/>
              </a:rPr>
              <a:t>Capacidad de recuperación que se manifiesta frente a la destrucción y la adversidad.</a:t>
            </a:r>
            <a:endParaRPr lang="es-ES" sz="1600" dirty="0">
              <a:latin typeface="Continuum Light" pitchFamily="2" charset="0"/>
            </a:endParaRPr>
          </a:p>
        </p:txBody>
      </p:sp>
      <p:pic>
        <p:nvPicPr>
          <p:cNvPr id="2050" name="Picture 2" descr="C:\Users\Arturet\Desktop\PFG ARTURO\terremotos\Haiti 2010\800px-Downtown_Port_au_Prince_after_earthquake.jpg"/>
          <p:cNvPicPr>
            <a:picLocks noChangeAspect="1" noChangeArrowheads="1"/>
          </p:cNvPicPr>
          <p:nvPr/>
        </p:nvPicPr>
        <p:blipFill>
          <a:blip r:embed="rId2" cstate="print"/>
          <a:srcRect r="10487"/>
          <a:stretch>
            <a:fillRect/>
          </a:stretch>
        </p:blipFill>
        <p:spPr bwMode="auto">
          <a:xfrm>
            <a:off x="5072066" y="1142984"/>
            <a:ext cx="3498066" cy="2603212"/>
          </a:xfrm>
          <a:prstGeom prst="rect">
            <a:avLst/>
          </a:prstGeom>
          <a:noFill/>
        </p:spPr>
      </p:pic>
      <p:pic>
        <p:nvPicPr>
          <p:cNvPr id="2051" name="Picture 3" descr="C:\Users\Arturet\Desktop\PFG ARTURO\terremotos\japon 2011\029595-shelter-japan-red-cross.jpg"/>
          <p:cNvPicPr>
            <a:picLocks noChangeAspect="1" noChangeArrowheads="1"/>
          </p:cNvPicPr>
          <p:nvPr/>
        </p:nvPicPr>
        <p:blipFill>
          <a:blip r:embed="rId3" cstate="print"/>
          <a:srcRect l="3846" t="6831" r="7692"/>
          <a:stretch>
            <a:fillRect/>
          </a:stretch>
        </p:blipFill>
        <p:spPr bwMode="auto">
          <a:xfrm>
            <a:off x="571472" y="4143380"/>
            <a:ext cx="3759338" cy="2229451"/>
          </a:xfrm>
          <a:prstGeom prst="rect">
            <a:avLst/>
          </a:prstGeom>
          <a:noFill/>
        </p:spPr>
      </p:pic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4 Título"/>
          <p:cNvSpPr txBox="1">
            <a:spLocks/>
          </p:cNvSpPr>
          <p:nvPr/>
        </p:nvSpPr>
        <p:spPr>
          <a:xfrm>
            <a:off x="0" y="188640"/>
            <a:ext cx="266429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TERMINOLOGÍA Y CONCEPTOS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84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4 Marcador de contenido"/>
          <p:cNvSpPr txBox="1">
            <a:spLocks/>
          </p:cNvSpPr>
          <p:nvPr/>
        </p:nvSpPr>
        <p:spPr>
          <a:xfrm>
            <a:off x="3428992" y="3786190"/>
            <a:ext cx="2428892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indent="17463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tinuum Light" pitchFamily="2" charset="0"/>
              </a:rPr>
              <a:t>CATÁSTROFE NATURAL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95536" y="1412776"/>
            <a:ext cx="2857520" cy="500066"/>
          </a:xfrm>
          <a:ln>
            <a:noFill/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es-ES" sz="2500" dirty="0" smtClean="0">
                <a:latin typeface="Continuum Light" pitchFamily="2" charset="0"/>
              </a:rPr>
              <a:t>VULNERABILIDAD</a:t>
            </a:r>
          </a:p>
        </p:txBody>
      </p:sp>
      <p:sp>
        <p:nvSpPr>
          <p:cNvPr id="7" name="4 Marcador de contenido"/>
          <p:cNvSpPr txBox="1">
            <a:spLocks/>
          </p:cNvSpPr>
          <p:nvPr/>
        </p:nvSpPr>
        <p:spPr>
          <a:xfrm>
            <a:off x="4253188" y="1269900"/>
            <a:ext cx="3400420" cy="4643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324098" y="1412776"/>
            <a:ext cx="3000396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4 Marcador de contenido"/>
          <p:cNvSpPr txBox="1">
            <a:spLocks/>
          </p:cNvSpPr>
          <p:nvPr/>
        </p:nvSpPr>
        <p:spPr>
          <a:xfrm>
            <a:off x="3967436" y="1412776"/>
            <a:ext cx="1928826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MAPEOS</a:t>
            </a:r>
          </a:p>
        </p:txBody>
      </p:sp>
      <p:sp>
        <p:nvSpPr>
          <p:cNvPr id="20" name="19 Rectángulo redondeado"/>
          <p:cNvSpPr/>
          <p:nvPr/>
        </p:nvSpPr>
        <p:spPr>
          <a:xfrm>
            <a:off x="4181750" y="1412776"/>
            <a:ext cx="1571636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4 Marcador de contenido"/>
          <p:cNvSpPr txBox="1">
            <a:spLocks/>
          </p:cNvSpPr>
          <p:nvPr/>
        </p:nvSpPr>
        <p:spPr>
          <a:xfrm>
            <a:off x="6753518" y="1412776"/>
            <a:ext cx="1928826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RIESGO</a:t>
            </a:r>
          </a:p>
        </p:txBody>
      </p:sp>
      <p:sp>
        <p:nvSpPr>
          <p:cNvPr id="22" name="21 Rectángulo redondeado"/>
          <p:cNvSpPr/>
          <p:nvPr/>
        </p:nvSpPr>
        <p:spPr>
          <a:xfrm>
            <a:off x="6682080" y="1412776"/>
            <a:ext cx="2000264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4 Marcador de contenido"/>
          <p:cNvSpPr txBox="1">
            <a:spLocks/>
          </p:cNvSpPr>
          <p:nvPr/>
        </p:nvSpPr>
        <p:spPr>
          <a:xfrm>
            <a:off x="2928926" y="2428868"/>
            <a:ext cx="3643338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SISTEMAS DE ALERTA</a:t>
            </a:r>
          </a:p>
        </p:txBody>
      </p:sp>
      <p:sp>
        <p:nvSpPr>
          <p:cNvPr id="24" name="23 Rectángulo redondeado"/>
          <p:cNvSpPr/>
          <p:nvPr/>
        </p:nvSpPr>
        <p:spPr>
          <a:xfrm>
            <a:off x="2714612" y="2428868"/>
            <a:ext cx="3929090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4 Marcador de contenido"/>
          <p:cNvSpPr txBox="1">
            <a:spLocks/>
          </p:cNvSpPr>
          <p:nvPr/>
        </p:nvSpPr>
        <p:spPr>
          <a:xfrm>
            <a:off x="571472" y="5286388"/>
            <a:ext cx="3429024" cy="92869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R="0" lvl="0" indent="17463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EVALUACIÓN</a:t>
            </a:r>
            <a:r>
              <a:rPr kumimoji="0" lang="es-ES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 DE DAÑOS</a:t>
            </a:r>
            <a:endParaRPr kumimoji="0" lang="es-ES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85786" y="5214950"/>
            <a:ext cx="2928958" cy="1000132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4 Marcador de contenido"/>
          <p:cNvSpPr txBox="1">
            <a:spLocks/>
          </p:cNvSpPr>
          <p:nvPr/>
        </p:nvSpPr>
        <p:spPr>
          <a:xfrm>
            <a:off x="5643570" y="5429264"/>
            <a:ext cx="2071702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RESILIENCIA</a:t>
            </a:r>
          </a:p>
        </p:txBody>
      </p:sp>
      <p:sp>
        <p:nvSpPr>
          <p:cNvPr id="29" name="28 Rectángulo redondeado"/>
          <p:cNvSpPr/>
          <p:nvPr/>
        </p:nvSpPr>
        <p:spPr>
          <a:xfrm>
            <a:off x="5572132" y="5429264"/>
            <a:ext cx="2214578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29 Flecha izquierda y derecha"/>
          <p:cNvSpPr/>
          <p:nvPr/>
        </p:nvSpPr>
        <p:spPr>
          <a:xfrm>
            <a:off x="3428992" y="1500174"/>
            <a:ext cx="642942" cy="357190"/>
          </a:xfrm>
          <a:prstGeom prst="leftRightArrow">
            <a:avLst>
              <a:gd name="adj1" fmla="val 21555"/>
              <a:gd name="adj2" fmla="val 5000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30 Flecha izquierda y derecha"/>
          <p:cNvSpPr/>
          <p:nvPr/>
        </p:nvSpPr>
        <p:spPr>
          <a:xfrm>
            <a:off x="5896262" y="1484214"/>
            <a:ext cx="642942" cy="357190"/>
          </a:xfrm>
          <a:prstGeom prst="leftRightArrow">
            <a:avLst>
              <a:gd name="adj1" fmla="val 21555"/>
              <a:gd name="adj2" fmla="val 5000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33 Flecha doblada hacia arriba"/>
          <p:cNvSpPr/>
          <p:nvPr/>
        </p:nvSpPr>
        <p:spPr>
          <a:xfrm rot="5400000">
            <a:off x="1244812" y="2920954"/>
            <a:ext cx="2301976" cy="857256"/>
          </a:xfrm>
          <a:prstGeom prst="bentUpArrow">
            <a:avLst>
              <a:gd name="adj1" fmla="val 8704"/>
              <a:gd name="adj2" fmla="val 22777"/>
              <a:gd name="adj3" fmla="val 2500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5" name="24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35" name="34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4 Título"/>
          <p:cNvSpPr txBox="1">
            <a:spLocks/>
          </p:cNvSpPr>
          <p:nvPr/>
        </p:nvSpPr>
        <p:spPr>
          <a:xfrm>
            <a:off x="0" y="188640"/>
            <a:ext cx="266429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TERMINOLOGÍA Y CONCEPTOS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39" name="38 Flecha doblada hacia arriba"/>
          <p:cNvSpPr/>
          <p:nvPr/>
        </p:nvSpPr>
        <p:spPr>
          <a:xfrm rot="5400000" flipV="1">
            <a:off x="6858016" y="2071678"/>
            <a:ext cx="785818" cy="785818"/>
          </a:xfrm>
          <a:prstGeom prst="bentUpArrow">
            <a:avLst>
              <a:gd name="adj1" fmla="val 8704"/>
              <a:gd name="adj2" fmla="val 22777"/>
              <a:gd name="adj3" fmla="val 29444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40 Rectángulo redondeado"/>
          <p:cNvSpPr/>
          <p:nvPr/>
        </p:nvSpPr>
        <p:spPr>
          <a:xfrm>
            <a:off x="3143240" y="3714752"/>
            <a:ext cx="2928958" cy="1143008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42 Flecha abajo"/>
          <p:cNvSpPr/>
          <p:nvPr/>
        </p:nvSpPr>
        <p:spPr>
          <a:xfrm>
            <a:off x="4429124" y="3071810"/>
            <a:ext cx="357190" cy="500066"/>
          </a:xfrm>
          <a:prstGeom prst="downArrow">
            <a:avLst>
              <a:gd name="adj1" fmla="val 21556"/>
              <a:gd name="adj2" fmla="val 60666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43 Flecha doblada hacia arriba"/>
          <p:cNvSpPr/>
          <p:nvPr/>
        </p:nvSpPr>
        <p:spPr>
          <a:xfrm rot="5400000" flipV="1">
            <a:off x="3714744" y="5143512"/>
            <a:ext cx="785818" cy="642942"/>
          </a:xfrm>
          <a:prstGeom prst="bentUpArrow">
            <a:avLst>
              <a:gd name="adj1" fmla="val 8704"/>
              <a:gd name="adj2" fmla="val 22777"/>
              <a:gd name="adj3" fmla="val 29444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44 Flecha doblada hacia arriba"/>
          <p:cNvSpPr/>
          <p:nvPr/>
        </p:nvSpPr>
        <p:spPr>
          <a:xfrm rot="5400000">
            <a:off x="4714876" y="5143512"/>
            <a:ext cx="785818" cy="642942"/>
          </a:xfrm>
          <a:prstGeom prst="bentUpArrow">
            <a:avLst>
              <a:gd name="adj1" fmla="val 8704"/>
              <a:gd name="adj2" fmla="val 22777"/>
              <a:gd name="adj3" fmla="val 29444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Flecha doblada hacia arriba"/>
          <p:cNvSpPr/>
          <p:nvPr/>
        </p:nvSpPr>
        <p:spPr>
          <a:xfrm rot="5400000" flipV="1">
            <a:off x="6215074" y="2857496"/>
            <a:ext cx="2428892" cy="857256"/>
          </a:xfrm>
          <a:prstGeom prst="bentUpArrow">
            <a:avLst>
              <a:gd name="adj1" fmla="val 8704"/>
              <a:gd name="adj2" fmla="val 22777"/>
              <a:gd name="adj3" fmla="val 2500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343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uild="p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4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683568" y="5949280"/>
            <a:ext cx="8245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4000" b="1" dirty="0" smtClean="0">
                <a:latin typeface="Continuum Light" pitchFamily="2" charset="0"/>
              </a:rPr>
              <a:t>ORGANIZACIONES DE COOPERACIÓN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4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928662" y="1357298"/>
            <a:ext cx="3429024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Continuum Light" pitchFamily="2" charset="0"/>
              </a:rPr>
              <a:t>Actividades a Nivel Internacional</a:t>
            </a:r>
          </a:p>
          <a:p>
            <a:endParaRPr lang="es-ES" sz="1400" dirty="0" smtClean="0">
              <a:latin typeface="Continuum Light" pitchFamily="2" charset="0"/>
            </a:endParaRP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b="1" dirty="0" smtClean="0">
                <a:latin typeface="Continuum Light" pitchFamily="2" charset="0"/>
              </a:rPr>
              <a:t>VIVIENDA SOCIAL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b="1" dirty="0" smtClean="0">
                <a:latin typeface="Continuum Light" pitchFamily="2" charset="0"/>
              </a:rPr>
              <a:t>GESTIÓN DE RIESGOS DE DESASTRES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b="1" dirty="0" smtClean="0">
                <a:latin typeface="Continuum Light" pitchFamily="2" charset="0"/>
              </a:rPr>
              <a:t>PARTICIPACIÓN CIUDADANA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Ayuda humanitaria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Protección del medio ambiente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Laborales y medioambientales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Cooperación para el desarrollo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Ayuda a la infancia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Ayuda y orientación a la tercera edad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Migración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Promoción y denuncia de los abusos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Comunicación para el desarrollo</a:t>
            </a:r>
          </a:p>
          <a:p>
            <a:pPr indent="179388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400" dirty="0" smtClean="0">
                <a:latin typeface="Continuum Light" pitchFamily="2" charset="0"/>
              </a:rPr>
              <a:t>Investigación científica</a:t>
            </a:r>
            <a:endParaRPr lang="es-ES" sz="1400" dirty="0">
              <a:latin typeface="Continuum Light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285860"/>
            <a:ext cx="185738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285860"/>
            <a:ext cx="171451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5143512"/>
            <a:ext cx="3571900" cy="1161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 l="1536" t="11207" r="1709" b="14439"/>
          <a:stretch>
            <a:fillRect/>
          </a:stretch>
        </p:blipFill>
        <p:spPr bwMode="auto">
          <a:xfrm>
            <a:off x="4857752" y="4714884"/>
            <a:ext cx="3571900" cy="44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 t="5081" b="8555"/>
          <a:stretch>
            <a:fillRect/>
          </a:stretch>
        </p:blipFill>
        <p:spPr bwMode="auto">
          <a:xfrm>
            <a:off x="4857752" y="3357562"/>
            <a:ext cx="3571900" cy="137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2143116"/>
            <a:ext cx="3571900" cy="122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9 Imagen" descr="fondo power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302433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ORGANIZACIONES DE COOPERACIÓN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94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10547"/>
              </p:ext>
            </p:extLst>
          </p:nvPr>
        </p:nvGraphicFramePr>
        <p:xfrm>
          <a:off x="571472" y="571480"/>
          <a:ext cx="4643470" cy="304249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36232"/>
                <a:gridCol w="3307238"/>
              </a:tblGrid>
              <a:tr h="666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SECTORES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Continuum Light" pitchFamily="2" charset="0"/>
                        </a:rPr>
                        <a:t>Salud </a:t>
                      </a:r>
                      <a:r>
                        <a:rPr lang="es-ES" sz="1400" dirty="0">
                          <a:latin typeface="Continuum Light" pitchFamily="2" charset="0"/>
                        </a:rPr>
                        <a:t>Primaria, Educación Primaria, Capacitación/Formación, Infraestructuras Básicas, Vivienda, Planeamiento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</a:tr>
              <a:tr h="895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PROYECTOS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Continuum Light" pitchFamily="2" charset="0"/>
                        </a:rPr>
                        <a:t>LATINOAMÉRICA</a:t>
                      </a:r>
                      <a:r>
                        <a:rPr lang="es-ES" sz="1400" dirty="0">
                          <a:latin typeface="Continuum Light" pitchFamily="2" charset="0"/>
                        </a:rPr>
                        <a:t>: República Dominicana, Haití, Cuba, Nicaragua y Guatemala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ÁFRICA: Senegal, Mali, Burkina Faso, Costa de Marfil, Ghana, Togo y Mozambique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</a:tr>
              <a:tr h="343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VOLUNTARIOS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150 voluntarios y 1.264 socios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</a:tr>
              <a:tr h="666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DELEGACIONES </a:t>
                      </a:r>
                      <a:r>
                        <a:rPr lang="es-ES" sz="1400" b="1" dirty="0" smtClean="0">
                          <a:latin typeface="Continuum Light" pitchFamily="2" charset="0"/>
                        </a:rPr>
                        <a:t>ASF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Catalunya, Andalucía, Illes Balears, Aragón, Galicia, País Vasco, Madrid, Navarra, Extremadura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6281" marR="66281" marT="0" marB="0" anchor="ctr"/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 r="11476"/>
          <a:stretch>
            <a:fillRect/>
          </a:stretch>
        </p:blipFill>
        <p:spPr bwMode="auto">
          <a:xfrm>
            <a:off x="5580112" y="1052736"/>
            <a:ext cx="2384244" cy="99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6 Imagen" descr="thumbnail-660.jpg"/>
          <p:cNvPicPr/>
          <p:nvPr/>
        </p:nvPicPr>
        <p:blipFill>
          <a:blip r:embed="rId3" cstate="print"/>
          <a:srcRect t="6878" b="17989"/>
          <a:stretch>
            <a:fillRect/>
          </a:stretch>
        </p:blipFill>
        <p:spPr>
          <a:xfrm>
            <a:off x="1142976" y="3929066"/>
            <a:ext cx="2286016" cy="1150611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786182" y="3857628"/>
          <a:ext cx="4572032" cy="268840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524020"/>
                <a:gridCol w="3048012"/>
              </a:tblGrid>
              <a:tr h="7167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SECTORES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Continuum Light" pitchFamily="2" charset="0"/>
                        </a:rPr>
                        <a:t>Viviendas</a:t>
                      </a:r>
                      <a:r>
                        <a:rPr lang="es-ES" sz="1400" dirty="0">
                          <a:latin typeface="Continuum Light" pitchFamily="2" charset="0"/>
                        </a:rPr>
                        <a:t>, Desarrollo Integral, Educación, Sanidad, Trabajo y Microcréditos.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5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PROYECTOS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LATINOAMÉRICA: Costa Ecuador, Guayas, </a:t>
                      </a:r>
                      <a:r>
                        <a:rPr lang="es-ES" sz="1400" dirty="0" err="1">
                          <a:latin typeface="Continuum Light" pitchFamily="2" charset="0"/>
                        </a:rPr>
                        <a:t>Manabi</a:t>
                      </a:r>
                      <a:r>
                        <a:rPr lang="es-ES" sz="1400" dirty="0">
                          <a:latin typeface="Continuum Light" pitchFamily="2" charset="0"/>
                        </a:rPr>
                        <a:t>, El Oro y Esmeraldas, República Dominicana.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ÁFRICA: Tánger (Marruecos)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94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VOLUNTARIOS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40 voluntarios y 109 socios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1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Continuum Light" pitchFamily="2" charset="0"/>
                        </a:rPr>
                        <a:t>DELEGACIONES </a:t>
                      </a:r>
                      <a:r>
                        <a:rPr lang="es-ES" sz="1400" b="1" dirty="0" smtClean="0">
                          <a:latin typeface="Continuum Light" pitchFamily="2" charset="0"/>
                        </a:rPr>
                        <a:t>VPLST</a:t>
                      </a:r>
                      <a:endParaRPr lang="es-ES" sz="1400" b="1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err="1">
                          <a:latin typeface="Continuum Light" pitchFamily="2" charset="0"/>
                        </a:rPr>
                        <a:t>Villalba</a:t>
                      </a:r>
                      <a:r>
                        <a:rPr lang="es-ES" sz="1400" dirty="0">
                          <a:latin typeface="Continuum Light" pitchFamily="2" charset="0"/>
                        </a:rPr>
                        <a:t> (Lugo), Denia (Alicante), Valencia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14 Imagen" descr="IMG_6007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42976" y="5072075"/>
            <a:ext cx="2286016" cy="1357346"/>
          </a:xfrm>
          <a:prstGeom prst="rect">
            <a:avLst/>
          </a:prstGeom>
        </p:spPr>
      </p:pic>
      <p:pic>
        <p:nvPicPr>
          <p:cNvPr id="8" name="4 Imagen" descr="portada-arqred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80112" y="2060848"/>
            <a:ext cx="2374924" cy="1224136"/>
          </a:xfrm>
          <a:prstGeom prst="rect">
            <a:avLst/>
          </a:prstGeom>
        </p:spPr>
      </p:pic>
      <p:pic>
        <p:nvPicPr>
          <p:cNvPr id="10" name="9 Imagen" descr="fondo power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4 Título"/>
          <p:cNvSpPr txBox="1">
            <a:spLocks/>
          </p:cNvSpPr>
          <p:nvPr/>
        </p:nvSpPr>
        <p:spPr>
          <a:xfrm>
            <a:off x="107504" y="188640"/>
            <a:ext cx="302433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ORGANIZACIONES DE COOPERACIÓN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0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919570"/>
              </p:ext>
            </p:extLst>
          </p:nvPr>
        </p:nvGraphicFramePr>
        <p:xfrm>
          <a:off x="428596" y="2571744"/>
          <a:ext cx="4714908" cy="394536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35092"/>
                <a:gridCol w="3379816"/>
              </a:tblGrid>
              <a:tr h="458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SECTORES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Vivienda, Habilitación Social, 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</a:tr>
              <a:tr h="1356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latin typeface="Continuum Light" pitchFamily="2" charset="0"/>
                        </a:rPr>
                        <a:t>PROYECTOS</a:t>
                      </a:r>
                      <a:endParaRPr lang="es-ES" sz="140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Argentina, Bolivia, Brasil, Chile, Colombia, Costa Rica, Ecuador, El Salvador, Guatemala, México, Haití, Honduras, Nicaragua, Panamá, Paraguay, Perú, República Dominicana, Uruguay y Venezuela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</a:tr>
              <a:tr h="542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latin typeface="Continuum Light" pitchFamily="2" charset="0"/>
                        </a:rPr>
                        <a:t>VOLUNTARIOS</a:t>
                      </a:r>
                      <a:endParaRPr lang="es-ES" sz="140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Continuum Light" pitchFamily="2" charset="0"/>
                        </a:rPr>
                        <a:t>400.000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</a:tr>
              <a:tr h="1356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Continuum Light" pitchFamily="2" charset="0"/>
                        </a:rPr>
                        <a:t>DELEGACIONES UTPMP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Continuum Light" pitchFamily="2" charset="0"/>
                        </a:rPr>
                        <a:t>Argentina, Bolivia, Brasil, Chile, Colombia, Costa Rica, Ecuador, El Salvador, Guatemala, México, Haití, Honduras, Nicaragua, Panamá, Paraguay, Perú, República Dominicana, Uruguay y Venezuela</a:t>
                      </a:r>
                      <a:endParaRPr lang="es-ES" sz="1400" dirty="0">
                        <a:latin typeface="Continuum Light" pitchFamily="2" charset="0"/>
                        <a:ea typeface="Times New Roman"/>
                        <a:cs typeface="Times New Roman"/>
                      </a:endParaRPr>
                    </a:p>
                  </a:txBody>
                  <a:tcPr marL="68544" marR="68544" marT="0" marB="0" anchor="ctr"/>
                </a:tc>
              </a:tr>
            </a:tbl>
          </a:graphicData>
        </a:graphic>
      </p:graphicFrame>
      <p:pic>
        <p:nvPicPr>
          <p:cNvPr id="5" name="26 Imagen" descr="logotipo-un-techo-para-mi-pais-argentina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785794"/>
            <a:ext cx="4719468" cy="1489938"/>
          </a:xfrm>
          <a:prstGeom prst="rect">
            <a:avLst/>
          </a:prstGeom>
        </p:spPr>
      </p:pic>
      <p:pic>
        <p:nvPicPr>
          <p:cNvPr id="6" name="27 Imagen" descr="mapa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92080" y="2564904"/>
            <a:ext cx="3571900" cy="3714776"/>
          </a:xfrm>
          <a:prstGeom prst="rect">
            <a:avLst/>
          </a:prstGeom>
        </p:spPr>
      </p:pic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4 Título"/>
          <p:cNvSpPr txBox="1">
            <a:spLocks/>
          </p:cNvSpPr>
          <p:nvPr/>
        </p:nvSpPr>
        <p:spPr>
          <a:xfrm>
            <a:off x="107504" y="188640"/>
            <a:ext cx="302433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ORGANIZACIONES DE COOPERACIÓN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16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1916832"/>
            <a:ext cx="7632848" cy="4320480"/>
          </a:xfrm>
        </p:spPr>
        <p:txBody>
          <a:bodyPr>
            <a:normAutofit/>
          </a:bodyPr>
          <a:lstStyle/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sz="2500" dirty="0" smtClean="0"/>
          </a:p>
          <a:p>
            <a:pPr>
              <a:buNone/>
            </a:pPr>
            <a:endParaRPr lang="es-ES" sz="2500" dirty="0" smtClean="0"/>
          </a:p>
        </p:txBody>
      </p:sp>
      <p:pic>
        <p:nvPicPr>
          <p:cNvPr id="7" name="6 Imagen" descr="foto finish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3985" y="-31922"/>
            <a:ext cx="9227760" cy="688992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7559824" y="645789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VIVIENDA24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385447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1763688" y="5949280"/>
            <a:ext cx="716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4000" b="1" dirty="0" smtClean="0">
                <a:latin typeface="Continuum Light" pitchFamily="2" charset="0"/>
              </a:rPr>
              <a:t>PROTOCOLOS DE ACTUACIÓN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79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4572000" y="4000504"/>
            <a:ext cx="385765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 smtClean="0">
                <a:latin typeface="Continuum Light" pitchFamily="2" charset="0"/>
              </a:rPr>
              <a:t>FASE 1</a:t>
            </a:r>
            <a:r>
              <a:rPr lang="es-ES" dirty="0" smtClean="0">
                <a:latin typeface="Continuum Light" pitchFamily="2" charset="0"/>
                <a:sym typeface="Wingdings" pitchFamily="2" charset="2"/>
              </a:rPr>
              <a:t></a:t>
            </a:r>
            <a:r>
              <a:rPr lang="es-ES" dirty="0" smtClean="0">
                <a:latin typeface="Continuum Light" pitchFamily="2" charset="0"/>
              </a:rPr>
              <a:t> </a:t>
            </a:r>
            <a:r>
              <a:rPr lang="es-ES" sz="1600" dirty="0" smtClean="0">
                <a:latin typeface="Continuum Light" pitchFamily="2" charset="0"/>
              </a:rPr>
              <a:t>Evaluación de la situación</a:t>
            </a:r>
          </a:p>
          <a:p>
            <a:pPr algn="just"/>
            <a:endParaRPr lang="es-ES" sz="1600" dirty="0" smtClean="0">
              <a:latin typeface="Continuum Light" pitchFamily="2" charset="0"/>
            </a:endParaRPr>
          </a:p>
          <a:p>
            <a:pPr algn="just"/>
            <a:r>
              <a:rPr lang="es-ES" b="1" dirty="0" smtClean="0">
                <a:latin typeface="Continuum Light" pitchFamily="2" charset="0"/>
              </a:rPr>
              <a:t>FASE 2</a:t>
            </a:r>
            <a:r>
              <a:rPr lang="es-ES" dirty="0" smtClean="0">
                <a:latin typeface="Continuum Light" pitchFamily="2" charset="0"/>
              </a:rPr>
              <a:t> </a:t>
            </a:r>
            <a:r>
              <a:rPr lang="es-ES" dirty="0" smtClean="0">
                <a:latin typeface="Continuum Light" pitchFamily="2" charset="0"/>
                <a:sym typeface="Wingdings" pitchFamily="2" charset="2"/>
              </a:rPr>
              <a:t> </a:t>
            </a:r>
            <a:r>
              <a:rPr lang="es-ES" dirty="0" smtClean="0">
                <a:latin typeface="Continuum Light" pitchFamily="2" charset="0"/>
              </a:rPr>
              <a:t>Elección de los objetivos e identificación de las alternativas de intervención</a:t>
            </a:r>
          </a:p>
          <a:p>
            <a:pPr algn="just"/>
            <a:endParaRPr lang="es-ES" sz="1600" dirty="0" smtClean="0">
              <a:latin typeface="Continuum Light" pitchFamily="2" charset="0"/>
            </a:endParaRPr>
          </a:p>
          <a:p>
            <a:pPr algn="just"/>
            <a:r>
              <a:rPr lang="es-ES" b="1" dirty="0" smtClean="0">
                <a:latin typeface="Continuum Light" pitchFamily="2" charset="0"/>
              </a:rPr>
              <a:t>FASE 3</a:t>
            </a:r>
            <a:r>
              <a:rPr lang="es-ES" dirty="0" smtClean="0">
                <a:latin typeface="Continuum Light" pitchFamily="2" charset="0"/>
              </a:rPr>
              <a:t> </a:t>
            </a:r>
            <a:r>
              <a:rPr lang="es-ES" dirty="0" smtClean="0">
                <a:latin typeface="Continuum Light" pitchFamily="2" charset="0"/>
                <a:sym typeface="Wingdings" pitchFamily="2" charset="2"/>
              </a:rPr>
              <a:t></a:t>
            </a:r>
            <a:r>
              <a:rPr lang="es-ES" dirty="0" smtClean="0">
                <a:latin typeface="Continuum Light" pitchFamily="2" charset="0"/>
              </a:rPr>
              <a:t> Desarrollo y ejecución de los planes de intervención</a:t>
            </a:r>
          </a:p>
          <a:p>
            <a:pPr algn="just"/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467544" y="1340768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Continuum Light" pitchFamily="2" charset="0"/>
              </a:rPr>
              <a:t>DESASTRE NATURAL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endParaRPr lang="es-ES" dirty="0" smtClean="0">
              <a:latin typeface="Continuum Light" pitchFamily="2" charset="0"/>
            </a:endParaRPr>
          </a:p>
        </p:txBody>
      </p:sp>
      <p:cxnSp>
        <p:nvCxnSpPr>
          <p:cNvPr id="5" name="4 Conector recto de flecha"/>
          <p:cNvCxnSpPr/>
          <p:nvPr/>
        </p:nvCxnSpPr>
        <p:spPr>
          <a:xfrm rot="5400000">
            <a:off x="1681990" y="1912272"/>
            <a:ext cx="429422" cy="79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 rot="5400000">
            <a:off x="1681990" y="3055280"/>
            <a:ext cx="429422" cy="79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 rot="5400000">
            <a:off x="1647065" y="4447527"/>
            <a:ext cx="500066" cy="158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Rectángulo redondeado"/>
          <p:cNvSpPr/>
          <p:nvPr/>
        </p:nvSpPr>
        <p:spPr>
          <a:xfrm>
            <a:off x="753296" y="4841230"/>
            <a:ext cx="2428892" cy="928694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 redondeado"/>
          <p:cNvSpPr/>
          <p:nvPr/>
        </p:nvSpPr>
        <p:spPr>
          <a:xfrm>
            <a:off x="4286248" y="3714752"/>
            <a:ext cx="4214842" cy="2857520"/>
          </a:xfrm>
          <a:prstGeom prst="roundRect">
            <a:avLst>
              <a:gd name="adj" fmla="val 10991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Flecha derecha"/>
          <p:cNvSpPr/>
          <p:nvPr/>
        </p:nvSpPr>
        <p:spPr>
          <a:xfrm>
            <a:off x="3389592" y="5054974"/>
            <a:ext cx="785818" cy="714950"/>
          </a:xfrm>
          <a:prstGeom prst="right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6754" y="1276170"/>
            <a:ext cx="2357454" cy="193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7" y="1276170"/>
            <a:ext cx="1781172" cy="100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204864"/>
            <a:ext cx="1785950" cy="100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13 Imagen" descr="fondo power.jpg"/>
          <p:cNvPicPr>
            <a:picLocks noChangeAspect="1"/>
          </p:cNvPicPr>
          <p:nvPr/>
        </p:nvPicPr>
        <p:blipFill>
          <a:blip r:embed="rId5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5" name="14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4 Título"/>
          <p:cNvSpPr txBox="1">
            <a:spLocks/>
          </p:cNvSpPr>
          <p:nvPr/>
        </p:nvSpPr>
        <p:spPr>
          <a:xfrm>
            <a:off x="107504" y="188640"/>
            <a:ext cx="259228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PROTOCOLOS DE ACTUACIÓN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20088" y="2189666"/>
            <a:ext cx="3295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Continuum Light" pitchFamily="2" charset="0"/>
              </a:rPr>
              <a:t>NECESIDAD DE ACTUAR CON </a:t>
            </a:r>
            <a:r>
              <a:rPr lang="es-ES" dirty="0" smtClean="0">
                <a:latin typeface="Continuum Light" pitchFamily="2" charset="0"/>
              </a:rPr>
              <a:t>RAPIDEZ</a:t>
            </a:r>
            <a:endParaRPr lang="es-ES" dirty="0">
              <a:latin typeface="Continuum Light" pitchFamily="2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00793" y="327038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Continuum Light" pitchFamily="2" charset="0"/>
              </a:rPr>
              <a:t>ORGANIZACIÓN, COORDINACIÓN Y PLANIFICACIÓN</a:t>
            </a:r>
          </a:p>
          <a:p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699806" y="4951634"/>
            <a:ext cx="2442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latin typeface="Continuum Light" pitchFamily="2" charset="0"/>
              </a:rPr>
              <a:t>PROTOCOLOS </a:t>
            </a:r>
            <a:r>
              <a:rPr lang="es-ES" sz="2000" b="1" dirty="0">
                <a:latin typeface="Continuum Light" pitchFamily="2" charset="0"/>
              </a:rPr>
              <a:t>DE </a:t>
            </a:r>
            <a:r>
              <a:rPr lang="es-ES" sz="2000" b="1" dirty="0" smtClean="0">
                <a:latin typeface="Continuum Light" pitchFamily="2" charset="0"/>
              </a:rPr>
              <a:t>ACTUACIÓN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693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 animBg="1"/>
      <p:bldP spid="12" grpId="0" animBg="1"/>
      <p:bldP spid="13" grpId="0" animBg="1"/>
      <p:bldP spid="2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683568" y="764704"/>
            <a:ext cx="352839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200" b="1" dirty="0" smtClean="0">
                <a:latin typeface="Continuum Light" pitchFamily="2" charset="0"/>
              </a:rPr>
              <a:t>_</a:t>
            </a:r>
            <a:r>
              <a:rPr lang="es-ES" sz="2800" b="1" dirty="0" smtClean="0">
                <a:latin typeface="Continuum Light" pitchFamily="2" charset="0"/>
              </a:rPr>
              <a:t>PROYECTO ESFERA</a:t>
            </a:r>
            <a:endParaRPr lang="es-ES" sz="3200" b="1" dirty="0" smtClean="0">
              <a:latin typeface="Continuum Light" pitchFamily="2" charset="0"/>
            </a:endParaRPr>
          </a:p>
          <a:p>
            <a:pPr algn="just"/>
            <a:endParaRPr lang="es-ES" b="1" dirty="0" smtClean="0">
              <a:latin typeface="Continuum Light" pitchFamily="2" charset="0"/>
            </a:endParaRPr>
          </a:p>
          <a:p>
            <a:pPr algn="just"/>
            <a:r>
              <a:rPr lang="es-ES" sz="1600" b="1" dirty="0" smtClean="0">
                <a:latin typeface="Continuum Light" pitchFamily="2" charset="0"/>
              </a:rPr>
              <a:t>Iniciado en 1997 por 200 Organizaciones Humanitarias</a:t>
            </a:r>
          </a:p>
          <a:p>
            <a:pPr algn="just"/>
            <a:endParaRPr lang="es-ES" sz="2400" b="1" dirty="0" smtClean="0">
              <a:latin typeface="Continuum Light" pitchFamily="2" charset="0"/>
            </a:endParaRPr>
          </a:p>
          <a:p>
            <a:pPr algn="just"/>
            <a:r>
              <a:rPr lang="es-ES" sz="1600" dirty="0" smtClean="0">
                <a:latin typeface="Continuum Light" pitchFamily="2" charset="0"/>
              </a:rPr>
              <a:t>Aspectos legales que deben ser considerados en la acción humanitaria</a:t>
            </a:r>
            <a:endParaRPr lang="es-ES" sz="2400" b="1" dirty="0" smtClean="0">
              <a:latin typeface="Continuum Light" pitchFamily="2" charset="0"/>
            </a:endParaRPr>
          </a:p>
        </p:txBody>
      </p:sp>
      <p:sp>
        <p:nvSpPr>
          <p:cNvPr id="4" name="3 Flecha derecha"/>
          <p:cNvSpPr/>
          <p:nvPr/>
        </p:nvSpPr>
        <p:spPr>
          <a:xfrm rot="5400000">
            <a:off x="2079459" y="3100923"/>
            <a:ext cx="571504" cy="571504"/>
          </a:xfrm>
          <a:prstGeom prst="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1069067" y="4003354"/>
            <a:ext cx="26432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>
                <a:latin typeface="Continuum Light" pitchFamily="2" charset="0"/>
              </a:rPr>
              <a:t>Derechos Internacionales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Derechos Humanos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Derecho Internacional Humanitario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Derecho de</a:t>
            </a:r>
          </a:p>
          <a:p>
            <a:pPr algn="ctr"/>
            <a:r>
              <a:rPr lang="es-ES" sz="1600" dirty="0" smtClean="0">
                <a:latin typeface="Continuum Light" pitchFamily="2" charset="0"/>
              </a:rPr>
              <a:t>los Refugiados.</a:t>
            </a:r>
            <a:endParaRPr lang="es-ES" sz="1600" dirty="0">
              <a:latin typeface="Continuum Light" pitchFamily="2" charset="0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1069067" y="3861048"/>
            <a:ext cx="2592288" cy="264263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285860"/>
            <a:ext cx="3643338" cy="511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7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259228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PROTOCOLOS DE ACTUACIÓN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88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714356"/>
            <a:ext cx="35719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>
                <a:solidFill>
                  <a:srgbClr val="FFFF00"/>
                </a:solidFill>
                <a:latin typeface="Continuum Light" pitchFamily="2" charset="0"/>
              </a:rPr>
              <a:t>CAPÍTULO 1</a:t>
            </a:r>
          </a:p>
          <a:p>
            <a:pPr algn="ctr"/>
            <a:r>
              <a:rPr lang="es-ES" dirty="0" smtClean="0">
                <a:latin typeface="Continuum Light" pitchFamily="2" charset="0"/>
              </a:rPr>
              <a:t>NORMAS MÍNIMAS COMUNES A TODOS LOS SECTORES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solidFill>
                  <a:srgbClr val="FFFF00"/>
                </a:solidFill>
                <a:latin typeface="Continuum Light" pitchFamily="2" charset="0"/>
              </a:rPr>
              <a:t>CAPÍTULO 2</a:t>
            </a:r>
          </a:p>
          <a:p>
            <a:pPr algn="ctr"/>
            <a:r>
              <a:rPr lang="es-ES" dirty="0" smtClean="0">
                <a:latin typeface="Continuum Light" pitchFamily="2" charset="0"/>
              </a:rPr>
              <a:t>ABASTECIMIENTO DE AGUA, SANEAMIENTO Y FOMENTO DE LA</a:t>
            </a:r>
          </a:p>
          <a:p>
            <a:pPr algn="ctr"/>
            <a:r>
              <a:rPr lang="es-ES" dirty="0" smtClean="0">
                <a:latin typeface="Continuum Light" pitchFamily="2" charset="0"/>
              </a:rPr>
              <a:t>HIGIENE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solidFill>
                  <a:srgbClr val="FFFF00"/>
                </a:solidFill>
                <a:latin typeface="Continuum Light" pitchFamily="2" charset="0"/>
              </a:rPr>
              <a:t>CAPÍTULO 3</a:t>
            </a:r>
          </a:p>
          <a:p>
            <a:pPr algn="ctr"/>
            <a:r>
              <a:rPr lang="es-ES" dirty="0" smtClean="0">
                <a:latin typeface="Continuum Light" pitchFamily="2" charset="0"/>
              </a:rPr>
              <a:t>SEGURIDAD ALIMENTARIA, NUTRICIÓN Y AYUDA ALIMENTARIA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r>
              <a:rPr lang="es-ES" sz="1600" b="1" dirty="0" smtClean="0">
                <a:solidFill>
                  <a:srgbClr val="FFFF00"/>
                </a:solidFill>
                <a:latin typeface="Continuum Light" pitchFamily="2" charset="0"/>
              </a:rPr>
              <a:t>CAPÍTULO 4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NORMAS MÍNIMAS EN MATERIA DE REFUGIOS, ASENTAMIENTOS Y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ARTÍCULOS NO ALIMENTARIOS</a:t>
            </a:r>
          </a:p>
          <a:p>
            <a:pPr algn="ctr"/>
            <a:endParaRPr lang="es-ES" b="1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solidFill>
                  <a:srgbClr val="FFFF00"/>
                </a:solidFill>
                <a:latin typeface="Continuum Light" pitchFamily="2" charset="0"/>
              </a:rPr>
              <a:t>CAPÍTULO 5</a:t>
            </a:r>
          </a:p>
          <a:p>
            <a:pPr algn="ctr"/>
            <a:r>
              <a:rPr lang="es-ES" dirty="0" smtClean="0">
                <a:latin typeface="Continuum Light" pitchFamily="2" charset="0"/>
              </a:rPr>
              <a:t>SERVICIOS DE SALUD</a:t>
            </a:r>
            <a:endParaRPr lang="es-ES" dirty="0">
              <a:latin typeface="Continuum Light" pitchFamily="2" charset="0"/>
            </a:endParaRPr>
          </a:p>
        </p:txBody>
      </p:sp>
      <p:sp>
        <p:nvSpPr>
          <p:cNvPr id="3" name="2 Rectángulo redondeado"/>
          <p:cNvSpPr/>
          <p:nvPr/>
        </p:nvSpPr>
        <p:spPr>
          <a:xfrm>
            <a:off x="500034" y="4143380"/>
            <a:ext cx="3714776" cy="121444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5286380" y="3500438"/>
            <a:ext cx="3071834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Continuum Light" pitchFamily="2" charset="0"/>
              </a:rPr>
              <a:t>1 Planificación  de Estrategia</a:t>
            </a:r>
          </a:p>
          <a:p>
            <a:endParaRPr lang="es-ES" sz="1100" dirty="0" smtClean="0">
              <a:latin typeface="Continuum Light" pitchFamily="2" charset="0"/>
            </a:endParaRPr>
          </a:p>
          <a:p>
            <a:r>
              <a:rPr lang="es-ES" dirty="0" smtClean="0">
                <a:latin typeface="Continuum Light" pitchFamily="2" charset="0"/>
              </a:rPr>
              <a:t>2 Planificación Física</a:t>
            </a:r>
          </a:p>
          <a:p>
            <a:endParaRPr lang="es-ES" sz="1100" dirty="0" smtClean="0">
              <a:latin typeface="Continuum Light" pitchFamily="2" charset="0"/>
            </a:endParaRPr>
          </a:p>
          <a:p>
            <a:r>
              <a:rPr lang="es-ES" dirty="0" smtClean="0">
                <a:latin typeface="Continuum Light" pitchFamily="2" charset="0"/>
              </a:rPr>
              <a:t>3 Lugar con techo para vivir</a:t>
            </a:r>
          </a:p>
          <a:p>
            <a:endParaRPr lang="es-ES" sz="1100" dirty="0" smtClean="0">
              <a:latin typeface="Continuum Light" pitchFamily="2" charset="0"/>
            </a:endParaRPr>
          </a:p>
          <a:p>
            <a:r>
              <a:rPr lang="es-ES" dirty="0" smtClean="0">
                <a:latin typeface="Continuum Light" pitchFamily="2" charset="0"/>
              </a:rPr>
              <a:t>4 Diseño </a:t>
            </a:r>
          </a:p>
          <a:p>
            <a:endParaRPr lang="es-ES" sz="1100" dirty="0" smtClean="0">
              <a:latin typeface="Continuum Light" pitchFamily="2" charset="0"/>
            </a:endParaRPr>
          </a:p>
          <a:p>
            <a:r>
              <a:rPr lang="es-ES" dirty="0" smtClean="0">
                <a:latin typeface="Continuum Light" pitchFamily="2" charset="0"/>
              </a:rPr>
              <a:t>5 Construcción</a:t>
            </a:r>
          </a:p>
          <a:p>
            <a:endParaRPr lang="es-ES" sz="1100" dirty="0" smtClean="0">
              <a:latin typeface="Continuum Light" pitchFamily="2" charset="0"/>
            </a:endParaRPr>
          </a:p>
          <a:p>
            <a:r>
              <a:rPr lang="es-ES" dirty="0" smtClean="0">
                <a:latin typeface="Continuum Light" pitchFamily="2" charset="0"/>
              </a:rPr>
              <a:t>6 Impacto Ambiental</a:t>
            </a:r>
            <a:endParaRPr lang="es-ES" dirty="0">
              <a:latin typeface="Continuum Light" pitchFamily="2" charset="0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143504" y="3286124"/>
            <a:ext cx="3286148" cy="300039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Flecha derecha"/>
          <p:cNvSpPr/>
          <p:nvPr/>
        </p:nvSpPr>
        <p:spPr>
          <a:xfrm>
            <a:off x="4286248" y="4500570"/>
            <a:ext cx="785818" cy="571504"/>
          </a:xfrm>
          <a:prstGeom prst="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7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259228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PROTOCOLOS DE ACTUACIÓN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49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2411760" y="5949280"/>
            <a:ext cx="6517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4000" b="1" dirty="0" smtClean="0">
                <a:latin typeface="Continuum Light" pitchFamily="2" charset="0"/>
              </a:rPr>
              <a:t>LOS REFUGIADOS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1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3250"/>
                    </a14:imgEffect>
                    <a14:imgEffect>
                      <a14:saturation sat="0"/>
                    </a14:imgEffect>
                    <a14:imgEffect>
                      <a14:brightnessContrast bright="-18000" contras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01753"/>
            <a:ext cx="8437984" cy="546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780023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latin typeface="Continuum Light" pitchFamily="2" charset="0"/>
              </a:rPr>
              <a:t>LOS REFUGIADOS</a:t>
            </a:r>
            <a:endParaRPr lang="es-ES" sz="2800" b="1" dirty="0">
              <a:latin typeface="Continuum Light" pitchFamily="2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04634" y="4581128"/>
            <a:ext cx="7219788" cy="1862476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/>
              <a:t>Concepto:</a:t>
            </a:r>
          </a:p>
          <a:p>
            <a:endParaRPr lang="es-ES" sz="1900" dirty="0" smtClean="0"/>
          </a:p>
          <a:p>
            <a:r>
              <a:rPr lang="es-ES" sz="2700" b="1" i="1" dirty="0" smtClean="0">
                <a:ln>
                  <a:solidFill>
                    <a:schemeClr val="bg1"/>
                  </a:solidFill>
                </a:ln>
                <a:latin typeface="Continuum Bold" pitchFamily="2" charset="0"/>
              </a:rPr>
              <a:t>“Gente obligada a huir (por diversos motivos) dejando atrás su familia, bienes, etc., encontrándose de pronto sin hogar.”</a:t>
            </a:r>
            <a:endParaRPr lang="es-ES" sz="2700" b="1" i="1" dirty="0">
              <a:ln>
                <a:solidFill>
                  <a:schemeClr val="bg1"/>
                </a:solidFill>
              </a:ln>
              <a:latin typeface="Continuum Bold" pitchFamily="2" charset="0"/>
            </a:endParaRPr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7" name="6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49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28571" y="1126314"/>
            <a:ext cx="7848872" cy="720080"/>
          </a:xfrm>
        </p:spPr>
        <p:txBody>
          <a:bodyPr>
            <a:normAutofit/>
          </a:bodyPr>
          <a:lstStyle/>
          <a:p>
            <a:r>
              <a:rPr lang="es-ES" sz="3000" dirty="0" smtClean="0">
                <a:latin typeface="Continuum Light" pitchFamily="2" charset="0"/>
              </a:rPr>
              <a:t>Existen </a:t>
            </a:r>
            <a:r>
              <a:rPr lang="es-ES" sz="3000" b="1" dirty="0" smtClean="0">
                <a:latin typeface="Continuum Light" pitchFamily="2" charset="0"/>
              </a:rPr>
              <a:t>dos tipos </a:t>
            </a:r>
            <a:r>
              <a:rPr lang="es-ES" sz="3000" dirty="0" smtClean="0">
                <a:latin typeface="Continuum Light" pitchFamily="2" charset="0"/>
              </a:rPr>
              <a:t>de refugiados</a:t>
            </a:r>
            <a:endParaRPr lang="es-ES" sz="3000" dirty="0">
              <a:latin typeface="Continuum Light" pitchFamily="2" charset="0"/>
            </a:endParaRPr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7" name="6 Conector recto de flecha"/>
          <p:cNvCxnSpPr/>
          <p:nvPr/>
        </p:nvCxnSpPr>
        <p:spPr>
          <a:xfrm flipH="1">
            <a:off x="2716803" y="1666374"/>
            <a:ext cx="1080120" cy="6480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5517351" y="1666374"/>
            <a:ext cx="936104" cy="6480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899592" y="2348880"/>
            <a:ext cx="274145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dirty="0" smtClean="0">
                <a:latin typeface="Continuum Light" pitchFamily="2" charset="0"/>
              </a:rPr>
              <a:t>Por motivos </a:t>
            </a:r>
            <a:r>
              <a:rPr lang="es-ES" sz="2300" b="1" dirty="0" smtClean="0">
                <a:latin typeface="Continuum Light" pitchFamily="2" charset="0"/>
              </a:rPr>
              <a:t>políticos</a:t>
            </a:r>
            <a:endParaRPr lang="es-ES" sz="2300" b="1" dirty="0">
              <a:latin typeface="Continuum Light" pitchFamily="2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5093067" y="2323852"/>
            <a:ext cx="34563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300" dirty="0" smtClean="0">
                <a:latin typeface="Continuum Light" pitchFamily="2" charset="0"/>
              </a:rPr>
              <a:t>Por </a:t>
            </a:r>
            <a:r>
              <a:rPr lang="es-ES" sz="2300" b="1" dirty="0" smtClean="0">
                <a:latin typeface="Continuum Light" pitchFamily="2" charset="0"/>
              </a:rPr>
              <a:t>desastres naturales</a:t>
            </a:r>
            <a:endParaRPr lang="es-ES" sz="2300" b="1" dirty="0">
              <a:latin typeface="Continuum Light" pitchFamily="2" charset="0"/>
            </a:endParaRPr>
          </a:p>
        </p:txBody>
      </p:sp>
      <p:cxnSp>
        <p:nvCxnSpPr>
          <p:cNvPr id="17" name="16 Conector recto de flecha"/>
          <p:cNvCxnSpPr>
            <a:endCxn id="24" idx="0"/>
          </p:cNvCxnSpPr>
          <p:nvPr/>
        </p:nvCxnSpPr>
        <p:spPr>
          <a:xfrm>
            <a:off x="2355646" y="5128510"/>
            <a:ext cx="0" cy="38963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>
            <a:endCxn id="25" idx="0"/>
          </p:cNvCxnSpPr>
          <p:nvPr/>
        </p:nvCxnSpPr>
        <p:spPr>
          <a:xfrm flipH="1">
            <a:off x="5789874" y="5128510"/>
            <a:ext cx="663582" cy="39301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>
            <a:endCxn id="26" idx="0"/>
          </p:cNvCxnSpPr>
          <p:nvPr/>
        </p:nvCxnSpPr>
        <p:spPr>
          <a:xfrm>
            <a:off x="7081663" y="5128510"/>
            <a:ext cx="590867" cy="6127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1717490" y="5518144"/>
            <a:ext cx="12763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b="1" dirty="0" smtClean="0">
                <a:latin typeface="Continuum Light" pitchFamily="2" charset="0"/>
              </a:rPr>
              <a:t>Externos</a:t>
            </a:r>
            <a:endParaRPr lang="es-ES" sz="2300" b="1" dirty="0">
              <a:latin typeface="Continuum Light" pitchFamily="2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5295988" y="5521522"/>
            <a:ext cx="98777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700" dirty="0" smtClean="0">
                <a:latin typeface="Continuum Light" pitchFamily="2" charset="0"/>
              </a:rPr>
              <a:t>Externos</a:t>
            </a:r>
            <a:endParaRPr lang="es-ES" sz="1700" dirty="0">
              <a:latin typeface="Continuum Light" pitchFamily="2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7081663" y="5741282"/>
            <a:ext cx="1181734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b="1" dirty="0" smtClean="0">
                <a:latin typeface="Continuum Light" pitchFamily="2" charset="0"/>
              </a:rPr>
              <a:t>Internos</a:t>
            </a:r>
            <a:endParaRPr lang="es-ES" sz="2300" b="1" dirty="0">
              <a:latin typeface="Continuum Light" pitchFamily="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17" y="2804793"/>
            <a:ext cx="2939266" cy="230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466" y="2804793"/>
            <a:ext cx="2981934" cy="230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9" name="4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44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7992888" cy="4968552"/>
          </a:xfrm>
        </p:spPr>
        <p:txBody>
          <a:bodyPr/>
          <a:lstStyle/>
          <a:p>
            <a:r>
              <a:rPr lang="es-ES" u="sng" dirty="0" smtClean="0">
                <a:latin typeface="Continuum Light" pitchFamily="2" charset="0"/>
              </a:rPr>
              <a:t>Diferencias logísticas</a:t>
            </a:r>
            <a:r>
              <a:rPr lang="es-ES" dirty="0" smtClean="0">
                <a:latin typeface="Continuum Light" pitchFamily="2" charset="0"/>
              </a:rPr>
              <a:t> significativas según tipo</a:t>
            </a:r>
          </a:p>
          <a:p>
            <a:endParaRPr lang="es-ES" u="sng" dirty="0">
              <a:latin typeface="Continuum Light" pitchFamily="2" charset="0"/>
            </a:endParaRPr>
          </a:p>
          <a:p>
            <a:endParaRPr lang="es-ES" sz="2400" u="sng" dirty="0" smtClean="0">
              <a:latin typeface="Continuum Light" pitchFamily="2" charset="0"/>
            </a:endParaRPr>
          </a:p>
          <a:p>
            <a:endParaRPr lang="es-ES" u="sng" dirty="0">
              <a:latin typeface="Continuum Light" pitchFamily="2" charset="0"/>
            </a:endParaRPr>
          </a:p>
          <a:p>
            <a:endParaRPr lang="es-ES" u="sng" dirty="0" smtClean="0">
              <a:latin typeface="Continuum Light" pitchFamily="2" charset="0"/>
            </a:endParaRPr>
          </a:p>
          <a:p>
            <a:endParaRPr lang="es-ES" dirty="0" smtClean="0">
              <a:latin typeface="Continuum Light" pitchFamily="2" charset="0"/>
            </a:endParaRPr>
          </a:p>
          <a:p>
            <a:r>
              <a:rPr lang="es-ES" dirty="0" smtClean="0">
                <a:latin typeface="Continuum Light" pitchFamily="2" charset="0"/>
              </a:rPr>
              <a:t>Campamentos:</a:t>
            </a:r>
          </a:p>
          <a:p>
            <a:r>
              <a:rPr lang="es-ES" u="sng" dirty="0" smtClean="0">
                <a:latin typeface="Continuum Light" pitchFamily="2" charset="0"/>
              </a:rPr>
              <a:t>Mismas necesidades básicas</a:t>
            </a:r>
            <a:endParaRPr lang="es-ES" u="sng" dirty="0">
              <a:latin typeface="Continuum Light" pitchFamily="2" charset="0"/>
            </a:endParaRPr>
          </a:p>
        </p:txBody>
      </p:sp>
      <p:sp>
        <p:nvSpPr>
          <p:cNvPr id="7" name="6 Flecha curvada hacia la derecha"/>
          <p:cNvSpPr/>
          <p:nvPr/>
        </p:nvSpPr>
        <p:spPr>
          <a:xfrm rot="20422191">
            <a:off x="477740" y="1855705"/>
            <a:ext cx="792088" cy="4204072"/>
          </a:xfrm>
          <a:prstGeom prst="curvedRightArrow">
            <a:avLst>
              <a:gd name="adj1" fmla="val 0"/>
              <a:gd name="adj2" fmla="val 21609"/>
              <a:gd name="adj3" fmla="val 25000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597048"/>
              </p:ext>
            </p:extLst>
          </p:nvPr>
        </p:nvGraphicFramePr>
        <p:xfrm>
          <a:off x="990589" y="2852936"/>
          <a:ext cx="7272808" cy="141845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608512"/>
                <a:gridCol w="2664296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DESASTRES</a:t>
                      </a:r>
                      <a:r>
                        <a:rPr lang="es-ES" baseline="0" dirty="0" smtClean="0"/>
                        <a:t> NATURALES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GUERRAS, EXILIOS, ETC.</a:t>
                      </a:r>
                      <a:endParaRPr lang="es-ES" dirty="0"/>
                    </a:p>
                  </a:txBody>
                  <a:tcPr anchor="ctr"/>
                </a:tc>
              </a:tr>
              <a:tr h="523449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- </a:t>
                      </a:r>
                      <a:r>
                        <a:rPr lang="es-ES" b="1" dirty="0" smtClean="0"/>
                        <a:t>Mayor número de personas</a:t>
                      </a:r>
                      <a:r>
                        <a:rPr lang="es-ES" b="1" baseline="0" dirty="0" smtClean="0"/>
                        <a:t> </a:t>
                      </a:r>
                      <a:r>
                        <a:rPr lang="es-ES" baseline="0" dirty="0" smtClean="0"/>
                        <a:t>en un instante determinado de tiempo</a:t>
                      </a:r>
                    </a:p>
                    <a:p>
                      <a:pPr algn="ctr"/>
                      <a:r>
                        <a:rPr lang="es-ES" baseline="0" dirty="0" smtClean="0"/>
                        <a:t>- Posible movilización dentro del mismo país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- Goteo </a:t>
                      </a:r>
                      <a:r>
                        <a:rPr lang="es-ES" b="1" dirty="0" smtClean="0"/>
                        <a:t>lento</a:t>
                      </a:r>
                      <a:r>
                        <a:rPr lang="es-ES" b="1" baseline="0" dirty="0" smtClean="0"/>
                        <a:t> y continuo</a:t>
                      </a:r>
                    </a:p>
                    <a:p>
                      <a:pPr algn="ctr"/>
                      <a:r>
                        <a:rPr lang="es-ES" baseline="0" dirty="0" smtClean="0"/>
                        <a:t>- Movilización a países vecinos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45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96" y="4240305"/>
            <a:ext cx="3294868" cy="159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71240" y="2420888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i="1" dirty="0" smtClean="0"/>
              <a:t>“… A </a:t>
            </a:r>
            <a:r>
              <a:rPr lang="es-ES" sz="2000" i="1" dirty="0"/>
              <a:t>los efectos de la presente Convención, el término </a:t>
            </a:r>
            <a:r>
              <a:rPr lang="es-ES" sz="2000" i="1" dirty="0" smtClean="0"/>
              <a:t>“refugiado‘” se </a:t>
            </a:r>
            <a:r>
              <a:rPr lang="es-ES" sz="2000" i="1" dirty="0"/>
              <a:t>aplicará a toda persona ... que </a:t>
            </a:r>
            <a:r>
              <a:rPr lang="es-ES" sz="2000" i="1" dirty="0" smtClean="0"/>
              <a:t>... debido </a:t>
            </a:r>
            <a:r>
              <a:rPr lang="es-ES" sz="2000" i="1" dirty="0"/>
              <a:t>a fundados temores de ser perseguida por </a:t>
            </a:r>
            <a:r>
              <a:rPr lang="es-ES" sz="2000" i="1" dirty="0" smtClean="0"/>
              <a:t>motivos de </a:t>
            </a:r>
            <a:r>
              <a:rPr lang="es-ES" sz="2000" b="1" i="1" dirty="0"/>
              <a:t>raza, religión, nacionalidad, pertenencia </a:t>
            </a:r>
            <a:r>
              <a:rPr lang="es-ES" sz="2000" b="1" i="1" dirty="0" smtClean="0"/>
              <a:t>a determinado </a:t>
            </a:r>
            <a:r>
              <a:rPr lang="es-ES" sz="2000" b="1" i="1" dirty="0"/>
              <a:t>grupo social </a:t>
            </a:r>
            <a:r>
              <a:rPr lang="es-ES" sz="2000" b="1" i="1" dirty="0" smtClean="0"/>
              <a:t>u opiniones </a:t>
            </a:r>
            <a:r>
              <a:rPr lang="es-ES" sz="2000" b="1" i="1" dirty="0"/>
              <a:t>políticas</a:t>
            </a:r>
            <a:r>
              <a:rPr lang="es-ES" sz="2000" i="1" dirty="0"/>
              <a:t>, se encuentre </a:t>
            </a:r>
            <a:r>
              <a:rPr lang="es-ES" sz="2000" b="1" i="1" dirty="0"/>
              <a:t>fuera del país de su nacionalidad </a:t>
            </a:r>
            <a:r>
              <a:rPr lang="es-ES" sz="2000" b="1" i="1" dirty="0" smtClean="0"/>
              <a:t>…</a:t>
            </a:r>
            <a:r>
              <a:rPr lang="es-ES" sz="2000" i="1" dirty="0" smtClean="0"/>
              <a:t>(...)‖.</a:t>
            </a:r>
            <a:endParaRPr lang="es-ES" sz="2000" i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3906924" y="4240305"/>
            <a:ext cx="4871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/>
              <a:t>Artículo </a:t>
            </a:r>
            <a:r>
              <a:rPr lang="es-ES" dirty="0" smtClean="0"/>
              <a:t>1(A) 2 </a:t>
            </a:r>
            <a:r>
              <a:rPr lang="es-ES" dirty="0"/>
              <a:t>de la </a:t>
            </a:r>
            <a:r>
              <a:rPr lang="es-ES" b="1" dirty="0"/>
              <a:t>Convención de Ginebra</a:t>
            </a:r>
            <a:r>
              <a:rPr lang="es-ES" dirty="0"/>
              <a:t> de 1951 sobre el Estatuto de los Refugiados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563850" y="1223754"/>
            <a:ext cx="56605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/>
              <a:t>_ REGULACIÓN INTERNACIONAL</a:t>
            </a:r>
            <a:endParaRPr lang="es-ES" sz="3200" b="1" dirty="0"/>
          </a:p>
        </p:txBody>
      </p:sp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71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505996" y="1606940"/>
            <a:ext cx="8170460" cy="4968552"/>
          </a:xfrm>
          <a:prstGeom prst="ellipse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sp>
        <p:nvSpPr>
          <p:cNvPr id="3" name="2 Elipse"/>
          <p:cNvSpPr/>
          <p:nvPr/>
        </p:nvSpPr>
        <p:spPr>
          <a:xfrm>
            <a:off x="899592" y="2629196"/>
            <a:ext cx="4229246" cy="34563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CuadroTexto"/>
          <p:cNvSpPr txBox="1"/>
          <p:nvPr/>
        </p:nvSpPr>
        <p:spPr>
          <a:xfrm>
            <a:off x="1589234" y="2917228"/>
            <a:ext cx="30354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500" b="1" dirty="0" smtClean="0"/>
              <a:t>REGULACIÓN INTERNACIONAL</a:t>
            </a:r>
            <a:endParaRPr lang="es-ES" sz="2500" b="1" dirty="0"/>
          </a:p>
        </p:txBody>
      </p:sp>
      <p:sp>
        <p:nvSpPr>
          <p:cNvPr id="4" name="3 Elipse"/>
          <p:cNvSpPr/>
          <p:nvPr/>
        </p:nvSpPr>
        <p:spPr>
          <a:xfrm>
            <a:off x="1538051" y="3900133"/>
            <a:ext cx="2952328" cy="176254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/>
          </a:p>
        </p:txBody>
      </p:sp>
      <p:sp>
        <p:nvSpPr>
          <p:cNvPr id="7" name="6 Elipse"/>
          <p:cNvSpPr/>
          <p:nvPr/>
        </p:nvSpPr>
        <p:spPr>
          <a:xfrm>
            <a:off x="5356883" y="3348115"/>
            <a:ext cx="3041724" cy="1659481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s-ES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5415236" y="3772147"/>
            <a:ext cx="29250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REFUGIADOS MEDIOAMBIENTALES</a:t>
            </a:r>
            <a:endParaRPr lang="es-ES" sz="23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1639280" y="4467448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REFUGIADOS BÉLICOS</a:t>
            </a:r>
            <a:endParaRPr lang="es-ES" sz="23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106936" y="1741526"/>
            <a:ext cx="30354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500" b="1" dirty="0" smtClean="0"/>
              <a:t>MARCO DE LOS REFUGIADOS</a:t>
            </a:r>
            <a:endParaRPr lang="es-ES" sz="2500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1196752"/>
            <a:ext cx="3193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/>
              <a:t>_ CONSECUENCIA</a:t>
            </a:r>
            <a:endParaRPr lang="es-ES" sz="3200" b="1" dirty="0"/>
          </a:p>
        </p:txBody>
      </p:sp>
      <p:cxnSp>
        <p:nvCxnSpPr>
          <p:cNvPr id="22" name="21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85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/>
      <p:bldP spid="4" grpId="0" animBg="1"/>
      <p:bldP spid="7" grpId="0" animBg="1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5" name="4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1000100" y="3500438"/>
            <a:ext cx="20002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500" b="1" dirty="0" smtClean="0"/>
              <a:t>DESASTRES NATURALES</a:t>
            </a:r>
            <a:endParaRPr lang="es-ES" sz="25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357158" y="92867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CAUSAS</a:t>
            </a:r>
            <a:endParaRPr lang="es-ES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57224" y="1643050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ANTROPOGÉNICAS</a:t>
            </a:r>
            <a:endParaRPr lang="es-ES" sz="16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928662" y="2643182"/>
            <a:ext cx="1571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/>
              <a:t>CAMBIO CLIMÁTICO</a:t>
            </a:r>
            <a:endParaRPr lang="es-ES" sz="22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00166" y="4429132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/>
              <a:t>TERMINOLOGÍA Y</a:t>
            </a:r>
          </a:p>
          <a:p>
            <a:r>
              <a:rPr lang="es-ES" sz="1600" b="1" dirty="0" smtClean="0"/>
              <a:t>CONCEPTOS BÁSICOS</a:t>
            </a:r>
            <a:endParaRPr lang="es-ES" sz="1600" b="1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500166" y="5715016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/>
              <a:t>ORGANIZACIONES DE</a:t>
            </a:r>
          </a:p>
          <a:p>
            <a:r>
              <a:rPr lang="es-ES" sz="1600" b="1" dirty="0" smtClean="0"/>
              <a:t>COOPERACIÓN</a:t>
            </a:r>
            <a:endParaRPr lang="es-ES" sz="1600" b="1" dirty="0"/>
          </a:p>
        </p:txBody>
      </p:sp>
      <p:sp>
        <p:nvSpPr>
          <p:cNvPr id="19" name="18 CuadroTexto"/>
          <p:cNvSpPr txBox="1"/>
          <p:nvPr/>
        </p:nvSpPr>
        <p:spPr>
          <a:xfrm>
            <a:off x="1500166" y="5072074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/>
              <a:t>PROTOCOLOS DE ACTUACIÓN</a:t>
            </a:r>
            <a:endParaRPr lang="es-ES" sz="1600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714744" y="3643314"/>
            <a:ext cx="17859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 smtClean="0"/>
              <a:t>REFUGIADOS</a:t>
            </a:r>
            <a:endParaRPr lang="es-ES" sz="2200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6286512" y="3571876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VIVIENDA24</a:t>
            </a:r>
            <a:endParaRPr lang="es-ES" sz="3200" b="1" dirty="0"/>
          </a:p>
        </p:txBody>
      </p:sp>
      <p:sp>
        <p:nvSpPr>
          <p:cNvPr id="22" name="21 CuadroTexto"/>
          <p:cNvSpPr txBox="1"/>
          <p:nvPr/>
        </p:nvSpPr>
        <p:spPr>
          <a:xfrm>
            <a:off x="6143636" y="5000636"/>
            <a:ext cx="2643206" cy="477054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s-ES" sz="2500" b="1" dirty="0" smtClean="0"/>
              <a:t>CAMPAMENTO24</a:t>
            </a:r>
            <a:endParaRPr lang="es-ES" sz="2500" b="1" dirty="0"/>
          </a:p>
        </p:txBody>
      </p:sp>
      <p:sp>
        <p:nvSpPr>
          <p:cNvPr id="25" name="24 Flecha doblada hacia arriba"/>
          <p:cNvSpPr/>
          <p:nvPr/>
        </p:nvSpPr>
        <p:spPr>
          <a:xfrm rot="5400000">
            <a:off x="-571536" y="2500306"/>
            <a:ext cx="2643206" cy="500066"/>
          </a:xfrm>
          <a:prstGeom prst="bentUpArrow">
            <a:avLst>
              <a:gd name="adj1" fmla="val 8704"/>
              <a:gd name="adj2" fmla="val 26270"/>
              <a:gd name="adj3" fmla="val 25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Flecha derecha"/>
          <p:cNvSpPr/>
          <p:nvPr/>
        </p:nvSpPr>
        <p:spPr>
          <a:xfrm rot="5400000">
            <a:off x="1393009" y="2107397"/>
            <a:ext cx="571504" cy="500066"/>
          </a:xfrm>
          <a:prstGeom prst="rightArrow">
            <a:avLst>
              <a:gd name="adj1" fmla="val 36667"/>
              <a:gd name="adj2" fmla="val 58889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8" name="27 Conector recto"/>
          <p:cNvCxnSpPr/>
          <p:nvPr/>
        </p:nvCxnSpPr>
        <p:spPr>
          <a:xfrm rot="5400000">
            <a:off x="465109" y="5392751"/>
            <a:ext cx="1928826" cy="1588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Flecha derecha"/>
          <p:cNvSpPr/>
          <p:nvPr/>
        </p:nvSpPr>
        <p:spPr>
          <a:xfrm>
            <a:off x="3071802" y="3571876"/>
            <a:ext cx="571504" cy="571504"/>
          </a:xfrm>
          <a:prstGeom prst="rightArrow">
            <a:avLst>
              <a:gd name="adj1" fmla="val 36667"/>
              <a:gd name="adj2" fmla="val 56667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29 Flecha derecha"/>
          <p:cNvSpPr/>
          <p:nvPr/>
        </p:nvSpPr>
        <p:spPr>
          <a:xfrm>
            <a:off x="5572132" y="3571876"/>
            <a:ext cx="571504" cy="571504"/>
          </a:xfrm>
          <a:prstGeom prst="rightArrow">
            <a:avLst>
              <a:gd name="adj1" fmla="val 36667"/>
              <a:gd name="adj2" fmla="val 56667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30 Flecha derecha"/>
          <p:cNvSpPr/>
          <p:nvPr/>
        </p:nvSpPr>
        <p:spPr>
          <a:xfrm rot="5400000">
            <a:off x="7143768" y="4286256"/>
            <a:ext cx="571504" cy="571504"/>
          </a:xfrm>
          <a:prstGeom prst="rightArrow">
            <a:avLst>
              <a:gd name="adj1" fmla="val 36667"/>
              <a:gd name="adj2" fmla="val 56667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31 Flecha doblada hacia arriba"/>
          <p:cNvSpPr/>
          <p:nvPr/>
        </p:nvSpPr>
        <p:spPr>
          <a:xfrm rot="16200000" flipV="1">
            <a:off x="1785918" y="2000240"/>
            <a:ext cx="2500330" cy="500066"/>
          </a:xfrm>
          <a:prstGeom prst="bentUpArrow">
            <a:avLst>
              <a:gd name="adj1" fmla="val 8704"/>
              <a:gd name="adj2" fmla="val 26270"/>
              <a:gd name="adj3" fmla="val 25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32 CuadroTexto"/>
          <p:cNvSpPr txBox="1"/>
          <p:nvPr/>
        </p:nvSpPr>
        <p:spPr>
          <a:xfrm>
            <a:off x="3428992" y="92867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CONSECUENCIAS</a:t>
            </a:r>
            <a:endParaRPr lang="es-ES" dirty="0"/>
          </a:p>
        </p:txBody>
      </p:sp>
      <p:sp>
        <p:nvSpPr>
          <p:cNvPr id="34" name="33 CuadroTexto"/>
          <p:cNvSpPr txBox="1"/>
          <p:nvPr/>
        </p:nvSpPr>
        <p:spPr>
          <a:xfrm>
            <a:off x="857224" y="1357298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NATURALES</a:t>
            </a:r>
            <a:endParaRPr lang="es-ES" sz="1600" dirty="0"/>
          </a:p>
        </p:txBody>
      </p:sp>
      <p:sp>
        <p:nvSpPr>
          <p:cNvPr id="36" name="35 CuadroTexto"/>
          <p:cNvSpPr txBox="1"/>
          <p:nvPr/>
        </p:nvSpPr>
        <p:spPr>
          <a:xfrm>
            <a:off x="3714744" y="1643050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SOCIALES</a:t>
            </a:r>
            <a:endParaRPr lang="es-ES" sz="1600" dirty="0"/>
          </a:p>
        </p:txBody>
      </p:sp>
      <p:sp>
        <p:nvSpPr>
          <p:cNvPr id="38" name="37 CuadroTexto"/>
          <p:cNvSpPr txBox="1"/>
          <p:nvPr/>
        </p:nvSpPr>
        <p:spPr>
          <a:xfrm>
            <a:off x="3714744" y="1357298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ECONÓMICAS</a:t>
            </a:r>
            <a:endParaRPr lang="es-ES" sz="1600" dirty="0"/>
          </a:p>
        </p:txBody>
      </p:sp>
      <p:cxnSp>
        <p:nvCxnSpPr>
          <p:cNvPr id="39" name="38 Conector recto"/>
          <p:cNvCxnSpPr/>
          <p:nvPr/>
        </p:nvCxnSpPr>
        <p:spPr>
          <a:xfrm rot="5400000">
            <a:off x="3715538" y="2428074"/>
            <a:ext cx="857256" cy="1588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4143372" y="2000240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MUERTES</a:t>
            </a:r>
            <a:endParaRPr lang="es-ES" sz="140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4143372" y="2285992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HERIDOS</a:t>
            </a:r>
            <a:endParaRPr lang="es-ES" sz="14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4143372" y="2571744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DESPLAZADOS</a:t>
            </a:r>
            <a:endParaRPr lang="es-ES" sz="1400" dirty="0"/>
          </a:p>
        </p:txBody>
      </p:sp>
      <p:sp>
        <p:nvSpPr>
          <p:cNvPr id="44" name="43 Flecha derecha"/>
          <p:cNvSpPr/>
          <p:nvPr/>
        </p:nvSpPr>
        <p:spPr>
          <a:xfrm rot="5400000">
            <a:off x="4357686" y="3000372"/>
            <a:ext cx="571504" cy="571504"/>
          </a:xfrm>
          <a:prstGeom prst="rightArrow">
            <a:avLst>
              <a:gd name="adj1" fmla="val 36667"/>
              <a:gd name="adj2" fmla="val 56667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Rectángulo redondeado"/>
          <p:cNvSpPr/>
          <p:nvPr/>
        </p:nvSpPr>
        <p:spPr>
          <a:xfrm>
            <a:off x="6215074" y="3571876"/>
            <a:ext cx="2500330" cy="571504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Rectángulo redondeado"/>
          <p:cNvSpPr/>
          <p:nvPr/>
        </p:nvSpPr>
        <p:spPr>
          <a:xfrm>
            <a:off x="6143636" y="5000636"/>
            <a:ext cx="2643206" cy="500066"/>
          </a:xfrm>
          <a:prstGeom prst="roundRect">
            <a:avLst/>
          </a:prstGeom>
          <a:noFill/>
          <a:ln w="28575"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266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6" grpId="0"/>
      <p:bldP spid="38" grpId="0"/>
      <p:bldP spid="41" grpId="0"/>
      <p:bldP spid="42" grpId="0"/>
      <p:bldP spid="43" grpId="0"/>
      <p:bldP spid="44" grpId="0" animBg="1"/>
      <p:bldP spid="46" grpId="0" animBg="1"/>
      <p:bldP spid="4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564" l="595" r="97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001" y="963881"/>
            <a:ext cx="116400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5576" y="2708920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Los </a:t>
            </a:r>
            <a:r>
              <a:rPr lang="es-ES" b="1" dirty="0"/>
              <a:t>refugiados medioambientales </a:t>
            </a:r>
            <a:r>
              <a:rPr lang="es-ES" dirty="0"/>
              <a:t>quedan fuera de las </a:t>
            </a:r>
            <a:r>
              <a:rPr lang="es-ES" dirty="0" smtClean="0"/>
              <a:t>categorías protegidas </a:t>
            </a:r>
            <a:r>
              <a:rPr lang="es-ES" dirty="0"/>
              <a:t>por los instrumentos del Derecho </a:t>
            </a:r>
            <a:r>
              <a:rPr lang="es-ES" dirty="0" smtClean="0"/>
              <a:t>internacional </a:t>
            </a:r>
            <a:r>
              <a:rPr lang="es-ES" dirty="0"/>
              <a:t>sobre el refugio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958708" y="3827958"/>
            <a:ext cx="113364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CAUSA</a:t>
            </a:r>
            <a:endParaRPr lang="es-ES" sz="25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11560" y="4437112"/>
            <a:ext cx="820288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ES" sz="2300" dirty="0" smtClean="0"/>
              <a:t>La no actualización de la reglamentación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300" dirty="0" smtClean="0"/>
              <a:t>Definición actual de lo que es un refugiado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300" dirty="0" smtClean="0"/>
              <a:t>Una </a:t>
            </a:r>
            <a:r>
              <a:rPr lang="es-ES" sz="2300" dirty="0"/>
              <a:t>interpretación política restrictiva del término </a:t>
            </a:r>
            <a:r>
              <a:rPr lang="es-ES" sz="2300" dirty="0" smtClean="0"/>
              <a:t>“persecución”</a:t>
            </a:r>
          </a:p>
          <a:p>
            <a:pPr marL="342900" indent="-342900">
              <a:buFont typeface="Arial" pitchFamily="34" charset="0"/>
              <a:buChar char="•"/>
            </a:pPr>
            <a:endParaRPr lang="es-ES" sz="2300" dirty="0"/>
          </a:p>
        </p:txBody>
      </p:sp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63850" y="1226830"/>
            <a:ext cx="313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/>
              <a:t>_ VACÍO JURÍDICO</a:t>
            </a:r>
          </a:p>
        </p:txBody>
      </p:sp>
    </p:spTree>
    <p:extLst>
      <p:ext uri="{BB962C8B-B14F-4D97-AF65-F5344CB8AC3E}">
        <p14:creationId xmlns:p14="http://schemas.microsoft.com/office/powerpoint/2010/main" val="88509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sp>
        <p:nvSpPr>
          <p:cNvPr id="12" name="11 CuadroTexto"/>
          <p:cNvSpPr txBox="1"/>
          <p:nvPr/>
        </p:nvSpPr>
        <p:spPr>
          <a:xfrm>
            <a:off x="563850" y="1223754"/>
            <a:ext cx="2465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/>
              <a:t>_ EVOLUCIÓN</a:t>
            </a:r>
            <a:endParaRPr lang="es-ES" sz="3200" b="1" dirty="0"/>
          </a:p>
        </p:txBody>
      </p:sp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42" b="96875" l="9375" r="88542">
                        <a14:foregroundMark x1="37500" y1="11458" x2="37500" y2="11458"/>
                        <a14:foregroundMark x1="31250" y1="5208" x2="29167" y2="1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17" y="2004577"/>
            <a:ext cx="615313" cy="61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Extracto"/>
          <p:cNvSpPr/>
          <p:nvPr/>
        </p:nvSpPr>
        <p:spPr>
          <a:xfrm>
            <a:off x="1117723" y="781083"/>
            <a:ext cx="5902549" cy="5544616"/>
          </a:xfrm>
          <a:prstGeom prst="flowChartExtra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42" b="96875" l="9375" r="88542">
                        <a14:foregroundMark x1="37500" y1="11458" x2="37500" y2="11458"/>
                        <a14:foregroundMark x1="31250" y1="5208" x2="29167" y2="1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18" y="3553391"/>
            <a:ext cx="615313" cy="61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42" b="96875" l="9375" r="88542">
                        <a14:foregroundMark x1="37500" y1="11458" x2="37500" y2="11458"/>
                        <a14:foregroundMark x1="31250" y1="5208" x2="29167" y2="1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18" y="5109817"/>
            <a:ext cx="615313" cy="61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42" b="96875" l="9375" r="88542">
                        <a14:foregroundMark x1="37500" y1="11458" x2="37500" y2="11458"/>
                        <a14:foregroundMark x1="31250" y1="5208" x2="29167" y2="1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312" y="3553390"/>
            <a:ext cx="615313" cy="61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42" b="96875" l="9375" r="88542">
                        <a14:foregroundMark x1="37500" y1="11458" x2="37500" y2="11458"/>
                        <a14:foregroundMark x1="31250" y1="5208" x2="29167" y2="1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312" y="5109816"/>
            <a:ext cx="615313" cy="61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42" b="96875" l="9375" r="88542">
                        <a14:foregroundMark x1="37500" y1="11458" x2="37500" y2="11458"/>
                        <a14:foregroundMark x1="31250" y1="5208" x2="29167" y2="1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133" y="5109817"/>
            <a:ext cx="615313" cy="61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 redondeado"/>
          <p:cNvSpPr/>
          <p:nvPr/>
        </p:nvSpPr>
        <p:spPr>
          <a:xfrm>
            <a:off x="3491880" y="1590648"/>
            <a:ext cx="4895491" cy="1152126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ES" dirty="0"/>
              <a:t>En 1998 los desastres naturales produjeron, por primera vez en la historia, </a:t>
            </a:r>
            <a:r>
              <a:rPr lang="es-ES" b="1" dirty="0"/>
              <a:t>más refugiados que las guerras </a:t>
            </a:r>
            <a:r>
              <a:rPr lang="es-ES" dirty="0"/>
              <a:t>y los conflictos armados</a:t>
            </a:r>
          </a:p>
        </p:txBody>
      </p:sp>
      <p:sp>
        <p:nvSpPr>
          <p:cNvPr id="16" name="15 Rectángulo redondeado"/>
          <p:cNvSpPr/>
          <p:nvPr/>
        </p:nvSpPr>
        <p:spPr>
          <a:xfrm>
            <a:off x="3491880" y="3239744"/>
            <a:ext cx="4895491" cy="1152126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ES" dirty="0"/>
              <a:t>En el año </a:t>
            </a:r>
            <a:r>
              <a:rPr lang="es-ES" dirty="0" smtClean="0"/>
              <a:t>2.010</a:t>
            </a:r>
            <a:r>
              <a:rPr lang="es-ES" dirty="0"/>
              <a:t>, analizando los datos, se estima que pudieron ser ya </a:t>
            </a:r>
            <a:r>
              <a:rPr lang="es-ES" b="1" dirty="0"/>
              <a:t>50 millones de refugiados</a:t>
            </a:r>
            <a:r>
              <a:rPr lang="es-ES" dirty="0"/>
              <a:t>.</a:t>
            </a:r>
          </a:p>
        </p:txBody>
      </p:sp>
      <p:sp>
        <p:nvSpPr>
          <p:cNvPr id="17" name="16 Rectángulo redondeado"/>
          <p:cNvSpPr/>
          <p:nvPr/>
        </p:nvSpPr>
        <p:spPr>
          <a:xfrm>
            <a:off x="3491880" y="4841409"/>
            <a:ext cx="4895491" cy="1152126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ES" dirty="0" smtClean="0"/>
              <a:t>Según un informe de Christian </a:t>
            </a:r>
            <a:r>
              <a:rPr lang="es-ES" dirty="0" err="1" smtClean="0"/>
              <a:t>Aid</a:t>
            </a:r>
            <a:r>
              <a:rPr lang="es-ES" dirty="0" smtClean="0"/>
              <a:t>, en 2.050 </a:t>
            </a:r>
            <a:r>
              <a:rPr lang="es-ES" b="1" dirty="0" smtClean="0"/>
              <a:t>serán mil millones</a:t>
            </a:r>
            <a:r>
              <a:rPr lang="es-ES" dirty="0" smtClean="0"/>
              <a:t> las personas desplazadas como consecuencia del cambio climático.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192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63850" y="1223754"/>
            <a:ext cx="6928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/>
              <a:t>_ ORGANIZACIONES INTERNACIONALES</a:t>
            </a:r>
            <a:endParaRPr lang="es-ES" sz="32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41"/>
          <a:stretch/>
        </p:blipFill>
        <p:spPr bwMode="auto">
          <a:xfrm>
            <a:off x="613673" y="2305464"/>
            <a:ext cx="1852020" cy="1422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887924" y="2393681"/>
            <a:ext cx="4644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Alto Comisionado de las Naciones Unidas para los </a:t>
            </a:r>
            <a:r>
              <a:rPr lang="es-ES" sz="2000" b="1" dirty="0" smtClean="0"/>
              <a:t>Refugiados</a:t>
            </a:r>
          </a:p>
          <a:p>
            <a:r>
              <a:rPr lang="es-ES" sz="2000" dirty="0" smtClean="0"/>
              <a:t>Sede en Ginebra. Mas de 250 oficinas en todo el mundo</a:t>
            </a:r>
            <a:endParaRPr lang="es-ES" sz="2000" dirty="0"/>
          </a:p>
        </p:txBody>
      </p:sp>
      <p:sp>
        <p:nvSpPr>
          <p:cNvPr id="3" name="2 Flecha derecha"/>
          <p:cNvSpPr/>
          <p:nvPr/>
        </p:nvSpPr>
        <p:spPr>
          <a:xfrm>
            <a:off x="2627784" y="2930259"/>
            <a:ext cx="1191925" cy="173341"/>
          </a:xfrm>
          <a:prstGeom prst="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CuadroTexto"/>
          <p:cNvSpPr txBox="1"/>
          <p:nvPr/>
        </p:nvSpPr>
        <p:spPr>
          <a:xfrm>
            <a:off x="3481300" y="4113909"/>
            <a:ext cx="177003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FUNCIONES</a:t>
            </a:r>
            <a:endParaRPr lang="es-ES" sz="25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646264" y="4733039"/>
            <a:ext cx="522187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2300" dirty="0" smtClean="0"/>
              <a:t>Protección de los derechos humanos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300" dirty="0" smtClean="0"/>
              <a:t>Resolución Pacífica de conflictos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300" dirty="0" smtClean="0"/>
              <a:t>Reconstrucción de zonas afectadas</a:t>
            </a:r>
            <a:endParaRPr lang="es-ES" sz="2300" dirty="0"/>
          </a:p>
        </p:txBody>
      </p:sp>
      <p:pic>
        <p:nvPicPr>
          <p:cNvPr id="5124" name="Picture 4" descr="C:\Users\Antoni\Desktop\japon\OFUNATO Japan earthquake damage Fox News Insid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4221088"/>
            <a:ext cx="2664296" cy="177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16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69170" y="968664"/>
            <a:ext cx="7281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/>
              <a:t>_ REFUGIADOS INTERNOS - CONTRASTES</a:t>
            </a:r>
            <a:endParaRPr lang="es-ES" sz="32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2287519" y="1580647"/>
            <a:ext cx="430117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DIFERENTES LOCALIZACIONES</a:t>
            </a:r>
            <a:endParaRPr lang="es-ES" sz="2500" dirty="0"/>
          </a:p>
        </p:txBody>
      </p:sp>
      <p:sp>
        <p:nvSpPr>
          <p:cNvPr id="4" name="3 Flecha abajo"/>
          <p:cNvSpPr/>
          <p:nvPr/>
        </p:nvSpPr>
        <p:spPr>
          <a:xfrm>
            <a:off x="4213583" y="2145291"/>
            <a:ext cx="423655" cy="504056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CuadroTexto"/>
          <p:cNvSpPr txBox="1"/>
          <p:nvPr/>
        </p:nvSpPr>
        <p:spPr>
          <a:xfrm>
            <a:off x="2287519" y="2793363"/>
            <a:ext cx="431560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DIFERENTES CONSECUENCIAS</a:t>
            </a:r>
            <a:endParaRPr lang="es-ES" sz="25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991" y="3270417"/>
            <a:ext cx="6365903" cy="3473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22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2"/>
          <a:stretch/>
        </p:blipFill>
        <p:spPr bwMode="auto">
          <a:xfrm>
            <a:off x="395536" y="943512"/>
            <a:ext cx="8280920" cy="550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84"/>
          <a:stretch/>
        </p:blipFill>
        <p:spPr bwMode="auto">
          <a:xfrm>
            <a:off x="420888" y="958332"/>
            <a:ext cx="8333492" cy="553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88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84"/>
          <a:stretch/>
        </p:blipFill>
        <p:spPr bwMode="auto">
          <a:xfrm>
            <a:off x="5125014" y="1412776"/>
            <a:ext cx="3604014" cy="239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2"/>
          <a:stretch/>
        </p:blipFill>
        <p:spPr bwMode="auto">
          <a:xfrm>
            <a:off x="5125014" y="4064826"/>
            <a:ext cx="3604014" cy="236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93971" y="2707662"/>
            <a:ext cx="201850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dirty="0" smtClean="0"/>
              <a:t>Terremoto Haití</a:t>
            </a:r>
            <a:endParaRPr lang="es-ES" sz="23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593971" y="3258414"/>
            <a:ext cx="2241319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dirty="0" smtClean="0"/>
              <a:t>Terremoto Japón</a:t>
            </a:r>
            <a:endParaRPr lang="es-ES" sz="2300" dirty="0"/>
          </a:p>
        </p:txBody>
      </p:sp>
      <p:cxnSp>
        <p:nvCxnSpPr>
          <p:cNvPr id="4" name="3 Conector recto de flecha"/>
          <p:cNvCxnSpPr>
            <a:stCxn id="2" idx="3"/>
          </p:cNvCxnSpPr>
          <p:nvPr/>
        </p:nvCxnSpPr>
        <p:spPr>
          <a:xfrm>
            <a:off x="2612472" y="2930800"/>
            <a:ext cx="737532" cy="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>
            <a:off x="2819430" y="3508847"/>
            <a:ext cx="558475" cy="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3427550" y="2736682"/>
            <a:ext cx="160813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dirty="0" smtClean="0"/>
              <a:t>7,0 Grados</a:t>
            </a:r>
            <a:endParaRPr lang="es-ES" sz="23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399640" y="3285709"/>
            <a:ext cx="160813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300" dirty="0" smtClean="0"/>
              <a:t>9,0 Grados</a:t>
            </a:r>
            <a:endParaRPr lang="es-ES" sz="2300" dirty="0"/>
          </a:p>
        </p:txBody>
      </p:sp>
      <p:sp>
        <p:nvSpPr>
          <p:cNvPr id="7" name="6 CuadroTexto"/>
          <p:cNvSpPr txBox="1"/>
          <p:nvPr/>
        </p:nvSpPr>
        <p:spPr>
          <a:xfrm>
            <a:off x="669262" y="4138957"/>
            <a:ext cx="43385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500" dirty="0" smtClean="0"/>
              <a:t>Magnitudes similares, consecuencias </a:t>
            </a:r>
            <a:r>
              <a:rPr lang="es-ES" sz="2500" b="1" dirty="0" smtClean="0"/>
              <a:t>muy diferentes</a:t>
            </a:r>
            <a:endParaRPr lang="es-ES" sz="2500" b="1" dirty="0"/>
          </a:p>
        </p:txBody>
      </p:sp>
      <p:sp>
        <p:nvSpPr>
          <p:cNvPr id="18" name="17 Abrir llave"/>
          <p:cNvSpPr/>
          <p:nvPr/>
        </p:nvSpPr>
        <p:spPr>
          <a:xfrm rot="16200000">
            <a:off x="2738850" y="1734879"/>
            <a:ext cx="199338" cy="4338512"/>
          </a:xfrm>
          <a:prstGeom prst="leftBrace">
            <a:avLst>
              <a:gd name="adj1" fmla="val 2856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CuadroTexto"/>
          <p:cNvSpPr txBox="1"/>
          <p:nvPr/>
        </p:nvSpPr>
        <p:spPr>
          <a:xfrm>
            <a:off x="593971" y="829598"/>
            <a:ext cx="658046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300" u="sng" dirty="0" smtClean="0"/>
              <a:t>Análisis de los diferentes efectos en JAPÓN y HAITÍ:</a:t>
            </a:r>
            <a:endParaRPr lang="es-ES" sz="2300" u="sng" dirty="0"/>
          </a:p>
        </p:txBody>
      </p:sp>
    </p:spTree>
    <p:extLst>
      <p:ext uri="{BB962C8B-B14F-4D97-AF65-F5344CB8AC3E}">
        <p14:creationId xmlns:p14="http://schemas.microsoft.com/office/powerpoint/2010/main" val="15908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800200" cy="295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LOS REFUGIADOS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91478" y="730137"/>
            <a:ext cx="263245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ASPECTOS CLAVE</a:t>
            </a:r>
            <a:endParaRPr lang="es-ES" sz="25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791359" y="1343392"/>
            <a:ext cx="106150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u="sng" dirty="0" smtClean="0"/>
              <a:t>JAPÓN</a:t>
            </a:r>
            <a:endParaRPr lang="es-ES" sz="2500" u="sng" dirty="0"/>
          </a:p>
        </p:txBody>
      </p:sp>
      <p:sp>
        <p:nvSpPr>
          <p:cNvPr id="22" name="21 CuadroTexto"/>
          <p:cNvSpPr txBox="1"/>
          <p:nvPr/>
        </p:nvSpPr>
        <p:spPr>
          <a:xfrm>
            <a:off x="792673" y="3984717"/>
            <a:ext cx="84670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u="sng" dirty="0" smtClean="0"/>
              <a:t>HAITÍ</a:t>
            </a:r>
            <a:endParaRPr lang="es-ES" sz="2500" u="sng" dirty="0"/>
          </a:p>
        </p:txBody>
      </p:sp>
      <p:pic>
        <p:nvPicPr>
          <p:cNvPr id="2050" name="Picture 2" descr="http://www.cronicasnikkeis.com/wp-content/uploads/2011/05/Refugio_Minato_Shogak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95" y="1360410"/>
            <a:ext cx="3552329" cy="236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http://infosurhoy.com/cocoon/saii/images/2010/02/05/photo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054" name="Picture 6" descr="http://infosurhoy.com/cocoon/saii/images/2010/02/05/photo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95" y="3940390"/>
            <a:ext cx="3552329" cy="240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25 CuadroTexto"/>
          <p:cNvSpPr txBox="1"/>
          <p:nvPr/>
        </p:nvSpPr>
        <p:spPr>
          <a:xfrm>
            <a:off x="791358" y="1827944"/>
            <a:ext cx="42846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Calidad del gobierno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Buenas condiciones edificios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Importancia del refugio (radiaciones)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Educación ante desastres naturales (</a:t>
            </a:r>
            <a:r>
              <a:rPr lang="es-ES" sz="2000" b="1" dirty="0" err="1" smtClean="0"/>
              <a:t>resiliencia</a:t>
            </a:r>
            <a:r>
              <a:rPr lang="es-ES" sz="2000" b="1" dirty="0" smtClean="0"/>
              <a:t> social</a:t>
            </a:r>
            <a:r>
              <a:rPr lang="es-ES" sz="2000" dirty="0" smtClean="0"/>
              <a:t>)</a:t>
            </a:r>
            <a:endParaRPr lang="es-ES" sz="20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791360" y="4683556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Gobierno poco preparado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Edificios en ruinas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2000" dirty="0"/>
              <a:t>Miedo al derrumbe </a:t>
            </a:r>
            <a:r>
              <a:rPr lang="es-ES" sz="2000" dirty="0">
                <a:sym typeface="Wingdings" pitchFamily="2" charset="2"/>
              </a:rPr>
              <a:t> Huida</a:t>
            </a:r>
            <a:endParaRPr lang="es-ES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es-ES" sz="2000" dirty="0" smtClean="0"/>
              <a:t>Clima apto para la acampada</a:t>
            </a:r>
          </a:p>
        </p:txBody>
      </p:sp>
    </p:spTree>
    <p:extLst>
      <p:ext uri="{BB962C8B-B14F-4D97-AF65-F5344CB8AC3E}">
        <p14:creationId xmlns:p14="http://schemas.microsoft.com/office/powerpoint/2010/main" val="40485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1259632" y="5949280"/>
            <a:ext cx="7669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4000" b="1" dirty="0" smtClean="0">
                <a:latin typeface="Continuum Light" pitchFamily="2" charset="0"/>
              </a:rPr>
              <a:t>ARQUITECTURA DE </a:t>
            </a:r>
            <a:r>
              <a:rPr lang="es-ES" sz="4000" b="1" dirty="0">
                <a:latin typeface="Continuum Light" pitchFamily="2" charset="0"/>
              </a:rPr>
              <a:t>E</a:t>
            </a:r>
            <a:r>
              <a:rPr lang="es-ES" sz="4000" b="1" dirty="0" smtClean="0">
                <a:latin typeface="Continuum Light" pitchFamily="2" charset="0"/>
              </a:rPr>
              <a:t>MERGENCIA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1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16329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6" name="5 Conector recto"/>
          <p:cNvCxnSpPr/>
          <p:nvPr/>
        </p:nvCxnSpPr>
        <p:spPr>
          <a:xfrm rot="10800000">
            <a:off x="107504" y="132961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685346" y="1063769"/>
            <a:ext cx="45365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Tras un desastre gran parte de la población se queda sin hogar.</a:t>
            </a:r>
          </a:p>
          <a:p>
            <a:r>
              <a:rPr lang="es-ES" dirty="0" smtClean="0"/>
              <a:t>Es esencial el papel que realizan las grandes ONGs en los primeros momentos:</a:t>
            </a:r>
          </a:p>
          <a:p>
            <a:endParaRPr lang="es-ES" sz="1400" dirty="0" smtClean="0"/>
          </a:p>
          <a:p>
            <a:pPr marL="285750" indent="-285750">
              <a:buFontTx/>
              <a:buChar char="-"/>
            </a:pPr>
            <a:r>
              <a:rPr lang="es-ES" dirty="0" smtClean="0"/>
              <a:t>Primeros auxilios,</a:t>
            </a:r>
          </a:p>
          <a:p>
            <a:pPr marL="285750" indent="-285750">
              <a:buFontTx/>
              <a:buChar char="-"/>
            </a:pPr>
            <a:r>
              <a:rPr lang="es-ES" dirty="0" smtClean="0"/>
              <a:t>Elementos básicos,</a:t>
            </a:r>
          </a:p>
          <a:p>
            <a:pPr marL="285750" indent="-285750">
              <a:buFontTx/>
              <a:buChar char="-"/>
            </a:pPr>
            <a:r>
              <a:rPr lang="es-ES" dirty="0" smtClean="0"/>
              <a:t>Minimización de daños,</a:t>
            </a:r>
          </a:p>
          <a:p>
            <a:pPr marL="285750" indent="-285750">
              <a:buFontTx/>
              <a:buChar char="-"/>
            </a:pPr>
            <a:r>
              <a:rPr lang="es-ES" dirty="0" smtClean="0"/>
              <a:t>Frenar brotes epidémicos</a:t>
            </a:r>
          </a:p>
          <a:p>
            <a:pPr marL="285750" indent="-285750">
              <a:buFontTx/>
              <a:buChar char="-"/>
            </a:pPr>
            <a:r>
              <a:rPr lang="es-ES" b="1" dirty="0" smtClean="0"/>
              <a:t>Primer hogar: tienda de campaña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850" y="1079793"/>
            <a:ext cx="3407185" cy="283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2" y="4203090"/>
            <a:ext cx="3023151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26 Conector recto de flecha"/>
          <p:cNvCxnSpPr/>
          <p:nvPr/>
        </p:nvCxnSpPr>
        <p:spPr>
          <a:xfrm flipH="1">
            <a:off x="4344298" y="5301208"/>
            <a:ext cx="1034852" cy="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827584" y="4470211"/>
            <a:ext cx="3384375" cy="166199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700" dirty="0" smtClean="0"/>
              <a:t>Resulta extremadamente duro vivir en</a:t>
            </a:r>
            <a:r>
              <a:rPr lang="es-ES" sz="1700" b="1" dirty="0" smtClean="0"/>
              <a:t> </a:t>
            </a:r>
            <a:r>
              <a:rPr lang="es-ES" sz="1700" dirty="0" smtClean="0"/>
              <a:t>una tienda de campaña. Se busca su sustitución por otro tipo de construcciones. </a:t>
            </a:r>
          </a:p>
          <a:p>
            <a:pPr algn="just"/>
            <a:endParaRPr lang="es-ES" sz="1700" dirty="0" smtClean="0"/>
          </a:p>
          <a:p>
            <a:r>
              <a:rPr lang="es-ES" sz="1700" b="1" dirty="0" smtClean="0"/>
              <a:t>MÁS COMODIDAD DE RESIDENCIA.</a:t>
            </a:r>
            <a:endParaRPr lang="es-ES" sz="1700" b="1" dirty="0"/>
          </a:p>
        </p:txBody>
      </p:sp>
      <p:sp>
        <p:nvSpPr>
          <p:cNvPr id="12" name="4 Título"/>
          <p:cNvSpPr txBox="1">
            <a:spLocks/>
          </p:cNvSpPr>
          <p:nvPr/>
        </p:nvSpPr>
        <p:spPr>
          <a:xfrm>
            <a:off x="-108520" y="212629"/>
            <a:ext cx="314340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ARQUITECTURA DE EMERGENCIA</a:t>
            </a:r>
            <a:endParaRPr lang="es-ES" sz="5600" dirty="0" smtClean="0">
              <a:latin typeface="Continuum Medium" pitchFamily="2" charset="0"/>
            </a:endParaRPr>
          </a:p>
          <a:p>
            <a:endParaRPr lang="es-ES" dirty="0">
              <a:latin typeface="Continuum Medium" pitchFamily="2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>
            <a:off x="1043608" y="3861048"/>
            <a:ext cx="3285628" cy="0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4329236" y="3861048"/>
            <a:ext cx="15062" cy="792089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4344298" y="4653136"/>
            <a:ext cx="1034852" cy="1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57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9" name="Picture 17" descr="C:\Users\QUEREDA\Desktop\power point\collag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265" y="2409565"/>
            <a:ext cx="3486300" cy="34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16329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6" name="5 Conector recto"/>
          <p:cNvCxnSpPr/>
          <p:nvPr/>
        </p:nvCxnSpPr>
        <p:spPr>
          <a:xfrm rot="10800000">
            <a:off x="107504" y="132961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-108520" y="212629"/>
            <a:ext cx="314340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ARQUITECTURA DE EMERGENCIA</a:t>
            </a:r>
            <a:endParaRPr lang="es-ES" sz="5600" dirty="0" smtClean="0">
              <a:latin typeface="Continuum Medium" pitchFamily="2" charset="0"/>
            </a:endParaRPr>
          </a:p>
          <a:p>
            <a:endParaRPr lang="es-ES" dirty="0">
              <a:latin typeface="Continuum Medium" pitchFamily="2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73358" y="507939"/>
            <a:ext cx="6170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_CONSTRUCCIONES PREVIAS</a:t>
            </a:r>
            <a:endParaRPr lang="es-ES" sz="32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251520" y="1196752"/>
            <a:ext cx="8748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Análisis de construcciones que han servido de punto de partida para la creación de Vivienda24.</a:t>
            </a:r>
            <a:endParaRPr lang="es-E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85" y="1916832"/>
            <a:ext cx="923982" cy="98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659" y="1916832"/>
            <a:ext cx="1542470" cy="98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301" y="1916832"/>
            <a:ext cx="1508368" cy="98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60" y="4332036"/>
            <a:ext cx="1329489" cy="9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80485" y="5487586"/>
            <a:ext cx="1901547" cy="94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199" y="1916832"/>
            <a:ext cx="1516078" cy="9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871" y="3140894"/>
            <a:ext cx="1012395" cy="9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86" y="3140968"/>
            <a:ext cx="1188159" cy="96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842" y="1932745"/>
            <a:ext cx="1411062" cy="9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290" y="4332036"/>
            <a:ext cx="1383388" cy="9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6" name="35 Conector recto de flecha"/>
          <p:cNvCxnSpPr/>
          <p:nvPr/>
        </p:nvCxnSpPr>
        <p:spPr>
          <a:xfrm flipH="1">
            <a:off x="6272928" y="3680759"/>
            <a:ext cx="919915" cy="163369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 de flecha"/>
          <p:cNvCxnSpPr/>
          <p:nvPr/>
        </p:nvCxnSpPr>
        <p:spPr>
          <a:xfrm flipH="1" flipV="1">
            <a:off x="6272928" y="4581873"/>
            <a:ext cx="919914" cy="229739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 de flecha"/>
          <p:cNvCxnSpPr/>
          <p:nvPr/>
        </p:nvCxnSpPr>
        <p:spPr>
          <a:xfrm flipH="1">
            <a:off x="5913327" y="3139563"/>
            <a:ext cx="252911" cy="307459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 de flecha"/>
          <p:cNvCxnSpPr/>
          <p:nvPr/>
        </p:nvCxnSpPr>
        <p:spPr>
          <a:xfrm>
            <a:off x="2497312" y="3139563"/>
            <a:ext cx="307452" cy="30879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 de flecha"/>
          <p:cNvCxnSpPr/>
          <p:nvPr/>
        </p:nvCxnSpPr>
        <p:spPr>
          <a:xfrm>
            <a:off x="1908558" y="3643277"/>
            <a:ext cx="869446" cy="200851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/>
          <p:nvPr/>
        </p:nvCxnSpPr>
        <p:spPr>
          <a:xfrm flipV="1">
            <a:off x="1935318" y="4581873"/>
            <a:ext cx="869446" cy="18762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2701331" y="5087446"/>
            <a:ext cx="333551" cy="21640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 de flecha"/>
          <p:cNvCxnSpPr/>
          <p:nvPr/>
        </p:nvCxnSpPr>
        <p:spPr>
          <a:xfrm flipH="1" flipV="1">
            <a:off x="5868144" y="5087446"/>
            <a:ext cx="477231" cy="27063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CuadroTexto"/>
          <p:cNvSpPr txBox="1"/>
          <p:nvPr/>
        </p:nvSpPr>
        <p:spPr>
          <a:xfrm>
            <a:off x="4534324" y="4769495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/>
              <a:t>Vivienda24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368917" y="1628800"/>
            <a:ext cx="134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Patrick Wharram</a:t>
            </a:r>
            <a:endParaRPr lang="es-ES" sz="1200" dirty="0"/>
          </a:p>
        </p:txBody>
      </p:sp>
      <p:sp>
        <p:nvSpPr>
          <p:cNvPr id="66" name="65 CuadroTexto"/>
          <p:cNvSpPr txBox="1"/>
          <p:nvPr/>
        </p:nvSpPr>
        <p:spPr>
          <a:xfrm>
            <a:off x="1698983" y="1628799"/>
            <a:ext cx="1554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DH I </a:t>
            </a:r>
            <a:r>
              <a:rPr lang="es-ES" sz="1200" dirty="0" err="1" smtClean="0"/>
              <a:t>Disaster</a:t>
            </a:r>
            <a:r>
              <a:rPr lang="es-ES" sz="1200" dirty="0" smtClean="0"/>
              <a:t> </a:t>
            </a:r>
            <a:r>
              <a:rPr lang="es-ES" sz="1200" dirty="0" err="1" smtClean="0"/>
              <a:t>House</a:t>
            </a:r>
            <a:endParaRPr lang="es-ES" sz="1200" dirty="0"/>
          </a:p>
        </p:txBody>
      </p:sp>
      <p:sp>
        <p:nvSpPr>
          <p:cNvPr id="67" name="66 CuadroTexto"/>
          <p:cNvSpPr txBox="1"/>
          <p:nvPr/>
        </p:nvSpPr>
        <p:spPr>
          <a:xfrm>
            <a:off x="386407" y="2886386"/>
            <a:ext cx="134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/>
              <a:t>Sigheru</a:t>
            </a:r>
            <a:r>
              <a:rPr lang="es-ES" sz="1200" dirty="0"/>
              <a:t> </a:t>
            </a:r>
            <a:r>
              <a:rPr lang="es-ES" sz="1200" dirty="0" err="1"/>
              <a:t>Ban</a:t>
            </a:r>
            <a:endParaRPr lang="es-ES" sz="1200" dirty="0"/>
          </a:p>
        </p:txBody>
      </p:sp>
      <p:sp>
        <p:nvSpPr>
          <p:cNvPr id="68" name="67 CuadroTexto"/>
          <p:cNvSpPr txBox="1"/>
          <p:nvPr/>
        </p:nvSpPr>
        <p:spPr>
          <a:xfrm>
            <a:off x="389824" y="4108609"/>
            <a:ext cx="134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Eco Pallet </a:t>
            </a:r>
            <a:r>
              <a:rPr lang="es-ES" sz="1200" dirty="0" err="1"/>
              <a:t>House</a:t>
            </a:r>
            <a:endParaRPr lang="es-ES" sz="1200" dirty="0"/>
          </a:p>
        </p:txBody>
      </p:sp>
      <p:pic>
        <p:nvPicPr>
          <p:cNvPr id="69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297" y="5467624"/>
            <a:ext cx="1796689" cy="9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162" y="5487586"/>
            <a:ext cx="1485343" cy="94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1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702" y="5508320"/>
            <a:ext cx="2043487" cy="92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73 CuadroTexto"/>
          <p:cNvSpPr txBox="1"/>
          <p:nvPr/>
        </p:nvSpPr>
        <p:spPr>
          <a:xfrm>
            <a:off x="441734" y="6460723"/>
            <a:ext cx="192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Concrete </a:t>
            </a:r>
            <a:r>
              <a:rPr lang="es-ES" sz="1200" dirty="0" err="1" smtClean="0"/>
              <a:t>Canvas</a:t>
            </a:r>
            <a:r>
              <a:rPr lang="es-ES" sz="1200" dirty="0" smtClean="0"/>
              <a:t> </a:t>
            </a:r>
            <a:r>
              <a:rPr lang="es-ES" sz="1200" dirty="0" err="1" smtClean="0"/>
              <a:t>Shelters</a:t>
            </a:r>
            <a:endParaRPr lang="es-ES" sz="1200" dirty="0"/>
          </a:p>
        </p:txBody>
      </p:sp>
      <p:sp>
        <p:nvSpPr>
          <p:cNvPr id="75" name="74 CuadroTexto"/>
          <p:cNvSpPr txBox="1"/>
          <p:nvPr/>
        </p:nvSpPr>
        <p:spPr>
          <a:xfrm>
            <a:off x="2688033" y="6460723"/>
            <a:ext cx="18462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Katrina </a:t>
            </a:r>
            <a:r>
              <a:rPr lang="es-ES" sz="1200" dirty="0" err="1"/>
              <a:t>Cottage</a:t>
            </a:r>
            <a:r>
              <a:rPr lang="es-ES" sz="1200" dirty="0"/>
              <a:t> 2006</a:t>
            </a:r>
          </a:p>
        </p:txBody>
      </p:sp>
      <p:sp>
        <p:nvSpPr>
          <p:cNvPr id="76" name="75 CuadroTexto"/>
          <p:cNvSpPr txBox="1"/>
          <p:nvPr/>
        </p:nvSpPr>
        <p:spPr>
          <a:xfrm>
            <a:off x="4828338" y="6460723"/>
            <a:ext cx="1615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Le </a:t>
            </a:r>
            <a:r>
              <a:rPr lang="es-ES" sz="1200" dirty="0" err="1" smtClean="0"/>
              <a:t>Cabannon</a:t>
            </a:r>
            <a:endParaRPr lang="es-ES" sz="1200" dirty="0"/>
          </a:p>
        </p:txBody>
      </p:sp>
      <p:sp>
        <p:nvSpPr>
          <p:cNvPr id="77" name="76 CuadroTexto"/>
          <p:cNvSpPr txBox="1"/>
          <p:nvPr/>
        </p:nvSpPr>
        <p:spPr>
          <a:xfrm>
            <a:off x="6573498" y="6460723"/>
            <a:ext cx="168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Mobile Green </a:t>
            </a:r>
            <a:r>
              <a:rPr lang="es-ES" sz="1200" dirty="0" err="1" smtClean="0"/>
              <a:t>Shelter</a:t>
            </a:r>
            <a:endParaRPr lang="es-ES" sz="1200" dirty="0"/>
          </a:p>
        </p:txBody>
      </p:sp>
      <p:sp>
        <p:nvSpPr>
          <p:cNvPr id="78" name="77 CuadroTexto"/>
          <p:cNvSpPr txBox="1"/>
          <p:nvPr/>
        </p:nvSpPr>
        <p:spPr>
          <a:xfrm>
            <a:off x="3573301" y="1623997"/>
            <a:ext cx="1646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Eco Pallet </a:t>
            </a:r>
            <a:r>
              <a:rPr lang="es-ES" sz="1200" dirty="0" err="1" smtClean="0"/>
              <a:t>House</a:t>
            </a:r>
            <a:endParaRPr lang="es-ES" sz="1200" dirty="0"/>
          </a:p>
        </p:txBody>
      </p:sp>
      <p:sp>
        <p:nvSpPr>
          <p:cNvPr id="79" name="78 CuadroTexto"/>
          <p:cNvSpPr txBox="1"/>
          <p:nvPr/>
        </p:nvSpPr>
        <p:spPr>
          <a:xfrm>
            <a:off x="5356409" y="1623997"/>
            <a:ext cx="1516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 smtClean="0"/>
              <a:t>Instant</a:t>
            </a:r>
            <a:r>
              <a:rPr lang="es-ES" sz="1200" dirty="0" smtClean="0"/>
              <a:t> </a:t>
            </a:r>
            <a:r>
              <a:rPr lang="es-ES" sz="1200" dirty="0" err="1" smtClean="0"/>
              <a:t>Built</a:t>
            </a:r>
            <a:r>
              <a:rPr lang="es-ES" sz="1200" dirty="0" smtClean="0"/>
              <a:t> </a:t>
            </a:r>
            <a:r>
              <a:rPr lang="es-ES" sz="1200" dirty="0" err="1" smtClean="0"/>
              <a:t>House</a:t>
            </a:r>
            <a:endParaRPr lang="es-ES" sz="1200" dirty="0"/>
          </a:p>
        </p:txBody>
      </p:sp>
      <p:sp>
        <p:nvSpPr>
          <p:cNvPr id="80" name="79 CuadroTexto"/>
          <p:cNvSpPr txBox="1"/>
          <p:nvPr/>
        </p:nvSpPr>
        <p:spPr>
          <a:xfrm>
            <a:off x="6979572" y="1628596"/>
            <a:ext cx="182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 smtClean="0"/>
              <a:t>Shrimp</a:t>
            </a:r>
            <a:r>
              <a:rPr lang="es-ES" sz="1200" dirty="0" smtClean="0"/>
              <a:t> </a:t>
            </a:r>
            <a:r>
              <a:rPr lang="es-ES" sz="1200" dirty="0" err="1" smtClean="0"/>
              <a:t>Refugee</a:t>
            </a:r>
            <a:r>
              <a:rPr lang="es-ES" sz="1200" dirty="0" smtClean="0"/>
              <a:t> </a:t>
            </a:r>
            <a:r>
              <a:rPr lang="es-ES" sz="1200" dirty="0" err="1" smtClean="0"/>
              <a:t>Housing</a:t>
            </a:r>
            <a:endParaRPr lang="es-ES" sz="1200" dirty="0"/>
          </a:p>
        </p:txBody>
      </p:sp>
      <p:sp>
        <p:nvSpPr>
          <p:cNvPr id="43" name="42 Rectángulo"/>
          <p:cNvSpPr/>
          <p:nvPr/>
        </p:nvSpPr>
        <p:spPr>
          <a:xfrm>
            <a:off x="6956913" y="2860512"/>
            <a:ext cx="1787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dirty="0" err="1" smtClean="0"/>
              <a:t>Hexayurt</a:t>
            </a:r>
            <a:r>
              <a:rPr lang="es-ES" sz="1200" dirty="0" smtClean="0"/>
              <a:t> </a:t>
            </a:r>
            <a:r>
              <a:rPr lang="es-ES" sz="1200" dirty="0" err="1" smtClean="0"/>
              <a:t>Shelter</a:t>
            </a:r>
            <a:r>
              <a:rPr lang="es-ES" sz="1200" dirty="0" smtClean="0"/>
              <a:t> </a:t>
            </a:r>
            <a:r>
              <a:rPr lang="es-ES" sz="1200" dirty="0" err="1" smtClean="0"/>
              <a:t>System</a:t>
            </a:r>
            <a:endParaRPr lang="es-ES" sz="1200" dirty="0" smtClean="0"/>
          </a:p>
        </p:txBody>
      </p:sp>
      <p:sp>
        <p:nvSpPr>
          <p:cNvPr id="82" name="81 Rectángulo"/>
          <p:cNvSpPr/>
          <p:nvPr/>
        </p:nvSpPr>
        <p:spPr>
          <a:xfrm>
            <a:off x="7643388" y="4069467"/>
            <a:ext cx="10038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dirty="0" err="1" smtClean="0"/>
              <a:t>Sigheru</a:t>
            </a:r>
            <a:r>
              <a:rPr lang="es-ES" sz="1200" dirty="0" smtClean="0"/>
              <a:t> </a:t>
            </a:r>
            <a:r>
              <a:rPr lang="es-ES" sz="1200" dirty="0" err="1" smtClean="0"/>
              <a:t>Ban</a:t>
            </a:r>
            <a:endParaRPr lang="es-ES" sz="1200" dirty="0" smtClean="0"/>
          </a:p>
        </p:txBody>
      </p:sp>
    </p:spTree>
    <p:extLst>
      <p:ext uri="{BB962C8B-B14F-4D97-AF65-F5344CB8AC3E}">
        <p14:creationId xmlns:p14="http://schemas.microsoft.com/office/powerpoint/2010/main" val="349804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66" grpId="0"/>
      <p:bldP spid="67" grpId="0"/>
      <p:bldP spid="68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43" grpId="0"/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499992" y="5949280"/>
            <a:ext cx="4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>
                <a:latin typeface="+mj-lt"/>
              </a:rPr>
              <a:t>CAMBIO CLIMÁTICO</a:t>
            </a:r>
            <a:endParaRPr lang="es-ES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937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395536" y="2276873"/>
            <a:ext cx="8229600" cy="1584176"/>
          </a:xfrm>
        </p:spPr>
        <p:txBody>
          <a:bodyPr/>
          <a:lstStyle/>
          <a:p>
            <a:pPr marL="57150" indent="0" algn="ctr">
              <a:buNone/>
            </a:pPr>
            <a:endParaRPr lang="es-ES" i="1" dirty="0" smtClean="0"/>
          </a:p>
          <a:p>
            <a:pPr marL="57150" indent="0" algn="ctr">
              <a:buNone/>
            </a:pPr>
            <a:r>
              <a:rPr lang="es-ES" b="1" i="1" dirty="0" smtClean="0"/>
              <a:t>“Una nueva oportunidad”</a:t>
            </a:r>
            <a:endParaRPr lang="es-ES" b="1" i="1" dirty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5868144" y="5949280"/>
            <a:ext cx="3060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>
                <a:latin typeface="Continuum Light" pitchFamily="2" charset="0"/>
              </a:rPr>
              <a:t>VIVIENDA24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1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67544" y="692696"/>
            <a:ext cx="5616624" cy="1584175"/>
          </a:xfrm>
        </p:spPr>
        <p:txBody>
          <a:bodyPr>
            <a:normAutofit/>
          </a:bodyPr>
          <a:lstStyle/>
          <a:p>
            <a:pPr marL="57150" indent="0" algn="ctr">
              <a:buNone/>
            </a:pPr>
            <a:endParaRPr lang="es-ES" i="1" dirty="0" smtClean="0"/>
          </a:p>
          <a:p>
            <a:pPr marL="57150" indent="0" algn="ctr">
              <a:buNone/>
            </a:pPr>
            <a:r>
              <a:rPr lang="es-ES" b="1" i="1" dirty="0" smtClean="0"/>
              <a:t>¿De donde nace </a:t>
            </a:r>
            <a:r>
              <a:rPr lang="es-ES" b="1" dirty="0" smtClean="0"/>
              <a:t>vivienda24?</a:t>
            </a:r>
            <a:endParaRPr lang="es-ES" b="1" dirty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899592" y="2420888"/>
            <a:ext cx="7303602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ES" sz="2300" dirty="0" smtClean="0"/>
              <a:t>Atractivo comercial. Promoción</a:t>
            </a:r>
          </a:p>
          <a:p>
            <a:endParaRPr lang="es-ES" sz="23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s-ES" sz="2300" dirty="0" smtClean="0"/>
              <a:t>El número 24 simboliza aspectos básicos del diseño</a:t>
            </a:r>
            <a:endParaRPr lang="es-ES" sz="23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960" y1="6918" x2="46960" y2="69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539" y="4136241"/>
            <a:ext cx="1171129" cy="117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956352" y="5454298"/>
            <a:ext cx="2127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Construcción rápida</a:t>
            </a:r>
          </a:p>
          <a:p>
            <a:pPr algn="ctr"/>
            <a:r>
              <a:rPr lang="es-ES" i="1" dirty="0" smtClean="0"/>
              <a:t>“en 24 horas”</a:t>
            </a:r>
            <a:endParaRPr lang="es-ES" i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863857" y="5503433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smtClean="0"/>
              <a:t>24 m</a:t>
            </a:r>
            <a:r>
              <a:rPr lang="es-ES" i="1" baseline="30000" dirty="0" smtClean="0"/>
              <a:t>2</a:t>
            </a:r>
            <a:r>
              <a:rPr lang="es-ES" i="1" dirty="0"/>
              <a:t> </a:t>
            </a:r>
            <a:r>
              <a:rPr lang="es-ES" dirty="0" smtClean="0"/>
              <a:t>de espacio</a:t>
            </a:r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44" b="77644" l="639" r="96169">
                        <a14:foregroundMark x1="76117" y1="24498" x2="76117" y2="24498"/>
                        <a14:foregroundMark x1="77650" y1="31191" x2="77650" y2="31191"/>
                        <a14:foregroundMark x1="74202" y1="23427" x2="76628" y2="35743"/>
                        <a14:foregroundMark x1="27203" y1="25569" x2="26692" y2="53280"/>
                        <a14:foregroundMark x1="37931" y1="22490" x2="37037" y2="36814"/>
                        <a14:foregroundMark x1="33078" y1="9639" x2="37548" y2="17805"/>
                        <a14:foregroundMark x1="64879" y1="7095" x2="61941" y2="16867"/>
                        <a14:foregroundMark x1="9579" y1="41901" x2="19413" y2="41901"/>
                        <a14:foregroundMark x1="90294" y1="31727" x2="80587" y2="32262"/>
                        <a14:foregroundMark x1="90805" y1="35341" x2="90294" y2="42436"/>
                        <a14:foregroundMark x1="84419" y1="45515" x2="78544" y2="45515"/>
                        <a14:foregroundMark x1="81865" y1="59304" x2="37165" y2="55020"/>
                        <a14:foregroundMark x1="51980" y1="29050" x2="41379" y2="30120"/>
                        <a14:foregroundMark x1="66411" y1="25167" x2="67050" y2="32129"/>
                        <a14:foregroundMark x1="45466" y1="14859" x2="45722" y2="22356"/>
                        <a14:foregroundMark x1="76884" y1="61178" x2="76884" y2="61178"/>
                        <a14:foregroundMark x1="75990" y1="63588" x2="75990" y2="63588"/>
                        <a14:foregroundMark x1="75223" y1="66934" x2="77011" y2="66934"/>
                        <a14:foregroundMark x1="19796" y1="66934" x2="16603" y2="66934"/>
                        <a14:foregroundMark x1="11877" y1="67202" x2="17497" y2="66934"/>
                        <a14:foregroundMark x1="91571" y1="39625" x2="91571" y2="39625"/>
                        <a14:foregroundMark x1="92337" y1="37483" x2="92465" y2="452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0566"/>
          <a:stretch/>
        </p:blipFill>
        <p:spPr bwMode="auto">
          <a:xfrm>
            <a:off x="4706884" y="3975380"/>
            <a:ext cx="2306797" cy="152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62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2016224"/>
          </a:xfrm>
        </p:spPr>
        <p:txBody>
          <a:bodyPr>
            <a:normAutofit/>
          </a:bodyPr>
          <a:lstStyle/>
          <a:p>
            <a:pPr algn="l"/>
            <a:r>
              <a:rPr lang="es-ES" sz="3200" b="1" dirty="0" smtClean="0">
                <a:latin typeface="+mn-lt"/>
              </a:rPr>
              <a:t>_UN NUEVO HOGAR</a:t>
            </a:r>
            <a:endParaRPr lang="es-ES" sz="3200" b="1" dirty="0">
              <a:latin typeface="+mn-lt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849291"/>
          </a:xfrm>
        </p:spPr>
        <p:txBody>
          <a:bodyPr/>
          <a:lstStyle/>
          <a:p>
            <a:pPr marL="0" indent="0">
              <a:buNone/>
            </a:pPr>
            <a:r>
              <a:rPr lang="es-ES" sz="2800" dirty="0" smtClean="0"/>
              <a:t>PUNTO DE PARTIDA</a:t>
            </a:r>
          </a:p>
          <a:p>
            <a:pPr lvl="1">
              <a:buNone/>
            </a:pPr>
            <a:r>
              <a:rPr lang="es-ES" sz="2500" dirty="0" smtClean="0"/>
              <a:t> _Proporcionar un refugio de forma urgente.</a:t>
            </a:r>
          </a:p>
          <a:p>
            <a:pPr lvl="1">
              <a:buNone/>
            </a:pPr>
            <a:r>
              <a:rPr lang="es-ES" sz="2500" dirty="0" smtClean="0"/>
              <a:t> _Devolver el derecho a una vivienda digna.</a:t>
            </a:r>
          </a:p>
          <a:p>
            <a:pPr marL="457200" lvl="1" indent="0">
              <a:buNone/>
            </a:pPr>
            <a:endParaRPr lang="es-ES" dirty="0"/>
          </a:p>
          <a:p>
            <a:pPr marL="57150" indent="0" algn="ctr">
              <a:buNone/>
            </a:pPr>
            <a:endParaRPr lang="es-ES" i="1" dirty="0" smtClean="0"/>
          </a:p>
          <a:p>
            <a:pPr marL="57150" indent="0" algn="ctr">
              <a:buNone/>
            </a:pPr>
            <a:endParaRPr lang="es-ES" sz="4000" i="1" dirty="0" smtClean="0"/>
          </a:p>
          <a:p>
            <a:pPr marL="57150" indent="0" algn="ctr">
              <a:buNone/>
            </a:pPr>
            <a:r>
              <a:rPr lang="es-ES" b="1" i="1" u="sng" dirty="0" smtClean="0"/>
              <a:t>“El </a:t>
            </a:r>
            <a:r>
              <a:rPr lang="es-ES" b="1" i="1" u="sng" dirty="0"/>
              <a:t>primer paso hacia una nueva </a:t>
            </a:r>
            <a:r>
              <a:rPr lang="es-ES" b="1" i="1" u="sng" dirty="0" smtClean="0"/>
              <a:t>vida”</a:t>
            </a:r>
            <a:endParaRPr lang="es-ES" b="1" i="1" u="sng" dirty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9" name="8 Imagen" descr="12487182099RaOT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645024"/>
            <a:ext cx="1872208" cy="1404156"/>
          </a:xfrm>
          <a:prstGeom prst="rect">
            <a:avLst/>
          </a:prstGeom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1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968552"/>
          </a:xfrm>
        </p:spPr>
        <p:txBody>
          <a:bodyPr>
            <a:noAutofit/>
          </a:bodyPr>
          <a:lstStyle/>
          <a:p>
            <a:r>
              <a:rPr lang="es-ES" sz="2500" b="1" dirty="0" smtClean="0"/>
              <a:t>NUESTRA IDEA</a:t>
            </a:r>
          </a:p>
          <a:p>
            <a:endParaRPr lang="es-ES" sz="2500" dirty="0" smtClean="0"/>
          </a:p>
          <a:p>
            <a:pPr lvl="1"/>
            <a:r>
              <a:rPr lang="es-ES" sz="2500" dirty="0" smtClean="0"/>
              <a:t>“A </a:t>
            </a:r>
            <a:r>
              <a:rPr lang="es-ES" sz="2500" u="sng" dirty="0" smtClean="0"/>
              <a:t>medio camino </a:t>
            </a:r>
            <a:r>
              <a:rPr lang="es-ES" sz="2500" dirty="0" smtClean="0"/>
              <a:t>entre la tienda de campaña y una construcción definitiva.”</a:t>
            </a:r>
          </a:p>
          <a:p>
            <a:pPr lvl="1"/>
            <a:endParaRPr lang="es-ES" sz="2500" dirty="0" smtClean="0"/>
          </a:p>
          <a:p>
            <a:pPr lvl="1"/>
            <a:endParaRPr lang="es-ES" sz="2500" dirty="0" smtClean="0"/>
          </a:p>
          <a:p>
            <a:pPr lvl="1"/>
            <a:endParaRPr lang="es-ES" sz="2500" dirty="0"/>
          </a:p>
          <a:p>
            <a:pPr lvl="1"/>
            <a:endParaRPr lang="es-ES" sz="2500" dirty="0" smtClean="0"/>
          </a:p>
          <a:p>
            <a:pPr lvl="1"/>
            <a:endParaRPr lang="es-ES" sz="2500" dirty="0"/>
          </a:p>
          <a:p>
            <a:pPr lvl="1"/>
            <a:endParaRPr lang="es-ES" sz="2500" dirty="0"/>
          </a:p>
          <a:p>
            <a:pPr lvl="1"/>
            <a:r>
              <a:rPr lang="es-ES" sz="2500" dirty="0" smtClean="0"/>
              <a:t>Idea de recoger las </a:t>
            </a:r>
            <a:r>
              <a:rPr lang="es-ES" sz="2500" u="sng" dirty="0" smtClean="0"/>
              <a:t>virtudes de ambas soluciones</a:t>
            </a:r>
            <a:r>
              <a:rPr lang="es-ES" sz="2500" dirty="0" smtClean="0"/>
              <a:t>.</a:t>
            </a:r>
            <a:endParaRPr lang="es-ES" sz="25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11" y="3501006"/>
            <a:ext cx="2116447" cy="158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4211960" y="3356992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/>
              <a:t>?</a:t>
            </a:r>
            <a:endParaRPr lang="es-ES" sz="6000" dirty="0"/>
          </a:p>
        </p:txBody>
      </p:sp>
      <p:pic>
        <p:nvPicPr>
          <p:cNvPr id="8" name="7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sp>
        <p:nvSpPr>
          <p:cNvPr id="9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Campamento_refugiados_Jordan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501008"/>
            <a:ext cx="2620463" cy="1587252"/>
          </a:xfrm>
          <a:prstGeom prst="rect">
            <a:avLst/>
          </a:prstGeom>
        </p:spPr>
      </p:pic>
      <p:sp>
        <p:nvSpPr>
          <p:cNvPr id="2" name="1 Flecha izquierda y derecha"/>
          <p:cNvSpPr/>
          <p:nvPr/>
        </p:nvSpPr>
        <p:spPr>
          <a:xfrm>
            <a:off x="3599892" y="4372655"/>
            <a:ext cx="1800200" cy="360040"/>
          </a:xfrm>
          <a:prstGeom prst="left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88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9"/>
            <a:ext cx="3240360" cy="720079"/>
          </a:xfrm>
        </p:spPr>
        <p:txBody>
          <a:bodyPr/>
          <a:lstStyle/>
          <a:p>
            <a:r>
              <a:rPr lang="es-ES" dirty="0" smtClean="0"/>
              <a:t>¿Qué virtudes?</a:t>
            </a:r>
            <a:endParaRPr lang="es-ES" dirty="0"/>
          </a:p>
        </p:txBody>
      </p:sp>
      <p:sp>
        <p:nvSpPr>
          <p:cNvPr id="5" name="4 Cerrar llave"/>
          <p:cNvSpPr/>
          <p:nvPr/>
        </p:nvSpPr>
        <p:spPr>
          <a:xfrm rot="5400000">
            <a:off x="4481173" y="890718"/>
            <a:ext cx="324036" cy="7128792"/>
          </a:xfrm>
          <a:prstGeom prst="rightBrace">
            <a:avLst>
              <a:gd name="adj1" fmla="val 71455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7" name="6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80364" y="2931620"/>
            <a:ext cx="752565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lvl="1" indent="-514350">
              <a:buAutoNum type="arabicPlain"/>
            </a:pPr>
            <a:r>
              <a:rPr lang="es-ES" sz="2500" dirty="0"/>
              <a:t>Facilidad de construcción y posicionamiento.</a:t>
            </a:r>
          </a:p>
          <a:p>
            <a:pPr marL="971550" lvl="1" indent="-514350">
              <a:buAutoNum type="arabicPlain" startAt="2"/>
            </a:pPr>
            <a:r>
              <a:rPr lang="es-ES" sz="2500" dirty="0"/>
              <a:t>Comodidades y condiciones de vida de una construcción más definitiva.</a:t>
            </a:r>
          </a:p>
          <a:p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1691680" y="5229200"/>
            <a:ext cx="5513048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s-ES" sz="2500" dirty="0"/>
              <a:t>Principios de desarrollo de vivienda24.</a:t>
            </a:r>
          </a:p>
          <a:p>
            <a:endParaRPr lang="es-ES" dirty="0"/>
          </a:p>
        </p:txBody>
      </p:sp>
      <p:sp>
        <p:nvSpPr>
          <p:cNvPr id="10" name="9 Flecha abajo"/>
          <p:cNvSpPr/>
          <p:nvPr/>
        </p:nvSpPr>
        <p:spPr>
          <a:xfrm>
            <a:off x="4067944" y="4455114"/>
            <a:ext cx="380260" cy="702078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392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18761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500" b="1" dirty="0" smtClean="0"/>
              <a:t> _DESARROLLO DE LA PROPUESTA</a:t>
            </a:r>
          </a:p>
          <a:p>
            <a:pPr algn="ctr">
              <a:buNone/>
            </a:pPr>
            <a:endParaRPr lang="es-ES" sz="1000" dirty="0" smtClean="0"/>
          </a:p>
          <a:p>
            <a:pPr algn="ctr">
              <a:buNone/>
            </a:pPr>
            <a:r>
              <a:rPr lang="es-ES" sz="2000" dirty="0" smtClean="0"/>
              <a:t>3 elementos de diseño.</a:t>
            </a:r>
          </a:p>
          <a:p>
            <a:pPr marL="0" lvl="6" indent="19050" algn="ctr">
              <a:buNone/>
            </a:pPr>
            <a:endParaRPr lang="es-ES" sz="3200" b="1" dirty="0" smtClean="0"/>
          </a:p>
          <a:p>
            <a:pPr marL="0" lvl="6" indent="25400" algn="ctr">
              <a:buNone/>
            </a:pPr>
            <a:endParaRPr lang="es-ES" sz="3200" b="1" dirty="0" smtClean="0"/>
          </a:p>
          <a:p>
            <a:pPr marL="2686050" lvl="6" indent="0">
              <a:buNone/>
            </a:pPr>
            <a:endParaRPr lang="es-ES" sz="3200" dirty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6" name="5 Imagen" descr="reducir_reutilizar_recicl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2928934"/>
            <a:ext cx="1224136" cy="1206046"/>
          </a:xfrm>
          <a:prstGeom prst="rect">
            <a:avLst/>
          </a:prstGeom>
        </p:spPr>
      </p:pic>
      <p:pic>
        <p:nvPicPr>
          <p:cNvPr id="8" name="7 Imagen" descr="puzz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2857496"/>
            <a:ext cx="1368152" cy="1240458"/>
          </a:xfrm>
          <a:prstGeom prst="rect">
            <a:avLst/>
          </a:prstGeom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3571868" y="2071678"/>
            <a:ext cx="2000264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 redondeado"/>
          <p:cNvSpPr/>
          <p:nvPr/>
        </p:nvSpPr>
        <p:spPr>
          <a:xfrm>
            <a:off x="3357554" y="3286124"/>
            <a:ext cx="2428892" cy="571504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 redondeado"/>
          <p:cNvSpPr/>
          <p:nvPr/>
        </p:nvSpPr>
        <p:spPr>
          <a:xfrm>
            <a:off x="3286116" y="4500570"/>
            <a:ext cx="2643206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CuadroTexto"/>
          <p:cNvSpPr txBox="1"/>
          <p:nvPr/>
        </p:nvSpPr>
        <p:spPr>
          <a:xfrm>
            <a:off x="3786182" y="207167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MÓDULO</a:t>
            </a:r>
            <a:endParaRPr lang="es-ES" sz="2800" b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428992" y="3286124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DURABILIDAD</a:t>
            </a:r>
            <a:endParaRPr lang="es-ES" sz="28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357554" y="450057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REUTILIZACIÓN</a:t>
            </a:r>
            <a:endParaRPr lang="es-ES" sz="2800" b="1" dirty="0"/>
          </a:p>
        </p:txBody>
      </p:sp>
      <p:sp>
        <p:nvSpPr>
          <p:cNvPr id="18" name="17 Más"/>
          <p:cNvSpPr/>
          <p:nvPr/>
        </p:nvSpPr>
        <p:spPr>
          <a:xfrm>
            <a:off x="4286248" y="2714620"/>
            <a:ext cx="500066" cy="500066"/>
          </a:xfrm>
          <a:prstGeom prst="mathPlus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Más"/>
          <p:cNvSpPr/>
          <p:nvPr/>
        </p:nvSpPr>
        <p:spPr>
          <a:xfrm>
            <a:off x="4286248" y="3929066"/>
            <a:ext cx="500066" cy="500066"/>
          </a:xfrm>
          <a:prstGeom prst="mathPlus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Igual que"/>
          <p:cNvSpPr/>
          <p:nvPr/>
        </p:nvSpPr>
        <p:spPr>
          <a:xfrm>
            <a:off x="4286248" y="5214950"/>
            <a:ext cx="571504" cy="428628"/>
          </a:xfrm>
          <a:prstGeom prst="mathEqual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1" name="20 Rectángulo redondeado"/>
          <p:cNvSpPr/>
          <p:nvPr/>
        </p:nvSpPr>
        <p:spPr>
          <a:xfrm>
            <a:off x="3071802" y="5786454"/>
            <a:ext cx="3071834" cy="642942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CuadroTexto"/>
          <p:cNvSpPr txBox="1"/>
          <p:nvPr/>
        </p:nvSpPr>
        <p:spPr>
          <a:xfrm>
            <a:off x="3214678" y="5786454"/>
            <a:ext cx="2857520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VIVIENDA24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113866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157499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s-ES" b="1" dirty="0" smtClean="0"/>
              <a:t>EL MÓDULO</a:t>
            </a:r>
          </a:p>
          <a:p>
            <a:pPr marL="0" indent="0">
              <a:buNone/>
            </a:pPr>
            <a:endParaRPr lang="es-ES" sz="1100" i="1" dirty="0" smtClean="0"/>
          </a:p>
          <a:p>
            <a:pPr marL="0" indent="0" algn="ctr">
              <a:buNone/>
            </a:pPr>
            <a:r>
              <a:rPr lang="es-ES" sz="2400" b="1" dirty="0" smtClean="0"/>
              <a:t>“combinación y repetición”</a:t>
            </a:r>
          </a:p>
          <a:p>
            <a:pPr marL="0" indent="0">
              <a:buNone/>
            </a:pPr>
            <a:endParaRPr lang="es-ES" sz="2000" u="sng" dirty="0" smtClean="0"/>
          </a:p>
          <a:p>
            <a:pPr>
              <a:buNone/>
            </a:pPr>
            <a:r>
              <a:rPr lang="es-ES" dirty="0" smtClean="0"/>
              <a:t>	_Homogeneidad = Sustitución</a:t>
            </a:r>
          </a:p>
          <a:p>
            <a:endParaRPr lang="es-ES" sz="1200" dirty="0" smtClean="0"/>
          </a:p>
          <a:p>
            <a:pPr lvl="2" indent="-342900"/>
            <a:r>
              <a:rPr lang="es-ES" sz="2000" dirty="0" smtClean="0"/>
              <a:t>El </a:t>
            </a:r>
            <a:r>
              <a:rPr lang="es-ES" sz="2000" dirty="0"/>
              <a:t>módulo confiere </a:t>
            </a:r>
            <a:r>
              <a:rPr lang="es-ES" sz="2000" dirty="0" smtClean="0"/>
              <a:t>homogeneidad a </a:t>
            </a:r>
            <a:r>
              <a:rPr lang="es-ES" sz="2000" dirty="0"/>
              <a:t>la construcción </a:t>
            </a:r>
            <a:r>
              <a:rPr lang="es-ES" sz="2000" dirty="0" smtClean="0"/>
              <a:t>en </a:t>
            </a:r>
            <a:r>
              <a:rPr lang="es-ES" sz="2000" dirty="0"/>
              <a:t>todas sus piezas</a:t>
            </a:r>
            <a:r>
              <a:rPr lang="es-ES" sz="2000" dirty="0" smtClean="0"/>
              <a:t>.</a:t>
            </a:r>
          </a:p>
          <a:p>
            <a:pPr lvl="2" indent="-342900"/>
            <a:r>
              <a:rPr lang="es-ES" sz="2000" dirty="0" smtClean="0"/>
              <a:t>Facilidad de sustitución de piezas en caso de roturas, etc.</a:t>
            </a:r>
          </a:p>
          <a:p>
            <a:pPr lvl="2" indent="-342900"/>
            <a:endParaRPr lang="es-ES" sz="1100" dirty="0" smtClean="0"/>
          </a:p>
          <a:p>
            <a:pPr>
              <a:buNone/>
            </a:pPr>
            <a:r>
              <a:rPr lang="es-ES" dirty="0" smtClean="0"/>
              <a:t>	_Fabricación en cadena:</a:t>
            </a:r>
          </a:p>
          <a:p>
            <a:pPr lvl="2" indent="-342900"/>
            <a:r>
              <a:rPr lang="es-ES" sz="2000" dirty="0"/>
              <a:t>Industrialización y cadena de fabricación de </a:t>
            </a:r>
            <a:r>
              <a:rPr lang="es-ES" sz="2000" dirty="0" smtClean="0"/>
              <a:t>patente.</a:t>
            </a:r>
          </a:p>
          <a:p>
            <a:pPr lvl="2" indent="-342900"/>
            <a:r>
              <a:rPr lang="es-ES" sz="2000" dirty="0" smtClean="0"/>
              <a:t>El módulo otorga la posibilidad de una fácil producción en cadena, con su consiguiente ahorro de fabricación.</a:t>
            </a:r>
          </a:p>
        </p:txBody>
      </p:sp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6" name="5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7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b="14747"/>
          <a:stretch/>
        </p:blipFill>
        <p:spPr bwMode="auto">
          <a:xfrm>
            <a:off x="1115616" y="2139721"/>
            <a:ext cx="6375851" cy="452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539552" y="692696"/>
            <a:ext cx="7704856" cy="29068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ES" sz="3000" b="1" dirty="0" smtClean="0"/>
              <a:t>_EL ESPACIO</a:t>
            </a:r>
            <a:endParaRPr lang="es-ES" sz="3000" dirty="0" smtClean="0"/>
          </a:p>
          <a:p>
            <a:pPr lvl="1">
              <a:buNone/>
            </a:pPr>
            <a:r>
              <a:rPr lang="es-ES" sz="2500" dirty="0" smtClean="0"/>
              <a:t>				 Factores clave </a:t>
            </a:r>
          </a:p>
          <a:p>
            <a:pPr lvl="1">
              <a:buNone/>
            </a:pPr>
            <a:endParaRPr lang="es-ES" sz="2000" dirty="0" smtClean="0"/>
          </a:p>
          <a:p>
            <a:pPr lvl="1">
              <a:buNone/>
            </a:pPr>
            <a:r>
              <a:rPr lang="es-ES" sz="2500" b="1" dirty="0" smtClean="0"/>
              <a:t>		     Comodidad 		 Habitabilidad</a:t>
            </a:r>
            <a:endParaRPr lang="es-ES" sz="2500" dirty="0" smtClean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3" name="12 Flecha abajo"/>
          <p:cNvSpPr/>
          <p:nvPr/>
        </p:nvSpPr>
        <p:spPr>
          <a:xfrm rot="2681399">
            <a:off x="2917819" y="1631906"/>
            <a:ext cx="216024" cy="504056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lecha abajo"/>
          <p:cNvSpPr/>
          <p:nvPr/>
        </p:nvSpPr>
        <p:spPr>
          <a:xfrm rot="18791578">
            <a:off x="5720870" y="1636444"/>
            <a:ext cx="216024" cy="504056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39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 txBox="1">
            <a:spLocks noGrp="1"/>
          </p:cNvSpPr>
          <p:nvPr>
            <p:ph idx="1"/>
          </p:nvPr>
        </p:nvSpPr>
        <p:spPr>
          <a:xfrm>
            <a:off x="1259632" y="836712"/>
            <a:ext cx="6912768" cy="1871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s-ES" sz="2200" u="sng" dirty="0" smtClean="0"/>
              <a:t>EJEMPLO:</a:t>
            </a:r>
          </a:p>
          <a:p>
            <a:pPr algn="ctr"/>
            <a:endParaRPr lang="es-ES" sz="500" dirty="0" smtClean="0"/>
          </a:p>
          <a:p>
            <a:pPr marL="285750"/>
            <a:r>
              <a:rPr lang="es-ES" sz="2400" dirty="0" smtClean="0"/>
              <a:t>Módulo de 6x4 metros</a:t>
            </a:r>
            <a:r>
              <a:rPr lang="es-ES" sz="2400" dirty="0"/>
              <a:t> </a:t>
            </a:r>
            <a:r>
              <a:rPr lang="es-ES" sz="2400" dirty="0" smtClean="0"/>
              <a:t>(</a:t>
            </a:r>
            <a:r>
              <a:rPr lang="es-ES" sz="2400" dirty="0"/>
              <a:t>24 </a:t>
            </a:r>
            <a:r>
              <a:rPr lang="es-ES" sz="2400" dirty="0" smtClean="0"/>
              <a:t>m</a:t>
            </a:r>
            <a:r>
              <a:rPr lang="es-ES" sz="2400" baseline="30000" dirty="0" smtClean="0"/>
              <a:t>2</a:t>
            </a:r>
            <a:r>
              <a:rPr lang="es-ES" sz="2400" dirty="0" smtClean="0"/>
              <a:t>)</a:t>
            </a:r>
          </a:p>
          <a:p>
            <a:pPr marL="285750"/>
            <a:r>
              <a:rPr lang="es-ES" sz="2400" dirty="0" smtClean="0"/>
              <a:t>Superficie mínima reglada por persona 3,5 m</a:t>
            </a:r>
            <a:r>
              <a:rPr lang="es-ES" sz="2400" baseline="30000" dirty="0" smtClean="0"/>
              <a:t>2</a:t>
            </a:r>
            <a:r>
              <a:rPr lang="es-ES" sz="2400" dirty="0" smtClean="0"/>
              <a:t>.</a:t>
            </a:r>
          </a:p>
          <a:p>
            <a:pPr marL="285750"/>
            <a:r>
              <a:rPr lang="es-ES" sz="2400" dirty="0" smtClean="0"/>
              <a:t>4 personas </a:t>
            </a:r>
            <a:r>
              <a:rPr lang="es-ES" sz="2400" dirty="0" smtClean="0">
                <a:sym typeface="Wingdings" pitchFamily="2" charset="2"/>
              </a:rPr>
              <a:t> 6</a:t>
            </a:r>
            <a:r>
              <a:rPr lang="es-ES" sz="2400" dirty="0" smtClean="0"/>
              <a:t> m</a:t>
            </a:r>
            <a:r>
              <a:rPr lang="es-ES" sz="2400" baseline="30000" dirty="0" smtClean="0"/>
              <a:t>2</a:t>
            </a:r>
            <a:r>
              <a:rPr lang="es-ES" sz="2400" dirty="0" smtClean="0"/>
              <a:t> por persona.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267744" y="4149080"/>
            <a:ext cx="4608512" cy="40011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Por encima de las necesidades básicas</a:t>
            </a:r>
            <a:endParaRPr lang="es-ES" sz="2000" dirty="0"/>
          </a:p>
        </p:txBody>
      </p:sp>
      <p:sp>
        <p:nvSpPr>
          <p:cNvPr id="6" name="5 Flecha derecha"/>
          <p:cNvSpPr/>
          <p:nvPr/>
        </p:nvSpPr>
        <p:spPr>
          <a:xfrm rot="5400000" flipV="1">
            <a:off x="4089852" y="2615004"/>
            <a:ext cx="864098" cy="1627994"/>
          </a:xfrm>
          <a:prstGeom prst="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Flecha abajo"/>
          <p:cNvSpPr/>
          <p:nvPr/>
        </p:nvSpPr>
        <p:spPr>
          <a:xfrm rot="2678069">
            <a:off x="3023537" y="4640439"/>
            <a:ext cx="164963" cy="989300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Flecha abajo"/>
          <p:cNvSpPr/>
          <p:nvPr/>
        </p:nvSpPr>
        <p:spPr>
          <a:xfrm rot="19031064">
            <a:off x="6111566" y="4649027"/>
            <a:ext cx="165332" cy="993043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1907704" y="5661248"/>
            <a:ext cx="189257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MÁS INTIMIDAD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5724128" y="5661248"/>
            <a:ext cx="1651414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MÁS CONFORT</a:t>
            </a:r>
            <a:endParaRPr lang="es-ES" dirty="0"/>
          </a:p>
        </p:txBody>
      </p:sp>
      <p:pic>
        <p:nvPicPr>
          <p:cNvPr id="9" name="8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3" name="12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9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7" grpId="0" animBg="1"/>
      <p:bldP spid="3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b="7744"/>
          <a:stretch/>
        </p:blipFill>
        <p:spPr bwMode="auto">
          <a:xfrm>
            <a:off x="1907704" y="2708920"/>
            <a:ext cx="5904656" cy="408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620688"/>
            <a:ext cx="8219256" cy="5577483"/>
          </a:xfrm>
        </p:spPr>
        <p:txBody>
          <a:bodyPr/>
          <a:lstStyle/>
          <a:p>
            <a:pPr marL="0" indent="0">
              <a:buNone/>
            </a:pPr>
            <a:r>
              <a:rPr lang="es-ES" sz="2800" dirty="0" smtClean="0"/>
              <a:t>Ampliación</a:t>
            </a:r>
          </a:p>
          <a:p>
            <a:pPr marL="0" indent="0" algn="ctr">
              <a:buNone/>
            </a:pPr>
            <a:r>
              <a:rPr lang="es-ES" sz="2400" b="1" dirty="0" smtClean="0"/>
              <a:t>“El problema del espacio”</a:t>
            </a:r>
          </a:p>
          <a:p>
            <a:pPr marL="0" indent="0" algn="ctr">
              <a:buNone/>
            </a:pPr>
            <a:endParaRPr lang="es-ES" sz="600" dirty="0" smtClean="0"/>
          </a:p>
          <a:p>
            <a:pPr marL="0" indent="0">
              <a:buNone/>
            </a:pPr>
            <a:r>
              <a:rPr lang="es-ES" sz="2400" dirty="0" smtClean="0"/>
              <a:t>¿Cómo lo solucionamos</a:t>
            </a:r>
            <a:r>
              <a:rPr lang="es-ES" sz="2400" dirty="0" smtClean="0"/>
              <a:t>?</a:t>
            </a:r>
            <a:endParaRPr lang="es-ES" sz="1100" dirty="0" smtClean="0"/>
          </a:p>
          <a:p>
            <a:pPr marL="400050" lvl="1" indent="0" algn="just">
              <a:buNone/>
            </a:pPr>
            <a:r>
              <a:rPr lang="es-ES" sz="2400" dirty="0" smtClean="0"/>
              <a:t>Gracias </a:t>
            </a:r>
            <a:r>
              <a:rPr lang="es-ES" sz="2400" dirty="0" smtClean="0"/>
              <a:t>al </a:t>
            </a:r>
            <a:r>
              <a:rPr lang="es-ES" sz="2400" b="1" dirty="0" smtClean="0"/>
              <a:t>módulo,</a:t>
            </a:r>
            <a:r>
              <a:rPr lang="es-ES" sz="2400" dirty="0" smtClean="0"/>
              <a:t> añadiendo </a:t>
            </a:r>
            <a:r>
              <a:rPr lang="es-ES" sz="2400" dirty="0"/>
              <a:t>una pieza </a:t>
            </a:r>
            <a:r>
              <a:rPr lang="es-ES" sz="2400" dirty="0" smtClean="0"/>
              <a:t>más </a:t>
            </a:r>
            <a:r>
              <a:rPr lang="es-ES" sz="2400" dirty="0"/>
              <a:t>en la dirección que </a:t>
            </a:r>
            <a:r>
              <a:rPr lang="es-ES" sz="2400" dirty="0" smtClean="0"/>
              <a:t>sea necesario </a:t>
            </a:r>
            <a:r>
              <a:rPr lang="es-ES" sz="2400" dirty="0"/>
              <a:t>conseguiremos la ampliación de tantas maneras como se desee.</a:t>
            </a:r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0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500034" y="2000240"/>
            <a:ext cx="3571900" cy="207170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ES" sz="3000" dirty="0" smtClean="0">
                <a:latin typeface="Continuum Light" pitchFamily="2" charset="0"/>
              </a:rPr>
              <a:t>Efecto Invernadero</a:t>
            </a:r>
          </a:p>
          <a:p>
            <a:pPr algn="ctr">
              <a:buNone/>
            </a:pPr>
            <a:endParaRPr lang="es-ES" sz="3000" b="1" dirty="0" smtClean="0">
              <a:latin typeface="Continuum Light" pitchFamily="2" charset="0"/>
            </a:endParaRPr>
          </a:p>
          <a:p>
            <a:pPr marL="0" indent="17463" algn="ctr">
              <a:buNone/>
            </a:pPr>
            <a:r>
              <a:rPr lang="es-ES" sz="3000" dirty="0" smtClean="0">
                <a:latin typeface="Continuum Light" pitchFamily="2" charset="0"/>
              </a:rPr>
              <a:t>Calentamiento Global</a:t>
            </a:r>
            <a:endParaRPr lang="es-ES" sz="3000" dirty="0">
              <a:latin typeface="Continuum Light" pitchFamily="2" charset="0"/>
            </a:endParaRPr>
          </a:p>
        </p:txBody>
      </p:sp>
      <p:sp>
        <p:nvSpPr>
          <p:cNvPr id="8" name="4 Marcador de contenido"/>
          <p:cNvSpPr txBox="1">
            <a:spLocks/>
          </p:cNvSpPr>
          <p:nvPr/>
        </p:nvSpPr>
        <p:spPr>
          <a:xfrm>
            <a:off x="5036043" y="1052736"/>
            <a:ext cx="3714776" cy="4160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tinuum Light" pitchFamily="2" charset="0"/>
                <a:ea typeface="+mn-ea"/>
                <a:cs typeface="+mn-cs"/>
              </a:rPr>
              <a:t>Deshielo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3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</p:txBody>
      </p:sp>
      <p:pic>
        <p:nvPicPr>
          <p:cNvPr id="12" name="11 Imagen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00702"/>
            <a:ext cx="1809741" cy="1357298"/>
          </a:xfrm>
          <a:prstGeom prst="rect">
            <a:avLst/>
          </a:prstGeom>
        </p:spPr>
      </p:pic>
      <p:pic>
        <p:nvPicPr>
          <p:cNvPr id="14" name="13 Imagen" descr="31-agosto-2010-10-45-00-cambio-climatico_detalle_med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5500702"/>
            <a:ext cx="2208246" cy="1357298"/>
          </a:xfrm>
          <a:prstGeom prst="rect">
            <a:avLst/>
          </a:prstGeom>
        </p:spPr>
      </p:pic>
      <p:pic>
        <p:nvPicPr>
          <p:cNvPr id="13" name="12 Imagen" descr="2659017853_7511ca505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5500702"/>
            <a:ext cx="1955761" cy="1357298"/>
          </a:xfrm>
          <a:prstGeom prst="rect">
            <a:avLst/>
          </a:prstGeom>
        </p:spPr>
      </p:pic>
      <p:pic>
        <p:nvPicPr>
          <p:cNvPr id="16" name="15 Imagen" descr="sequi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9814" y="5500702"/>
            <a:ext cx="1834186" cy="1357297"/>
          </a:xfrm>
          <a:prstGeom prst="rect">
            <a:avLst/>
          </a:prstGeom>
        </p:spPr>
      </p:pic>
      <p:pic>
        <p:nvPicPr>
          <p:cNvPr id="15" name="14 Imagen" descr="8296media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3" y="5500702"/>
            <a:ext cx="1809730" cy="1357298"/>
          </a:xfrm>
          <a:prstGeom prst="rect">
            <a:avLst/>
          </a:prstGeom>
        </p:spPr>
      </p:pic>
      <p:pic>
        <p:nvPicPr>
          <p:cNvPr id="11" name="10 Imagen" descr="fondo power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7" name="16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5400000">
            <a:off x="6768488" y="3248736"/>
            <a:ext cx="43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4 Título"/>
          <p:cNvSpPr txBox="1">
            <a:spLocks/>
          </p:cNvSpPr>
          <p:nvPr/>
        </p:nvSpPr>
        <p:spPr>
          <a:xfrm>
            <a:off x="107504" y="116631"/>
            <a:ext cx="180020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CAMBIO CLIMÁTICO</a:t>
            </a:r>
            <a:r>
              <a:rPr lang="es-ES" dirty="0" smtClean="0">
                <a:latin typeface="Continuum Medium" pitchFamily="2" charset="0"/>
              </a:rPr>
              <a:t> </a:t>
            </a:r>
            <a:endParaRPr lang="es-ES" dirty="0">
              <a:latin typeface="Continuum Medium" pitchFamily="2" charset="0"/>
            </a:endParaRPr>
          </a:p>
        </p:txBody>
      </p:sp>
      <p:sp>
        <p:nvSpPr>
          <p:cNvPr id="2" name="1 Flecha derecha"/>
          <p:cNvSpPr/>
          <p:nvPr/>
        </p:nvSpPr>
        <p:spPr>
          <a:xfrm>
            <a:off x="4067944" y="2809424"/>
            <a:ext cx="648072" cy="476700"/>
          </a:xfrm>
          <a:prstGeom prst="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Flecha derecha"/>
          <p:cNvSpPr/>
          <p:nvPr/>
        </p:nvSpPr>
        <p:spPr>
          <a:xfrm rot="5400000">
            <a:off x="1964513" y="2607463"/>
            <a:ext cx="571504" cy="500066"/>
          </a:xfrm>
          <a:prstGeom prst="rightArrow">
            <a:avLst>
              <a:gd name="adj1" fmla="val 36667"/>
              <a:gd name="adj2" fmla="val 58889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4965213" y="1468824"/>
            <a:ext cx="37856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Derretimiento de </a:t>
            </a:r>
            <a:r>
              <a:rPr lang="es-ES" sz="2200" dirty="0" smtClean="0">
                <a:latin typeface="Continuum Light" pitchFamily="2" charset="0"/>
              </a:rPr>
              <a:t>Glaciares</a:t>
            </a:r>
            <a:endParaRPr lang="es-ES" sz="2200" dirty="0"/>
          </a:p>
        </p:txBody>
      </p:sp>
      <p:sp>
        <p:nvSpPr>
          <p:cNvPr id="4" name="3 CuadroTexto"/>
          <p:cNvSpPr txBox="1"/>
          <p:nvPr/>
        </p:nvSpPr>
        <p:spPr>
          <a:xfrm>
            <a:off x="5286108" y="2022821"/>
            <a:ext cx="31438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Incremento Nivel del </a:t>
            </a:r>
            <a:r>
              <a:rPr lang="es-ES" sz="2200" dirty="0" smtClean="0">
                <a:latin typeface="Continuum Light" pitchFamily="2" charset="0"/>
              </a:rPr>
              <a:t>Mar</a:t>
            </a:r>
            <a:endParaRPr lang="es-ES" sz="22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465647" y="2571744"/>
            <a:ext cx="27847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Alteración </a:t>
            </a:r>
            <a:r>
              <a:rPr lang="es-ES" sz="2200" dirty="0" smtClean="0">
                <a:latin typeface="Continuum Light" pitchFamily="2" charset="0"/>
              </a:rPr>
              <a:t>Ecosistema</a:t>
            </a:r>
            <a:endParaRPr lang="es-ES" sz="22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097754" y="3047774"/>
            <a:ext cx="35205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Blanqueo Arrecifes de </a:t>
            </a:r>
            <a:r>
              <a:rPr lang="es-ES" sz="2200" dirty="0" smtClean="0">
                <a:latin typeface="Continuum Light" pitchFamily="2" charset="0"/>
              </a:rPr>
              <a:t>Coral</a:t>
            </a:r>
            <a:endParaRPr lang="es-ES" sz="2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5324579" y="3573016"/>
            <a:ext cx="30668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Incremento </a:t>
            </a:r>
            <a:r>
              <a:rPr lang="es-ES" sz="2200" dirty="0" smtClean="0">
                <a:latin typeface="Continuum Light" pitchFamily="2" charset="0"/>
              </a:rPr>
              <a:t>Temperatura</a:t>
            </a:r>
            <a:endParaRPr lang="es-ES" sz="22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5863192" y="4030869"/>
            <a:ext cx="19896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Enfermedades</a:t>
            </a:r>
          </a:p>
          <a:p>
            <a:endParaRPr lang="es-ES" sz="2200" dirty="0"/>
          </a:p>
        </p:txBody>
      </p:sp>
      <p:sp>
        <p:nvSpPr>
          <p:cNvPr id="22" name="21 Rectángulo"/>
          <p:cNvSpPr/>
          <p:nvPr/>
        </p:nvSpPr>
        <p:spPr>
          <a:xfrm>
            <a:off x="5408736" y="4525396"/>
            <a:ext cx="289855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s-ES" sz="2200" dirty="0">
                <a:latin typeface="Continuum Light" pitchFamily="2" charset="0"/>
              </a:rPr>
              <a:t>Sequías y Hambrunas</a:t>
            </a:r>
          </a:p>
        </p:txBody>
      </p:sp>
    </p:spTree>
    <p:extLst>
      <p:ext uri="{BB962C8B-B14F-4D97-AF65-F5344CB8AC3E}">
        <p14:creationId xmlns:p14="http://schemas.microsoft.com/office/powerpoint/2010/main" val="419229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19" grpId="0" animBg="1"/>
      <p:bldP spid="3" grpId="0"/>
      <p:bldP spid="4" grpId="0"/>
      <p:bldP spid="6" grpId="0"/>
      <p:bldP spid="9" grpId="0"/>
      <p:bldP spid="10" grpId="0"/>
      <p:bldP spid="21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23273" r="23273" b="3185"/>
          <a:stretch/>
        </p:blipFill>
        <p:spPr bwMode="auto">
          <a:xfrm>
            <a:off x="4196800" y="764703"/>
            <a:ext cx="4766271" cy="609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052736"/>
            <a:ext cx="4042792" cy="5472608"/>
          </a:xfrm>
        </p:spPr>
        <p:txBody>
          <a:bodyPr/>
          <a:lstStyle/>
          <a:p>
            <a:pPr marL="0" indent="0">
              <a:buNone/>
            </a:pPr>
            <a:r>
              <a:rPr lang="es-ES" b="1" dirty="0" smtClean="0"/>
              <a:t>2. EL SUELO</a:t>
            </a:r>
          </a:p>
          <a:p>
            <a:endParaRPr lang="es-ES" sz="2000" dirty="0" smtClean="0"/>
          </a:p>
          <a:p>
            <a:pPr marL="0" indent="0">
              <a:buNone/>
            </a:pPr>
            <a:r>
              <a:rPr lang="es-ES" sz="2400" b="1" dirty="0" smtClean="0"/>
              <a:t>_Elevación:</a:t>
            </a:r>
          </a:p>
          <a:p>
            <a:pPr marL="0" indent="0" algn="ctr">
              <a:buNone/>
            </a:pPr>
            <a:r>
              <a:rPr lang="es-ES" sz="2300" dirty="0" smtClean="0"/>
              <a:t> Mediante </a:t>
            </a:r>
            <a:r>
              <a:rPr lang="es-ES" sz="2300" b="1" u="sng" dirty="0" smtClean="0"/>
              <a:t>palés de madera</a:t>
            </a:r>
            <a:endParaRPr lang="es-ES" sz="2300" u="sng" dirty="0" smtClean="0"/>
          </a:p>
          <a:p>
            <a:pPr marL="0" indent="0">
              <a:buNone/>
            </a:pPr>
            <a:endParaRPr lang="es-ES" sz="2300" u="sng" dirty="0"/>
          </a:p>
          <a:p>
            <a:pPr marL="0" indent="0" algn="ctr">
              <a:buNone/>
            </a:pPr>
            <a:r>
              <a:rPr lang="es-ES" sz="2300" dirty="0" smtClean="0"/>
              <a:t>Aislamiento + ventilación</a:t>
            </a:r>
          </a:p>
          <a:p>
            <a:pPr marL="0" indent="0" algn="ctr">
              <a:buNone/>
            </a:pPr>
            <a:endParaRPr lang="es-ES" sz="2300" dirty="0"/>
          </a:p>
          <a:p>
            <a:pPr marL="0" indent="0">
              <a:buNone/>
            </a:pPr>
            <a:r>
              <a:rPr lang="es-ES" sz="2400" b="1" dirty="0" smtClean="0"/>
              <a:t>_Piso:</a:t>
            </a:r>
          </a:p>
          <a:p>
            <a:pPr marL="0" indent="0" algn="ctr">
              <a:buNone/>
            </a:pPr>
            <a:r>
              <a:rPr lang="es-ES" sz="2300" b="1" u="sng" dirty="0" smtClean="0"/>
              <a:t>Tableros de aglomerado hidrófugo</a:t>
            </a:r>
          </a:p>
          <a:p>
            <a:pPr marL="0" indent="0" algn="ctr">
              <a:buNone/>
            </a:pPr>
            <a:endParaRPr lang="es-ES" sz="2300" dirty="0"/>
          </a:p>
          <a:p>
            <a:pPr marL="0" indent="0" algn="ctr">
              <a:buNone/>
            </a:pPr>
            <a:r>
              <a:rPr lang="es-ES" sz="2300" dirty="0" smtClean="0"/>
              <a:t>Acabado liso + Aislamiento</a:t>
            </a:r>
            <a:endParaRPr lang="es-ES" sz="2300" dirty="0"/>
          </a:p>
        </p:txBody>
      </p:sp>
      <p:sp>
        <p:nvSpPr>
          <p:cNvPr id="4" name="3 Flecha abajo"/>
          <p:cNvSpPr/>
          <p:nvPr/>
        </p:nvSpPr>
        <p:spPr>
          <a:xfrm flipH="1">
            <a:off x="2555776" y="2996952"/>
            <a:ext cx="144018" cy="324036"/>
          </a:xfrm>
          <a:prstGeom prst="downArrow">
            <a:avLst>
              <a:gd name="adj1" fmla="val 50000"/>
              <a:gd name="adj2" fmla="val 46658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Flecha abajo"/>
          <p:cNvSpPr/>
          <p:nvPr/>
        </p:nvSpPr>
        <p:spPr>
          <a:xfrm flipH="1">
            <a:off x="2627784" y="5445224"/>
            <a:ext cx="144018" cy="324036"/>
          </a:xfrm>
          <a:prstGeom prst="downArrow">
            <a:avLst>
              <a:gd name="adj1" fmla="val 50000"/>
              <a:gd name="adj2" fmla="val 46658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95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539552" y="1916832"/>
            <a:ext cx="4333965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 smtClean="0"/>
              <a:t>_Perfiles:</a:t>
            </a:r>
          </a:p>
          <a:p>
            <a:pPr marL="0" indent="0">
              <a:buNone/>
            </a:pPr>
            <a:r>
              <a:rPr lang="es-ES" sz="2300" dirty="0" smtClean="0"/>
              <a:t>Montantes verticales de PVC espumado</a:t>
            </a:r>
          </a:p>
          <a:p>
            <a:pPr marL="0" indent="0">
              <a:buNone/>
            </a:pPr>
            <a:endParaRPr lang="es-ES" sz="1100" dirty="0" smtClean="0"/>
          </a:p>
          <a:p>
            <a:pPr marL="400050" lvl="1" indent="0" algn="just">
              <a:buNone/>
            </a:pPr>
            <a:r>
              <a:rPr lang="es-ES" sz="2000" dirty="0"/>
              <a:t>4 piezas </a:t>
            </a:r>
            <a:r>
              <a:rPr lang="es-ES" sz="2000" dirty="0" smtClean="0"/>
              <a:t>que </a:t>
            </a:r>
            <a:r>
              <a:rPr lang="es-ES" sz="2000" dirty="0"/>
              <a:t>se combinan creando </a:t>
            </a:r>
            <a:r>
              <a:rPr lang="es-ES" sz="2000" dirty="0" smtClean="0"/>
              <a:t>una estructura </a:t>
            </a:r>
            <a:r>
              <a:rPr lang="es-ES" sz="2000" dirty="0"/>
              <a:t>vertical en la que </a:t>
            </a:r>
            <a:r>
              <a:rPr lang="es-ES" sz="2000" dirty="0" smtClean="0"/>
              <a:t>se encajan los paneles </a:t>
            </a:r>
            <a:r>
              <a:rPr lang="es-ES" sz="2000" dirty="0"/>
              <a:t>de paredes exteriores y interiores</a:t>
            </a:r>
            <a:r>
              <a:rPr lang="es-ES" sz="2000" dirty="0" smtClean="0"/>
              <a:t>.</a:t>
            </a:r>
          </a:p>
          <a:p>
            <a:pPr marL="400050" lvl="1" indent="0" algn="just">
              <a:buNone/>
            </a:pPr>
            <a:endParaRPr lang="es-ES" sz="2000" dirty="0" smtClean="0"/>
          </a:p>
          <a:p>
            <a:pPr marL="400050" lvl="1" indent="0">
              <a:buNone/>
            </a:pPr>
            <a:r>
              <a:rPr lang="es-ES" sz="2000" dirty="0" smtClean="0"/>
              <a:t>Facilidad para crear nuevos espacios</a:t>
            </a:r>
            <a:endParaRPr lang="es-ES" sz="2000" dirty="0"/>
          </a:p>
        </p:txBody>
      </p:sp>
      <p:pic>
        <p:nvPicPr>
          <p:cNvPr id="2050" name="Picture 2" descr="D:\Dropbox\Vivienda24\POWER PUINT\Perfi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3" r="19797" b="837"/>
          <a:stretch/>
        </p:blipFill>
        <p:spPr bwMode="auto">
          <a:xfrm>
            <a:off x="4927489" y="1542360"/>
            <a:ext cx="4209729" cy="512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95536" y="1196752"/>
            <a:ext cx="5073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/>
              <a:t>3. ELEMENTOS VERTICALES</a:t>
            </a:r>
            <a:endParaRPr lang="es-ES" sz="3200" b="1" dirty="0"/>
          </a:p>
        </p:txBody>
      </p:sp>
      <p:pic>
        <p:nvPicPr>
          <p:cNvPr id="9" name="8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052736"/>
            <a:ext cx="3744416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 smtClean="0"/>
              <a:t>_Paredes:</a:t>
            </a:r>
          </a:p>
          <a:p>
            <a:pPr marL="0" indent="0">
              <a:buNone/>
            </a:pPr>
            <a:endParaRPr lang="es-ES" sz="1600" b="1" dirty="0" smtClean="0"/>
          </a:p>
          <a:p>
            <a:pPr marL="0" indent="0">
              <a:buNone/>
            </a:pPr>
            <a:r>
              <a:rPr lang="es-ES" sz="2300" dirty="0" smtClean="0"/>
              <a:t>Tablas de PVC espumado, encajadas en los montantes.</a:t>
            </a:r>
          </a:p>
          <a:p>
            <a:pPr marL="0" indent="0">
              <a:buNone/>
            </a:pPr>
            <a:endParaRPr lang="es-ES" sz="2400" dirty="0" smtClean="0"/>
          </a:p>
          <a:p>
            <a:pPr marL="0" indent="0">
              <a:buNone/>
            </a:pPr>
            <a:r>
              <a:rPr lang="es-ES" sz="2300" dirty="0" smtClean="0"/>
              <a:t>Todos los paneles tienen </a:t>
            </a:r>
            <a:r>
              <a:rPr lang="es-ES" sz="2300" dirty="0"/>
              <a:t>las mismas </a:t>
            </a:r>
            <a:r>
              <a:rPr lang="es-ES" sz="2300" dirty="0" smtClean="0"/>
              <a:t>medidas</a:t>
            </a:r>
          </a:p>
          <a:p>
            <a:pPr algn="just">
              <a:buNone/>
            </a:pPr>
            <a:r>
              <a:rPr lang="es-ES" sz="2300" dirty="0" smtClean="0"/>
              <a:t>	_Panel de lamas</a:t>
            </a:r>
          </a:p>
          <a:p>
            <a:pPr algn="just">
              <a:buNone/>
            </a:pPr>
            <a:r>
              <a:rPr lang="es-ES" sz="2300" dirty="0" smtClean="0"/>
              <a:t>	_Panel opaco</a:t>
            </a:r>
          </a:p>
          <a:p>
            <a:pPr algn="just">
              <a:buNone/>
            </a:pPr>
            <a:r>
              <a:rPr lang="es-ES" sz="2300" dirty="0" smtClean="0"/>
              <a:t>	_Panel con ventaja fija</a:t>
            </a:r>
            <a:endParaRPr lang="es-ES" sz="23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707904" y="1214754"/>
            <a:ext cx="5292588" cy="52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4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es-ES" b="1" dirty="0" smtClean="0">
                <a:latin typeface="Continuum Light" pitchFamily="2" charset="0"/>
              </a:rPr>
              <a:t>4. TECHOS</a:t>
            </a:r>
          </a:p>
          <a:p>
            <a:pPr marL="0" indent="0">
              <a:buNone/>
            </a:pPr>
            <a:endParaRPr lang="es-ES" sz="1100" dirty="0" smtClean="0"/>
          </a:p>
          <a:p>
            <a:pPr marL="0" indent="0">
              <a:buNone/>
            </a:pPr>
            <a:r>
              <a:rPr lang="es-ES" sz="2400" b="1" dirty="0" smtClean="0"/>
              <a:t>_Cubierta plana</a:t>
            </a:r>
          </a:p>
          <a:p>
            <a:pPr marL="400050" lvl="1" indent="0">
              <a:buNone/>
            </a:pPr>
            <a:r>
              <a:rPr lang="es-ES" sz="2300" dirty="0" smtClean="0"/>
              <a:t>Policarbonato </a:t>
            </a:r>
            <a:r>
              <a:rPr lang="es-ES" sz="2300" dirty="0"/>
              <a:t>modificado</a:t>
            </a:r>
          </a:p>
          <a:p>
            <a:pPr marL="400050" lvl="1" indent="0">
              <a:buNone/>
            </a:pPr>
            <a:r>
              <a:rPr lang="es-ES" sz="2300" dirty="0" smtClean="0"/>
              <a:t>“Hágalo usted mismo” (DIY)</a:t>
            </a:r>
          </a:p>
          <a:p>
            <a:pPr marL="400050" lvl="1" indent="0">
              <a:buNone/>
            </a:pPr>
            <a:r>
              <a:rPr lang="es-ES" sz="2300" dirty="0"/>
              <a:t>Diseño </a:t>
            </a:r>
            <a:r>
              <a:rPr lang="es-ES" sz="2300" dirty="0" smtClean="0"/>
              <a:t>ligero</a:t>
            </a:r>
          </a:p>
          <a:p>
            <a:pPr marL="400050" lvl="1" indent="0">
              <a:buNone/>
            </a:pPr>
            <a:r>
              <a:rPr lang="es-ES" sz="2300" dirty="0" smtClean="0"/>
              <a:t>5 planchas por vivienda.</a:t>
            </a:r>
            <a:endParaRPr lang="es-ES" sz="2300" dirty="0"/>
          </a:p>
          <a:p>
            <a:pPr marL="0" indent="0">
              <a:buNone/>
            </a:pPr>
            <a:endParaRPr lang="es-ES" sz="23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4427984" y="765225"/>
            <a:ext cx="3934120" cy="314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850" y="4030045"/>
            <a:ext cx="5137103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30044"/>
            <a:ext cx="2362200" cy="208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39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10708" t="10099" r="14991" b="9426"/>
          <a:stretch>
            <a:fillRect/>
          </a:stretch>
        </p:blipFill>
        <p:spPr bwMode="auto">
          <a:xfrm>
            <a:off x="4860032" y="836712"/>
            <a:ext cx="3732204" cy="285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7906" y="979385"/>
            <a:ext cx="4856182" cy="4176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 smtClean="0">
                <a:latin typeface="Continuum Light" pitchFamily="2" charset="0"/>
              </a:rPr>
              <a:t>5. ESTRUCTURA AUXILIAR</a:t>
            </a:r>
          </a:p>
          <a:p>
            <a:pPr marL="0" indent="0">
              <a:buNone/>
            </a:pPr>
            <a:endParaRPr lang="es-ES" sz="600" b="1" dirty="0" smtClean="0">
              <a:latin typeface="Continuum Light" pitchFamily="2" charset="0"/>
            </a:endParaRPr>
          </a:p>
          <a:p>
            <a:pPr marL="0" indent="0">
              <a:buNone/>
            </a:pPr>
            <a:endParaRPr lang="es-ES" sz="100" b="1" dirty="0" smtClean="0"/>
          </a:p>
          <a:p>
            <a:r>
              <a:rPr lang="es-ES" sz="2300" dirty="0"/>
              <a:t>Estructura espacial, formada por tubos de PVC ensamblados a través de codos.</a:t>
            </a:r>
          </a:p>
          <a:p>
            <a:r>
              <a:rPr lang="es-ES" sz="2300" dirty="0"/>
              <a:t>Cubierta con una lona de plástico</a:t>
            </a:r>
          </a:p>
          <a:p>
            <a:r>
              <a:rPr lang="es-ES" sz="2300" dirty="0" smtClean="0"/>
              <a:t>Evacuación de agua.</a:t>
            </a:r>
          </a:p>
          <a:p>
            <a:r>
              <a:rPr lang="es-ES" sz="2300" dirty="0" smtClean="0"/>
              <a:t>Sombra (interior y exterior)</a:t>
            </a:r>
          </a:p>
          <a:p>
            <a:pPr lvl="1"/>
            <a:r>
              <a:rPr lang="es-ES" sz="1900" dirty="0" smtClean="0"/>
              <a:t>Favorece las sociabilidad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655270"/>
              </p:ext>
            </p:extLst>
          </p:nvPr>
        </p:nvGraphicFramePr>
        <p:xfrm>
          <a:off x="5868144" y="3645025"/>
          <a:ext cx="2664296" cy="27035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664296"/>
              </a:tblGrid>
              <a:tr h="780084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VENTAJAS</a:t>
                      </a:r>
                      <a:endParaRPr lang="es-ES" dirty="0"/>
                    </a:p>
                  </a:txBody>
                  <a:tcPr anchor="ctr"/>
                </a:tc>
              </a:tr>
              <a:tr h="1923496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Disponibilidad</a:t>
                      </a:r>
                    </a:p>
                    <a:p>
                      <a:pPr algn="ctr"/>
                      <a:endParaRPr lang="es-ES" b="1" dirty="0" smtClean="0"/>
                    </a:p>
                    <a:p>
                      <a:pPr algn="ctr"/>
                      <a:r>
                        <a:rPr lang="es-ES" b="1" dirty="0" smtClean="0"/>
                        <a:t>M</a:t>
                      </a:r>
                      <a:r>
                        <a:rPr lang="es-ES" b="1" baseline="0" dirty="0" smtClean="0"/>
                        <a:t>ultitud de fabricantes</a:t>
                      </a:r>
                    </a:p>
                    <a:p>
                      <a:pPr algn="ctr"/>
                      <a:endParaRPr lang="es-ES" b="1" baseline="0" dirty="0" smtClean="0"/>
                    </a:p>
                    <a:p>
                      <a:pPr algn="ctr"/>
                      <a:r>
                        <a:rPr lang="es-ES" b="1" baseline="0" dirty="0" smtClean="0"/>
                        <a:t>Bajo coste</a:t>
                      </a:r>
                      <a:endParaRPr lang="es-ES" b="1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2" t="63617" r="31201" b="12578"/>
          <a:stretch/>
        </p:blipFill>
        <p:spPr bwMode="auto">
          <a:xfrm>
            <a:off x="3851920" y="4653136"/>
            <a:ext cx="1783164" cy="16954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83568" y="4671999"/>
            <a:ext cx="2947094" cy="165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41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4" name="2 Marcador de contenido"/>
          <p:cNvSpPr>
            <a:spLocks noGrp="1"/>
          </p:cNvSpPr>
          <p:nvPr>
            <p:ph idx="1"/>
          </p:nvPr>
        </p:nvSpPr>
        <p:spPr>
          <a:xfrm>
            <a:off x="507906" y="979385"/>
            <a:ext cx="4856182" cy="649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>
                <a:latin typeface="Continuum Light" pitchFamily="2" charset="0"/>
              </a:rPr>
              <a:t>6</a:t>
            </a:r>
            <a:r>
              <a:rPr lang="es-ES" b="1" dirty="0" smtClean="0">
                <a:latin typeface="Continuum Light" pitchFamily="2" charset="0"/>
              </a:rPr>
              <a:t>. VENTILACIÓN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683568" y="1916832"/>
            <a:ext cx="3888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dirty="0" smtClean="0"/>
              <a:t>Mediante ventilación cruzada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666056" y="2924944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Aberturas estratégicamente ubicadas </a:t>
            </a:r>
            <a:r>
              <a:rPr lang="es-ES" sz="2200" dirty="0"/>
              <a:t>para facilitar el </a:t>
            </a:r>
            <a:r>
              <a:rPr lang="es-ES" sz="2200" dirty="0" smtClean="0"/>
              <a:t>ingreso y </a:t>
            </a:r>
            <a:r>
              <a:rPr lang="es-ES" sz="2200" dirty="0"/>
              <a:t>salida del viento</a:t>
            </a:r>
          </a:p>
          <a:p>
            <a:endParaRPr lang="es-ES" dirty="0"/>
          </a:p>
        </p:txBody>
      </p:sp>
      <p:sp>
        <p:nvSpPr>
          <p:cNvPr id="4" name="3 Flecha abajo"/>
          <p:cNvSpPr/>
          <p:nvPr/>
        </p:nvSpPr>
        <p:spPr>
          <a:xfrm>
            <a:off x="2348998" y="2347719"/>
            <a:ext cx="162508" cy="504056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0" name="Picture 2" descr="G:\Retocados\VENTILACION PLAN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747" y="861974"/>
            <a:ext cx="3430650" cy="347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Retocados\VENTILACIO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0" b="26046"/>
          <a:stretch/>
        </p:blipFill>
        <p:spPr bwMode="auto">
          <a:xfrm>
            <a:off x="1135038" y="4567410"/>
            <a:ext cx="6552728" cy="210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09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1027" name="Picture 3" descr="G:\Retocados\VENTILACION ESTRUCTURA TUBULA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" r="14072"/>
          <a:stretch/>
        </p:blipFill>
        <p:spPr bwMode="auto">
          <a:xfrm>
            <a:off x="4427791" y="1484784"/>
            <a:ext cx="4281498" cy="215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2 Marcador de contenido"/>
          <p:cNvSpPr>
            <a:spLocks noGrp="1"/>
          </p:cNvSpPr>
          <p:nvPr>
            <p:ph idx="1"/>
          </p:nvPr>
        </p:nvSpPr>
        <p:spPr>
          <a:xfrm>
            <a:off x="507906" y="979385"/>
            <a:ext cx="4856182" cy="649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>
                <a:latin typeface="Continuum Light" pitchFamily="2" charset="0"/>
              </a:rPr>
              <a:t>6</a:t>
            </a:r>
            <a:r>
              <a:rPr lang="es-ES" b="1" dirty="0" smtClean="0">
                <a:latin typeface="Continuum Light" pitchFamily="2" charset="0"/>
              </a:rPr>
              <a:t>. VENTILACIÓN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683567" y="1674739"/>
            <a:ext cx="374422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dirty="0"/>
              <a:t>Además se añade la ventilación en las zonas inferiores y superiores creando corrientes de refrigeración.</a:t>
            </a:r>
            <a:endParaRPr lang="es-ES" sz="2500" dirty="0" smtClean="0"/>
          </a:p>
        </p:txBody>
      </p:sp>
      <p:pic>
        <p:nvPicPr>
          <p:cNvPr id="1026" name="Picture 2" descr="G:\Retocados\VENTILACION PALE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73922"/>
            <a:ext cx="5698614" cy="286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95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Flecha derecha">
            <a:hlinkClick r:id="rId2" action="ppaction://hlinksldjump"/>
          </p:cNvPr>
          <p:cNvSpPr/>
          <p:nvPr/>
        </p:nvSpPr>
        <p:spPr>
          <a:xfrm>
            <a:off x="7358082" y="2060119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5702468" y="171163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CATÁLOGO DE PIEZAS</a:t>
            </a:r>
            <a:endParaRPr lang="es-ES" dirty="0"/>
          </a:p>
        </p:txBody>
      </p:sp>
      <p:sp>
        <p:nvSpPr>
          <p:cNvPr id="4" name="3 Flecha derecha">
            <a:hlinkClick r:id="rId3" action="ppaction://hlinksldjump"/>
          </p:cNvPr>
          <p:cNvSpPr/>
          <p:nvPr/>
        </p:nvSpPr>
        <p:spPr>
          <a:xfrm>
            <a:off x="7358652" y="3655854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5774476" y="329581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PLANOS</a:t>
            </a:r>
            <a:endParaRPr lang="es-ES" dirty="0"/>
          </a:p>
        </p:txBody>
      </p:sp>
      <p:sp>
        <p:nvSpPr>
          <p:cNvPr id="6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Flecha derecha">
            <a:hlinkClick r:id="rId5" action="ppaction://hlinksldjump"/>
          </p:cNvPr>
          <p:cNvSpPr/>
          <p:nvPr/>
        </p:nvSpPr>
        <p:spPr>
          <a:xfrm>
            <a:off x="7358082" y="5143512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5773906" y="47834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PLAN DE MONTAJE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454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029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933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692696"/>
            <a:ext cx="60007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 smtClean="0">
                <a:latin typeface="Continuum Light" pitchFamily="2" charset="0"/>
              </a:rPr>
              <a:t>_ INFLUENCIA EN DESASTRES</a:t>
            </a:r>
            <a:endParaRPr lang="es-ES" sz="2500" b="1" dirty="0">
              <a:latin typeface="Continuum Light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3528" y="1340768"/>
            <a:ext cx="27000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latin typeface="Continuum Light" pitchFamily="2" charset="0"/>
              </a:rPr>
              <a:t>TERREMOTOS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Influencia poco demostrada del cambio climático en el movimiento de placas tectónicas</a:t>
            </a:r>
          </a:p>
          <a:p>
            <a:pPr algn="ctr"/>
            <a:endParaRPr lang="es-ES" sz="14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El problema de enterrar el CARBONO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Cambios sensibles en la corteza terrestre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b="1" dirty="0" smtClean="0">
                <a:latin typeface="Continuum Light" pitchFamily="2" charset="0"/>
              </a:rPr>
              <a:t>Temblores y Terremotos</a:t>
            </a:r>
            <a:endParaRPr lang="es-ES" dirty="0" smtClean="0">
              <a:latin typeface="Continuum Light" pitchFamily="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275856" y="1318022"/>
            <a:ext cx="2700000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latin typeface="Continuum Light" pitchFamily="2" charset="0"/>
              </a:rPr>
              <a:t>HURACANES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Incremento de Temperatura Superficial de los Océanos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5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Mayor energía disponible para la formación de  huracanes en los océanos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b="1" dirty="0" smtClean="0">
                <a:latin typeface="Continuum Light" pitchFamily="2" charset="0"/>
              </a:rPr>
              <a:t>Aumento de la duración e intensidad de huracanes y tormentas tropicales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endParaRPr lang="es-ES" dirty="0" smtClean="0">
              <a:latin typeface="Continuum Light" pitchFamily="2" charset="0"/>
            </a:endParaRPr>
          </a:p>
          <a:p>
            <a:endParaRPr lang="es-ES" dirty="0" smtClean="0">
              <a:latin typeface="Continuum Light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156176" y="1340768"/>
            <a:ext cx="27000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latin typeface="Continuum Light" pitchFamily="2" charset="0"/>
              </a:rPr>
              <a:t>INUNDACIONES</a:t>
            </a: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Calentamiento del Clima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Incremento de agua en el aire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dirty="0" smtClean="0">
                <a:latin typeface="Continuum Light" pitchFamily="2" charset="0"/>
              </a:rPr>
              <a:t>Aumenta la capacidad de la atmósfera para retener la humedad</a:t>
            </a: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endParaRPr lang="es-ES" sz="1600" dirty="0" smtClean="0">
              <a:latin typeface="Continuum Light" pitchFamily="2" charset="0"/>
            </a:endParaRPr>
          </a:p>
          <a:p>
            <a:pPr algn="ctr"/>
            <a:r>
              <a:rPr lang="es-ES" sz="1600" b="1" dirty="0" smtClean="0">
                <a:latin typeface="Continuum Light" pitchFamily="2" charset="0"/>
              </a:rPr>
              <a:t>Aumento de la intensidad y severidad de  las inundaciones</a:t>
            </a:r>
            <a:endParaRPr lang="es-ES" dirty="0" smtClean="0">
              <a:latin typeface="Continuum Light" pitchFamily="2" charset="0"/>
            </a:endParaRPr>
          </a:p>
          <a:p>
            <a:pPr algn="ctr"/>
            <a:endParaRPr lang="es-ES" dirty="0" smtClean="0">
              <a:latin typeface="Continuum Light" pitchFamily="2" charset="0"/>
            </a:endParaRPr>
          </a:p>
          <a:p>
            <a:pPr algn="ctr"/>
            <a:endParaRPr lang="es-ES" dirty="0" smtClean="0">
              <a:latin typeface="Continuum Light" pitchFamily="2" charset="0"/>
            </a:endParaRPr>
          </a:p>
        </p:txBody>
      </p:sp>
      <p:pic>
        <p:nvPicPr>
          <p:cNvPr id="12" name="11 Imagen" descr="2917486641_4943b65920_m.jpg"/>
          <p:cNvPicPr>
            <a:picLocks noChangeAspect="1"/>
          </p:cNvPicPr>
          <p:nvPr/>
        </p:nvPicPr>
        <p:blipFill>
          <a:blip r:embed="rId2" cstate="print"/>
          <a:srcRect t="6250"/>
          <a:stretch>
            <a:fillRect/>
          </a:stretch>
        </p:blipFill>
        <p:spPr>
          <a:xfrm>
            <a:off x="3286115" y="5715016"/>
            <a:ext cx="1788177" cy="1142984"/>
          </a:xfrm>
          <a:prstGeom prst="rect">
            <a:avLst/>
          </a:prstGeom>
        </p:spPr>
      </p:pic>
      <p:pic>
        <p:nvPicPr>
          <p:cNvPr id="13" name="12 Imagen" descr="huracanes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5715016"/>
            <a:ext cx="1500198" cy="1142984"/>
          </a:xfrm>
          <a:prstGeom prst="rect">
            <a:avLst/>
          </a:prstGeom>
        </p:spPr>
      </p:pic>
      <p:pic>
        <p:nvPicPr>
          <p:cNvPr id="14" name="13 Imagen" descr="terremotoJAP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15016"/>
            <a:ext cx="1632182" cy="1142983"/>
          </a:xfrm>
          <a:prstGeom prst="rect">
            <a:avLst/>
          </a:prstGeom>
        </p:spPr>
      </p:pic>
      <p:pic>
        <p:nvPicPr>
          <p:cNvPr id="15" name="14 Imagen" descr="230412_haiti_eguerdia_original_image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1" y="5715017"/>
            <a:ext cx="1714477" cy="1142984"/>
          </a:xfrm>
          <a:prstGeom prst="rect">
            <a:avLst/>
          </a:prstGeom>
        </p:spPr>
      </p:pic>
      <p:pic>
        <p:nvPicPr>
          <p:cNvPr id="17" name="16 Imagen" descr="p07_24494437-421x27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72396" y="5715017"/>
            <a:ext cx="1571604" cy="1142984"/>
          </a:xfrm>
          <a:prstGeom prst="rect">
            <a:avLst/>
          </a:prstGeom>
        </p:spPr>
      </p:pic>
      <p:pic>
        <p:nvPicPr>
          <p:cNvPr id="16" name="15 Imagen" descr="inundacion-colombia-300x199.jpg"/>
          <p:cNvPicPr>
            <a:picLocks noChangeAspect="1"/>
          </p:cNvPicPr>
          <p:nvPr/>
        </p:nvPicPr>
        <p:blipFill>
          <a:blip r:embed="rId7" cstate="print"/>
          <a:srcRect r="17081"/>
          <a:stretch>
            <a:fillRect/>
          </a:stretch>
        </p:blipFill>
        <p:spPr>
          <a:xfrm>
            <a:off x="6215074" y="5715016"/>
            <a:ext cx="1428760" cy="1142984"/>
          </a:xfrm>
          <a:prstGeom prst="rect">
            <a:avLst/>
          </a:prstGeom>
        </p:spPr>
      </p:pic>
      <p:pic>
        <p:nvPicPr>
          <p:cNvPr id="21" name="20 Imagen" descr="fondo power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22" name="21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 rot="5400000">
            <a:off x="6642488" y="3374736"/>
            <a:ext cx="46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4 Título"/>
          <p:cNvSpPr txBox="1">
            <a:spLocks/>
          </p:cNvSpPr>
          <p:nvPr/>
        </p:nvSpPr>
        <p:spPr>
          <a:xfrm>
            <a:off x="107504" y="188640"/>
            <a:ext cx="180020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CAMBIO CLIMÁTICO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32" name="31 Flecha abajo"/>
          <p:cNvSpPr/>
          <p:nvPr/>
        </p:nvSpPr>
        <p:spPr>
          <a:xfrm>
            <a:off x="1500166" y="3714752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32 Flecha abajo"/>
          <p:cNvSpPr/>
          <p:nvPr/>
        </p:nvSpPr>
        <p:spPr>
          <a:xfrm>
            <a:off x="1500166" y="4714884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33 Flecha abajo"/>
          <p:cNvSpPr/>
          <p:nvPr/>
        </p:nvSpPr>
        <p:spPr>
          <a:xfrm>
            <a:off x="4500562" y="2643182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34 Flecha abajo"/>
          <p:cNvSpPr/>
          <p:nvPr/>
        </p:nvSpPr>
        <p:spPr>
          <a:xfrm>
            <a:off x="4500562" y="4071942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35 Flecha abajo"/>
          <p:cNvSpPr/>
          <p:nvPr/>
        </p:nvSpPr>
        <p:spPr>
          <a:xfrm>
            <a:off x="7358082" y="2285992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36 Flecha abajo"/>
          <p:cNvSpPr/>
          <p:nvPr/>
        </p:nvSpPr>
        <p:spPr>
          <a:xfrm>
            <a:off x="7358082" y="3286124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37 Flecha abajo"/>
          <p:cNvSpPr/>
          <p:nvPr/>
        </p:nvSpPr>
        <p:spPr>
          <a:xfrm>
            <a:off x="7358082" y="4500570"/>
            <a:ext cx="285752" cy="428628"/>
          </a:xfrm>
          <a:prstGeom prst="downArrow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861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74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86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301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096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2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74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48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Flecha derecha">
            <a:hlinkClick r:id="rId2" action="ppaction://hlinksldjump"/>
          </p:cNvPr>
          <p:cNvSpPr/>
          <p:nvPr/>
        </p:nvSpPr>
        <p:spPr>
          <a:xfrm>
            <a:off x="7358082" y="2060119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5702468" y="171163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CATÁLOGO DE PIEZAS</a:t>
            </a:r>
            <a:endParaRPr lang="es-ES" dirty="0"/>
          </a:p>
        </p:txBody>
      </p:sp>
      <p:sp>
        <p:nvSpPr>
          <p:cNvPr id="4" name="3 Flecha derecha">
            <a:hlinkClick r:id="rId3" action="ppaction://hlinksldjump"/>
          </p:cNvPr>
          <p:cNvSpPr/>
          <p:nvPr/>
        </p:nvSpPr>
        <p:spPr>
          <a:xfrm>
            <a:off x="7358652" y="3655854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5774476" y="329581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PLANOS</a:t>
            </a:r>
            <a:endParaRPr lang="es-ES" dirty="0"/>
          </a:p>
        </p:txBody>
      </p:sp>
      <p:sp>
        <p:nvSpPr>
          <p:cNvPr id="6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Flecha derecha">
            <a:hlinkClick r:id="rId5" action="ppaction://hlinksldjump"/>
          </p:cNvPr>
          <p:cNvSpPr/>
          <p:nvPr/>
        </p:nvSpPr>
        <p:spPr>
          <a:xfrm>
            <a:off x="7358082" y="5143512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5773906" y="47834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PLAN DE MONTAJE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869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06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77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3347864" y="5949280"/>
            <a:ext cx="5581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>
                <a:latin typeface="Continuum Light" pitchFamily="2" charset="0"/>
              </a:rPr>
              <a:t>DESASTRES NATURALES</a:t>
            </a:r>
            <a:endParaRPr lang="es-ES" sz="4000" b="1" dirty="0">
              <a:latin typeface="Continuu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6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162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315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7736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Flecha derecha">
            <a:hlinkClick r:id="rId2" action="ppaction://hlinksldjump"/>
          </p:cNvPr>
          <p:cNvSpPr/>
          <p:nvPr/>
        </p:nvSpPr>
        <p:spPr>
          <a:xfrm>
            <a:off x="7358082" y="2060119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5702468" y="171163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CATÁLOGO DE PIEZAS</a:t>
            </a:r>
            <a:endParaRPr lang="es-ES" dirty="0"/>
          </a:p>
        </p:txBody>
      </p:sp>
      <p:sp>
        <p:nvSpPr>
          <p:cNvPr id="4" name="3 Flecha derecha">
            <a:hlinkClick r:id="rId3" action="ppaction://hlinksldjump"/>
          </p:cNvPr>
          <p:cNvSpPr/>
          <p:nvPr/>
        </p:nvSpPr>
        <p:spPr>
          <a:xfrm>
            <a:off x="7358652" y="3655854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5774476" y="329581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PLANOS</a:t>
            </a:r>
            <a:endParaRPr lang="es-ES" dirty="0"/>
          </a:p>
        </p:txBody>
      </p:sp>
      <p:sp>
        <p:nvSpPr>
          <p:cNvPr id="6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Flecha derecha">
            <a:hlinkClick r:id="rId5" action="ppaction://hlinksldjump"/>
          </p:cNvPr>
          <p:cNvSpPr/>
          <p:nvPr/>
        </p:nvSpPr>
        <p:spPr>
          <a:xfrm>
            <a:off x="7358082" y="5143512"/>
            <a:ext cx="1152128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5773906" y="47834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PLAN DE MONTAJE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869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076056" y="6021288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sz="3200" b="1" dirty="0" smtClean="0">
                <a:latin typeface="Continuum Light" pitchFamily="2" charset="0"/>
              </a:rPr>
              <a:t>PLAN DE MONTAJE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755576" y="2924944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/>
              <a:t>“ Un objetivo común, un esfuerzo conjunto</a:t>
            </a:r>
            <a:r>
              <a:rPr lang="es-ES" sz="2000" b="1" i="1" dirty="0" smtClean="0"/>
              <a:t>”</a:t>
            </a:r>
            <a:endParaRPr lang="es-ES" sz="2000" b="1" i="1" dirty="0"/>
          </a:p>
        </p:txBody>
      </p:sp>
    </p:spTree>
    <p:extLst>
      <p:ext uri="{BB962C8B-B14F-4D97-AF65-F5344CB8AC3E}">
        <p14:creationId xmlns:p14="http://schemas.microsoft.com/office/powerpoint/2010/main" val="227565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 l="17301" t="27682" r="19031" b="29412"/>
          <a:stretch>
            <a:fillRect/>
          </a:stretch>
        </p:blipFill>
        <p:spPr bwMode="auto">
          <a:xfrm>
            <a:off x="4456806" y="2071678"/>
            <a:ext cx="4687194" cy="315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642918"/>
            <a:ext cx="4474840" cy="557216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s-ES" sz="3500" b="1" dirty="0" smtClean="0">
                <a:latin typeface="Continuum Light" pitchFamily="2" charset="0"/>
              </a:rPr>
              <a:t>_PLAN DE MONTAJE</a:t>
            </a:r>
          </a:p>
          <a:p>
            <a:pPr marL="0" indent="0" algn="just">
              <a:buNone/>
            </a:pPr>
            <a:endParaRPr lang="es-ES" sz="1300" dirty="0" smtClean="0"/>
          </a:p>
          <a:p>
            <a:pPr marL="457200" indent="-457200" algn="just">
              <a:buNone/>
            </a:pPr>
            <a:r>
              <a:rPr lang="es-ES" sz="2800" b="1" dirty="0" smtClean="0"/>
              <a:t>1</a:t>
            </a:r>
            <a:r>
              <a:rPr lang="es-ES" sz="2400" b="1" dirty="0" smtClean="0"/>
              <a:t>. ACONDICIONAMIENTO DEL TERRENO</a:t>
            </a:r>
            <a:endParaRPr lang="es-ES" sz="2400" b="1" dirty="0"/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Leve </a:t>
            </a:r>
            <a:r>
              <a:rPr lang="es-ES" sz="1900" dirty="0"/>
              <a:t>pendiente para </a:t>
            </a:r>
            <a:r>
              <a:rPr lang="es-ES" sz="1900" dirty="0" smtClean="0"/>
              <a:t>proporcionar saneamiento natural</a:t>
            </a:r>
          </a:p>
          <a:p>
            <a:pPr marL="533400" indent="-177800" algn="just">
              <a:buFont typeface="Courier New" pitchFamily="49" charset="0"/>
              <a:buChar char="o"/>
            </a:pPr>
            <a:endParaRPr lang="es-ES" sz="1900" dirty="0"/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El </a:t>
            </a:r>
            <a:r>
              <a:rPr lang="es-ES" sz="1900" dirty="0"/>
              <a:t>acabado del terreno deberá </a:t>
            </a:r>
            <a:r>
              <a:rPr lang="es-ES" sz="1900" dirty="0" smtClean="0"/>
              <a:t>se firme, compactado </a:t>
            </a:r>
            <a:r>
              <a:rPr lang="es-ES" sz="1900" dirty="0"/>
              <a:t>y </a:t>
            </a:r>
            <a:r>
              <a:rPr lang="es-ES" sz="1900" dirty="0" smtClean="0"/>
              <a:t>liso</a:t>
            </a:r>
          </a:p>
          <a:p>
            <a:pPr algn="just">
              <a:buFont typeface="Courier New" pitchFamily="49" charset="0"/>
              <a:buChar char="o"/>
            </a:pPr>
            <a:endParaRPr lang="es-ES" sz="2400" dirty="0"/>
          </a:p>
          <a:p>
            <a:pPr marL="0" indent="0" algn="just">
              <a:buNone/>
            </a:pPr>
            <a:r>
              <a:rPr lang="es-ES" sz="2800" b="1" dirty="0"/>
              <a:t>2</a:t>
            </a:r>
            <a:r>
              <a:rPr lang="es-ES" sz="2400" b="1" dirty="0"/>
              <a:t>. </a:t>
            </a:r>
            <a:r>
              <a:rPr lang="es-ES" sz="2400" b="1" dirty="0" smtClean="0"/>
              <a:t>REPLANTEO DE LA ZONA</a:t>
            </a:r>
            <a:endParaRPr lang="es-ES" sz="2400" b="1" dirty="0"/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Se </a:t>
            </a:r>
            <a:r>
              <a:rPr lang="es-ES" sz="1900" dirty="0"/>
              <a:t>marcarán claramente </a:t>
            </a:r>
            <a:r>
              <a:rPr lang="es-ES" sz="1900" dirty="0" smtClean="0"/>
              <a:t>la zonas donde </a:t>
            </a:r>
            <a:r>
              <a:rPr lang="es-ES" sz="1900" dirty="0"/>
              <a:t>va situada cada </a:t>
            </a:r>
            <a:r>
              <a:rPr lang="es-ES" sz="1900" dirty="0" smtClean="0"/>
              <a:t>vivienda</a:t>
            </a:r>
          </a:p>
          <a:p>
            <a:pPr algn="just">
              <a:buFont typeface="Courier New" pitchFamily="49" charset="0"/>
              <a:buChar char="o"/>
            </a:pPr>
            <a:endParaRPr lang="es-ES" sz="2400" dirty="0"/>
          </a:p>
          <a:p>
            <a:pPr marL="0" indent="0" algn="just">
              <a:buNone/>
            </a:pPr>
            <a:r>
              <a:rPr lang="es-ES" sz="2800" b="1" dirty="0"/>
              <a:t>3</a:t>
            </a:r>
            <a:r>
              <a:rPr lang="es-ES" sz="2400" b="1" dirty="0"/>
              <a:t>. </a:t>
            </a:r>
            <a:r>
              <a:rPr lang="es-ES" sz="2400" b="1" dirty="0" smtClean="0"/>
              <a:t>COLOCACIÓN NIVEL DE PALÉS</a:t>
            </a:r>
            <a:endParaRPr lang="es-ES" sz="2400" b="1" dirty="0"/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Nº </a:t>
            </a:r>
            <a:r>
              <a:rPr lang="es-ES" sz="1900" dirty="0"/>
              <a:t>de pales, 45 por vivienda</a:t>
            </a:r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9 </a:t>
            </a:r>
            <a:r>
              <a:rPr lang="es-ES" sz="1900" dirty="0"/>
              <a:t>filas x 5 columnas x  </a:t>
            </a:r>
            <a:r>
              <a:rPr lang="es-ES" sz="1900" dirty="0" smtClean="0"/>
              <a:t>viviendas</a:t>
            </a:r>
            <a:endParaRPr lang="es-ES" sz="1900" dirty="0"/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Colocación </a:t>
            </a:r>
            <a:r>
              <a:rPr lang="es-ES" sz="1900" dirty="0"/>
              <a:t>a tope. Sin </a:t>
            </a:r>
            <a:r>
              <a:rPr lang="es-ES" sz="1900" dirty="0" smtClean="0"/>
              <a:t>deja juntas</a:t>
            </a:r>
            <a:endParaRPr lang="es-ES" sz="1900" dirty="0"/>
          </a:p>
          <a:p>
            <a:pPr marL="533400" indent="-177800" algn="just">
              <a:buFont typeface="Courier New" pitchFamily="49" charset="0"/>
              <a:buChar char="o"/>
            </a:pPr>
            <a:r>
              <a:rPr lang="es-ES" sz="1900" dirty="0" smtClean="0"/>
              <a:t>Ver </a:t>
            </a:r>
            <a:r>
              <a:rPr lang="es-ES" sz="1900" dirty="0"/>
              <a:t>pieza en ficha de análisis</a:t>
            </a:r>
            <a:r>
              <a:rPr lang="es-ES" sz="2400" dirty="0"/>
              <a:t>.</a:t>
            </a:r>
            <a:endParaRPr lang="es-ES" sz="1900" dirty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52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2910" y="714356"/>
            <a:ext cx="7215237" cy="208823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2400" b="1" dirty="0" smtClean="0"/>
              <a:t>4</a:t>
            </a:r>
            <a:r>
              <a:rPr lang="es-ES" sz="2000" b="1" dirty="0" smtClean="0"/>
              <a:t>. COLOCACIÓN DEL TABLERO DE AGLOMERADO HIDRÓFUGO</a:t>
            </a:r>
          </a:p>
          <a:p>
            <a:pPr marL="0" indent="0" algn="just">
              <a:buNone/>
            </a:pPr>
            <a:endParaRPr lang="es-ES" sz="500" b="1" dirty="0" smtClean="0"/>
          </a:p>
          <a:p>
            <a:pPr lvl="1" algn="just">
              <a:buNone/>
            </a:pPr>
            <a:r>
              <a:rPr lang="es-ES" sz="2000" dirty="0" smtClean="0"/>
              <a:t>	</a:t>
            </a:r>
            <a:r>
              <a:rPr lang="es-ES" sz="1600" dirty="0" smtClean="0"/>
              <a:t>a</a:t>
            </a:r>
            <a:r>
              <a:rPr lang="es-ES" sz="1600" dirty="0"/>
              <a:t>. Colocación recuperable, utilización </a:t>
            </a:r>
            <a:r>
              <a:rPr lang="es-ES" sz="1600" dirty="0" smtClean="0"/>
              <a:t>de tornillos.</a:t>
            </a:r>
          </a:p>
          <a:p>
            <a:pPr lvl="1" algn="just">
              <a:buNone/>
            </a:pPr>
            <a:endParaRPr lang="es-ES" sz="1000" dirty="0"/>
          </a:p>
          <a:p>
            <a:pPr lvl="1" algn="just">
              <a:buNone/>
            </a:pPr>
            <a:r>
              <a:rPr lang="es-ES" sz="1600" dirty="0" smtClean="0"/>
              <a:t>	b</a:t>
            </a:r>
            <a:r>
              <a:rPr lang="es-ES" sz="1600" dirty="0"/>
              <a:t>. Tableros en piezas de 1,44 x </a:t>
            </a:r>
            <a:r>
              <a:rPr lang="es-ES" sz="1600" dirty="0" smtClean="0"/>
              <a:t>2,4 metros.</a:t>
            </a:r>
          </a:p>
          <a:p>
            <a:pPr lvl="1" algn="just">
              <a:buNone/>
            </a:pPr>
            <a:endParaRPr lang="es-ES" sz="1000" dirty="0"/>
          </a:p>
          <a:p>
            <a:pPr lvl="1" algn="just">
              <a:buNone/>
            </a:pPr>
            <a:r>
              <a:rPr lang="es-ES" sz="1600" dirty="0" smtClean="0"/>
              <a:t>	c. </a:t>
            </a:r>
            <a:r>
              <a:rPr lang="es-ES" sz="1600" dirty="0"/>
              <a:t>En el tablero viene marcada </a:t>
            </a:r>
            <a:r>
              <a:rPr lang="es-ES" sz="1600" dirty="0" smtClean="0"/>
              <a:t>la alineación </a:t>
            </a:r>
            <a:r>
              <a:rPr lang="es-ES" sz="1600" dirty="0"/>
              <a:t>de la tabiquería</a:t>
            </a:r>
            <a:r>
              <a:rPr lang="es-ES" sz="2000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9031" t="27336" r="20762" b="31142"/>
          <a:stretch>
            <a:fillRect/>
          </a:stretch>
        </p:blipFill>
        <p:spPr bwMode="auto">
          <a:xfrm rot="154406">
            <a:off x="1714480" y="2714620"/>
            <a:ext cx="5563694" cy="383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209" t="14762" r="12458" b="17143"/>
          <a:stretch>
            <a:fillRect/>
          </a:stretch>
        </p:blipFill>
        <p:spPr>
          <a:xfrm>
            <a:off x="7500958" y="0"/>
            <a:ext cx="1636260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87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692696"/>
            <a:ext cx="7391174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000" b="1" dirty="0" smtClean="0"/>
              <a:t>     </a:t>
            </a:r>
            <a:r>
              <a:rPr lang="es-ES" sz="2400" b="1" dirty="0" smtClean="0"/>
              <a:t>5</a:t>
            </a:r>
            <a:r>
              <a:rPr lang="es-ES" sz="2000" b="1" dirty="0" smtClean="0"/>
              <a:t>. COLOCACIÓN DE LA PRIMERA LÍNEA DE CERRAMIENTOS</a:t>
            </a:r>
          </a:p>
          <a:p>
            <a:pPr marL="0" indent="0" algn="just">
              <a:buNone/>
            </a:pPr>
            <a:endParaRPr lang="es-ES" sz="500" b="1" dirty="0"/>
          </a:p>
          <a:p>
            <a:pPr lvl="1" algn="just">
              <a:buNone/>
            </a:pPr>
            <a:r>
              <a:rPr lang="es-ES" sz="1900" dirty="0" smtClean="0"/>
              <a:t>	</a:t>
            </a:r>
            <a:r>
              <a:rPr lang="es-ES" sz="1600" dirty="0" smtClean="0"/>
              <a:t>a</a:t>
            </a:r>
            <a:r>
              <a:rPr lang="es-ES" sz="1600" dirty="0"/>
              <a:t>. Colocación recuperable, utilización </a:t>
            </a:r>
            <a:r>
              <a:rPr lang="es-ES" sz="1600" dirty="0" smtClean="0"/>
              <a:t>de tornillos.</a:t>
            </a:r>
          </a:p>
          <a:p>
            <a:pPr lvl="1" algn="just">
              <a:buNone/>
            </a:pPr>
            <a:endParaRPr lang="es-ES" sz="500" dirty="0" smtClean="0"/>
          </a:p>
          <a:p>
            <a:pPr lvl="1" algn="just">
              <a:buNone/>
            </a:pPr>
            <a:r>
              <a:rPr lang="es-ES" sz="1600" dirty="0" smtClean="0"/>
              <a:t>	b. </a:t>
            </a:r>
            <a:r>
              <a:rPr lang="es-ES" sz="1600" dirty="0"/>
              <a:t>Para su colocación necesario </a:t>
            </a:r>
            <a:r>
              <a:rPr lang="es-ES" sz="1600" dirty="0" smtClean="0"/>
              <a:t>2 personas </a:t>
            </a:r>
            <a:r>
              <a:rPr lang="es-ES" sz="1600" dirty="0"/>
              <a:t>o arriostramiento</a:t>
            </a:r>
            <a:r>
              <a:rPr lang="es-ES" sz="1600" dirty="0" smtClean="0"/>
              <a:t>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c. </a:t>
            </a:r>
            <a:r>
              <a:rPr lang="es-ES" sz="1600" dirty="0"/>
              <a:t>Colocación de tableros </a:t>
            </a:r>
            <a:r>
              <a:rPr lang="es-ES" sz="1600" dirty="0" smtClean="0"/>
              <a:t>entre montantes/guías</a:t>
            </a:r>
            <a:r>
              <a:rPr lang="es-ES" sz="1600" dirty="0"/>
              <a:t>, para su </a:t>
            </a:r>
            <a:r>
              <a:rPr lang="es-ES" sz="1600" dirty="0" smtClean="0"/>
              <a:t>posterior   	  levantamiento</a:t>
            </a:r>
            <a:r>
              <a:rPr lang="es-ES" sz="1600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2492" t="30521" r="19031" b="27336"/>
          <a:stretch>
            <a:fillRect/>
          </a:stretch>
        </p:blipFill>
        <p:spPr bwMode="auto">
          <a:xfrm>
            <a:off x="1785918" y="2714620"/>
            <a:ext cx="5451902" cy="392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8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5225" t="22492" r="17301" b="25952"/>
          <a:stretch>
            <a:fillRect/>
          </a:stretch>
        </p:blipFill>
        <p:spPr bwMode="auto">
          <a:xfrm>
            <a:off x="2195736" y="2636912"/>
            <a:ext cx="5182586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692696"/>
            <a:ext cx="789124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300" b="1" dirty="0" smtClean="0"/>
              <a:t>	</a:t>
            </a:r>
            <a:r>
              <a:rPr lang="es-ES" sz="2400" b="1" dirty="0" smtClean="0"/>
              <a:t>6</a:t>
            </a:r>
            <a:r>
              <a:rPr lang="es-ES" sz="2000" b="1" dirty="0" smtClean="0"/>
              <a:t>. COLOCACIÓN DE LA SEGUNDA LÍNEA DE CERRAMIENTOS</a:t>
            </a:r>
          </a:p>
          <a:p>
            <a:pPr algn="just">
              <a:buNone/>
            </a:pPr>
            <a:endParaRPr lang="es-ES" sz="500" b="1" dirty="0"/>
          </a:p>
          <a:p>
            <a:pPr lvl="1" algn="just">
              <a:buNone/>
            </a:pPr>
            <a:r>
              <a:rPr lang="es-ES" sz="1900" dirty="0" smtClean="0"/>
              <a:t>	</a:t>
            </a:r>
            <a:r>
              <a:rPr lang="es-ES" sz="1600" dirty="0" smtClean="0"/>
              <a:t>a</a:t>
            </a:r>
            <a:r>
              <a:rPr lang="es-ES" sz="1600" dirty="0"/>
              <a:t>. Colocación recuperable, utilización </a:t>
            </a:r>
            <a:r>
              <a:rPr lang="es-ES" sz="1600" dirty="0" smtClean="0"/>
              <a:t>de tornillos.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b. </a:t>
            </a:r>
            <a:r>
              <a:rPr lang="es-ES" sz="1600" dirty="0"/>
              <a:t>Para su colocación necesario </a:t>
            </a:r>
            <a:r>
              <a:rPr lang="es-ES" sz="1600" dirty="0" smtClean="0"/>
              <a:t>2 personas </a:t>
            </a:r>
            <a:r>
              <a:rPr lang="es-ES" sz="1600" dirty="0"/>
              <a:t>o arriostramiento</a:t>
            </a:r>
            <a:r>
              <a:rPr lang="es-ES" sz="1600" dirty="0" smtClean="0"/>
              <a:t>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/>
              <a:t>	</a:t>
            </a:r>
            <a:r>
              <a:rPr lang="es-ES" sz="1600" dirty="0" smtClean="0"/>
              <a:t>c. </a:t>
            </a:r>
            <a:r>
              <a:rPr lang="es-ES" sz="1600" dirty="0"/>
              <a:t>Colocación de tableros </a:t>
            </a:r>
            <a:r>
              <a:rPr lang="es-ES" sz="1600" dirty="0" smtClean="0"/>
              <a:t>entre montantes/guías</a:t>
            </a:r>
            <a:r>
              <a:rPr lang="es-ES" sz="1600" dirty="0"/>
              <a:t>, para su </a:t>
            </a:r>
            <a:r>
              <a:rPr lang="es-ES" sz="1600" dirty="0" smtClean="0"/>
              <a:t>posterior 	levantamiento.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/>
              <a:t>	</a:t>
            </a:r>
            <a:r>
              <a:rPr lang="es-ES" sz="1600" dirty="0" smtClean="0"/>
              <a:t>d. </a:t>
            </a:r>
            <a:r>
              <a:rPr lang="es-ES" sz="1600" dirty="0"/>
              <a:t>Colocación de puertas</a:t>
            </a:r>
            <a:endParaRPr lang="es-ES" sz="2000" dirty="0"/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38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6609" t="20762" r="17301" b="31142"/>
          <a:stretch>
            <a:fillRect/>
          </a:stretch>
        </p:blipFill>
        <p:spPr bwMode="auto">
          <a:xfrm>
            <a:off x="1979712" y="2636912"/>
            <a:ext cx="5441378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714356"/>
            <a:ext cx="849694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300" b="1" dirty="0" smtClean="0"/>
              <a:t>	</a:t>
            </a:r>
            <a:r>
              <a:rPr lang="es-ES" sz="2400" b="1" dirty="0" smtClean="0"/>
              <a:t>7</a:t>
            </a:r>
            <a:r>
              <a:rPr lang="es-ES" sz="2000" b="1" dirty="0" smtClean="0"/>
              <a:t>. COLOCACIÓN DEL RESTO DE CERRAMIENTOS Y MOBILIARIO</a:t>
            </a:r>
          </a:p>
          <a:p>
            <a:pPr>
              <a:buNone/>
            </a:pPr>
            <a:endParaRPr lang="es-ES" sz="500" b="1" dirty="0"/>
          </a:p>
          <a:p>
            <a:pPr lvl="1">
              <a:buNone/>
            </a:pPr>
            <a:r>
              <a:rPr lang="es-ES" sz="1900" dirty="0" smtClean="0"/>
              <a:t>	</a:t>
            </a:r>
            <a:r>
              <a:rPr lang="es-ES" sz="1600" dirty="0" smtClean="0"/>
              <a:t>a</a:t>
            </a:r>
            <a:r>
              <a:rPr lang="es-ES" sz="1600" dirty="0"/>
              <a:t>. Colocación recuperable, utilización </a:t>
            </a:r>
            <a:r>
              <a:rPr lang="es-ES" sz="1600" dirty="0" smtClean="0"/>
              <a:t>de tornillos.</a:t>
            </a:r>
          </a:p>
          <a:p>
            <a:pPr lvl="1">
              <a:buNone/>
            </a:pPr>
            <a:endParaRPr lang="es-ES" sz="500" dirty="0"/>
          </a:p>
          <a:p>
            <a:pPr lvl="1">
              <a:buNone/>
            </a:pPr>
            <a:r>
              <a:rPr lang="es-ES" sz="1600" dirty="0" smtClean="0"/>
              <a:t>	b. </a:t>
            </a:r>
            <a:r>
              <a:rPr lang="es-ES" sz="1600" dirty="0"/>
              <a:t>Para su colocación necesario </a:t>
            </a:r>
            <a:r>
              <a:rPr lang="es-ES" sz="1600" dirty="0" smtClean="0"/>
              <a:t>2 personas </a:t>
            </a:r>
            <a:r>
              <a:rPr lang="es-ES" sz="1600" dirty="0"/>
              <a:t>o arriostramiento</a:t>
            </a:r>
            <a:r>
              <a:rPr lang="es-ES" sz="1600" dirty="0" smtClean="0"/>
              <a:t>.</a:t>
            </a:r>
          </a:p>
          <a:p>
            <a:pPr lvl="1">
              <a:buNone/>
            </a:pPr>
            <a:endParaRPr lang="es-ES" sz="500" dirty="0"/>
          </a:p>
          <a:p>
            <a:pPr lvl="1">
              <a:buNone/>
            </a:pPr>
            <a:r>
              <a:rPr lang="es-ES" sz="1600" dirty="0"/>
              <a:t>	</a:t>
            </a:r>
            <a:r>
              <a:rPr lang="es-ES" sz="1600" dirty="0" smtClean="0"/>
              <a:t>c. </a:t>
            </a:r>
            <a:r>
              <a:rPr lang="es-ES" sz="1600" dirty="0"/>
              <a:t>Colocación de tableros </a:t>
            </a:r>
            <a:r>
              <a:rPr lang="es-ES" sz="1600" dirty="0" smtClean="0"/>
              <a:t>entre montantes/guías </a:t>
            </a:r>
            <a:r>
              <a:rPr lang="es-ES" sz="1600" dirty="0"/>
              <a:t>para su </a:t>
            </a:r>
            <a:r>
              <a:rPr lang="es-ES" sz="1600" dirty="0" smtClean="0"/>
              <a:t>posterior levantamiento.</a:t>
            </a:r>
          </a:p>
          <a:p>
            <a:pPr lvl="1">
              <a:buNone/>
            </a:pPr>
            <a:endParaRPr lang="es-ES" sz="500" dirty="0"/>
          </a:p>
          <a:p>
            <a:pPr lvl="1">
              <a:buNone/>
            </a:pPr>
            <a:r>
              <a:rPr lang="es-ES" sz="1600" dirty="0"/>
              <a:t>	</a:t>
            </a:r>
            <a:r>
              <a:rPr lang="es-ES" sz="1600" dirty="0" smtClean="0"/>
              <a:t>d. </a:t>
            </a:r>
            <a:r>
              <a:rPr lang="es-ES" sz="1600" dirty="0"/>
              <a:t>Colocación de mobiliario</a:t>
            </a:r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9760" t="14762" r="12458" b="17143"/>
          <a:stretch>
            <a:fillRect/>
          </a:stretch>
        </p:blipFill>
        <p:spPr>
          <a:xfrm>
            <a:off x="7572396" y="0"/>
            <a:ext cx="1564822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12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214282" y="642918"/>
            <a:ext cx="4286280" cy="3500462"/>
          </a:xfrm>
        </p:spPr>
        <p:txBody>
          <a:bodyPr>
            <a:noAutofit/>
          </a:bodyPr>
          <a:lstStyle/>
          <a:p>
            <a:pPr marL="0" indent="17463" algn="r">
              <a:buNone/>
            </a:pPr>
            <a:endParaRPr lang="es-ES" sz="2000" dirty="0" smtClean="0">
              <a:latin typeface="Continuum Light" pitchFamily="2" charset="0"/>
            </a:endParaRPr>
          </a:p>
          <a:p>
            <a:pPr marL="0" indent="17463" algn="r">
              <a:buNone/>
            </a:pPr>
            <a:endParaRPr lang="es-ES" sz="2000" dirty="0" smtClean="0">
              <a:latin typeface="Continuum Light" pitchFamily="2" charset="0"/>
            </a:endParaRPr>
          </a:p>
          <a:p>
            <a:pPr marL="0" indent="17463" algn="ctr">
              <a:buNone/>
            </a:pPr>
            <a:r>
              <a:rPr lang="es-ES" sz="2000" b="1" dirty="0" smtClean="0">
                <a:latin typeface="Continuum Light" pitchFamily="2" charset="0"/>
              </a:rPr>
              <a:t>DESASTRE NATURAL</a:t>
            </a:r>
            <a:r>
              <a:rPr lang="es-ES" sz="2000" dirty="0" smtClean="0">
                <a:latin typeface="Continuum Light" pitchFamily="2" charset="0"/>
              </a:rPr>
              <a:t> </a:t>
            </a:r>
            <a:r>
              <a:rPr lang="es-ES" sz="2000" dirty="0" smtClean="0">
                <a:latin typeface="Continuum Light" pitchFamily="2" charset="0"/>
                <a:sym typeface="Wingdings" pitchFamily="2" charset="2"/>
              </a:rPr>
              <a:t> Problema social/económico detonado por un fenómeno de la naturaleza</a:t>
            </a:r>
            <a:endParaRPr lang="es-ES" sz="2000" dirty="0" smtClean="0">
              <a:latin typeface="Continuum Light" pitchFamily="2" charset="0"/>
            </a:endParaRPr>
          </a:p>
          <a:p>
            <a:pPr marL="0" indent="17463" algn="r">
              <a:buNone/>
            </a:pPr>
            <a:endParaRPr lang="es-ES" sz="1800" dirty="0" smtClean="0">
              <a:latin typeface="Continuum Light" pitchFamily="2" charset="0"/>
            </a:endParaRPr>
          </a:p>
          <a:p>
            <a:pPr marL="0" indent="17463" algn="ctr">
              <a:buNone/>
            </a:pPr>
            <a:r>
              <a:rPr lang="es-ES" sz="1800" dirty="0" smtClean="0">
                <a:latin typeface="Continuum Light" pitchFamily="2" charset="0"/>
              </a:rPr>
              <a:t>Un </a:t>
            </a:r>
            <a:r>
              <a:rPr lang="es-ES" sz="1800" b="1" dirty="0" smtClean="0">
                <a:latin typeface="Continuum Light" pitchFamily="2" charset="0"/>
              </a:rPr>
              <a:t>Riesgo Natural</a:t>
            </a:r>
            <a:r>
              <a:rPr lang="es-ES" sz="1800" dirty="0" smtClean="0">
                <a:latin typeface="Continuum Light" pitchFamily="2" charset="0"/>
              </a:rPr>
              <a:t> se convierte en </a:t>
            </a:r>
            <a:r>
              <a:rPr lang="es-ES" sz="1800" b="1" dirty="0" smtClean="0">
                <a:latin typeface="Continuum Light" pitchFamily="2" charset="0"/>
              </a:rPr>
              <a:t>desastre</a:t>
            </a:r>
            <a:r>
              <a:rPr lang="es-ES" sz="1800" dirty="0" smtClean="0">
                <a:latin typeface="Continuum Light" pitchFamily="2" charset="0"/>
              </a:rPr>
              <a:t> si sucede </a:t>
            </a:r>
            <a:r>
              <a:rPr lang="es-ES" sz="1800" b="1" dirty="0" smtClean="0">
                <a:latin typeface="Continuum Light" pitchFamily="2" charset="0"/>
              </a:rPr>
              <a:t>donde vive gente</a:t>
            </a:r>
          </a:p>
          <a:p>
            <a:pPr marL="0" indent="17463" algn="r">
              <a:buNone/>
            </a:pPr>
            <a:endParaRPr lang="es-ES" sz="1800" dirty="0" smtClean="0">
              <a:latin typeface="Continuum Light" pitchFamily="2" charset="0"/>
            </a:endParaRPr>
          </a:p>
          <a:p>
            <a:pPr algn="ctr">
              <a:buNone/>
            </a:pPr>
            <a:endParaRPr lang="es-ES" sz="1800" dirty="0" smtClean="0">
              <a:latin typeface="Continuum Light" pitchFamily="2" charset="0"/>
            </a:endParaRPr>
          </a:p>
          <a:p>
            <a:pPr algn="ctr">
              <a:buNone/>
            </a:pPr>
            <a:endParaRPr lang="es-ES" sz="1800" dirty="0">
              <a:latin typeface="Continuum Light" pitchFamily="2" charset="0"/>
            </a:endParaRPr>
          </a:p>
        </p:txBody>
      </p:sp>
      <p:sp>
        <p:nvSpPr>
          <p:cNvPr id="7" name="4 Marcador de contenido"/>
          <p:cNvSpPr txBox="1">
            <a:spLocks/>
          </p:cNvSpPr>
          <p:nvPr/>
        </p:nvSpPr>
        <p:spPr>
          <a:xfrm>
            <a:off x="4357686" y="1571612"/>
            <a:ext cx="3400420" cy="4643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</p:txBody>
      </p:sp>
      <p:sp>
        <p:nvSpPr>
          <p:cNvPr id="8" name="4 Marcador de contenido"/>
          <p:cNvSpPr txBox="1">
            <a:spLocks/>
          </p:cNvSpPr>
          <p:nvPr/>
        </p:nvSpPr>
        <p:spPr>
          <a:xfrm>
            <a:off x="4716016" y="1196752"/>
            <a:ext cx="3857652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1000" b="1" baseline="0" dirty="0" smtClean="0">
              <a:latin typeface="Continuum Light" pitchFamily="2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000" i="1" dirty="0" smtClean="0">
                <a:latin typeface="Continuum Light" pitchFamily="2" charset="0"/>
              </a:rPr>
              <a:t>_</a:t>
            </a:r>
            <a:r>
              <a:rPr lang="es-ES" sz="2000" b="1" dirty="0" smtClean="0">
                <a:latin typeface="Continuum Light" pitchFamily="2" charset="0"/>
              </a:rPr>
              <a:t>EFECTOS SOCIOCULTURALES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900" dirty="0" smtClean="0">
              <a:latin typeface="Continuum Light" pitchFamily="2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dirty="0" smtClean="0">
                <a:latin typeface="Continuum Light" pitchFamily="2" charset="0"/>
              </a:rPr>
              <a:t>Muertos, Heridos, Desaparecidos y Afectados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1400" i="1" dirty="0" smtClean="0">
              <a:latin typeface="Continuum Light" pitchFamily="2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000" i="1" dirty="0" smtClean="0">
                <a:latin typeface="Continuum Light" pitchFamily="2" charset="0"/>
              </a:rPr>
              <a:t>_</a:t>
            </a:r>
            <a:r>
              <a:rPr lang="es-ES" sz="2000" b="1" dirty="0" smtClean="0">
                <a:latin typeface="Continuum Light" pitchFamily="2" charset="0"/>
              </a:rPr>
              <a:t>EFECTOS ECONÓMICOS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900" dirty="0" smtClean="0">
              <a:latin typeface="Continuum Light" pitchFamily="2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dirty="0" smtClean="0">
                <a:latin typeface="Continuum Light" pitchFamily="2" charset="0"/>
              </a:rPr>
              <a:t>Pérdidas Económicas y de Infraestructura del país afectado.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dirty="0" smtClean="0">
              <a:latin typeface="Continuum Light" pitchFamily="2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dirty="0" smtClean="0">
              <a:latin typeface="Continuum Light" pitchFamily="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3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285984" y="4500570"/>
            <a:ext cx="421484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Continuum Light" pitchFamily="2" charset="0"/>
              </a:rPr>
              <a:t>     </a:t>
            </a:r>
            <a:r>
              <a:rPr lang="es-ES" sz="2400" b="1" dirty="0" smtClean="0">
                <a:latin typeface="Continuum Light" pitchFamily="2" charset="0"/>
              </a:rPr>
              <a:t>AÑO 2010</a:t>
            </a:r>
            <a:endParaRPr lang="es-ES" sz="2000" b="1" dirty="0" smtClean="0">
              <a:latin typeface="Continuum Light" pitchFamily="2" charset="0"/>
            </a:endParaRPr>
          </a:p>
          <a:p>
            <a:pPr algn="r"/>
            <a:r>
              <a:rPr lang="es-ES" dirty="0" smtClean="0">
                <a:latin typeface="Continuum Light" pitchFamily="2" charset="0"/>
              </a:rPr>
              <a:t>373 Catástrofes Naturales</a:t>
            </a:r>
          </a:p>
          <a:p>
            <a:pPr algn="r"/>
            <a:r>
              <a:rPr lang="es-ES" dirty="0" smtClean="0">
                <a:latin typeface="Continuum Light" pitchFamily="2" charset="0"/>
              </a:rPr>
              <a:t>296.800 Muertos</a:t>
            </a:r>
          </a:p>
          <a:p>
            <a:pPr algn="r"/>
            <a:r>
              <a:rPr lang="es-ES" dirty="0" smtClean="0">
                <a:latin typeface="Continuum Light" pitchFamily="2" charset="0"/>
              </a:rPr>
              <a:t>76.000 millones € Daños Económicos</a:t>
            </a:r>
          </a:p>
          <a:p>
            <a:pPr algn="r"/>
            <a:r>
              <a:rPr lang="es-ES" sz="2500" dirty="0" smtClean="0">
                <a:latin typeface="Continuum Light" pitchFamily="2" charset="0"/>
              </a:rPr>
              <a:t>207 millones Afectados</a:t>
            </a:r>
          </a:p>
          <a:p>
            <a:endParaRPr lang="es-ES" dirty="0">
              <a:latin typeface="Continuum Light" pitchFamily="2" charset="0"/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2500298" y="4429132"/>
            <a:ext cx="4071966" cy="178595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8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4 Título"/>
          <p:cNvSpPr txBox="1">
            <a:spLocks/>
          </p:cNvSpPr>
          <p:nvPr/>
        </p:nvSpPr>
        <p:spPr>
          <a:xfrm>
            <a:off x="107504" y="188640"/>
            <a:ext cx="208823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DESASTRES NATURALES</a:t>
            </a:r>
            <a:r>
              <a:rPr lang="es-ES" dirty="0" smtClean="0">
                <a:latin typeface="Continuum Medium" pitchFamily="2" charset="0"/>
              </a:rPr>
              <a:t/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18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5571" t="20762" r="17301" b="31142"/>
          <a:stretch>
            <a:fillRect/>
          </a:stretch>
        </p:blipFill>
        <p:spPr bwMode="auto">
          <a:xfrm>
            <a:off x="1907704" y="2928934"/>
            <a:ext cx="5204868" cy="3729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692696"/>
            <a:ext cx="8105554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b="1" dirty="0" smtClean="0"/>
              <a:t>     </a:t>
            </a:r>
            <a:r>
              <a:rPr lang="es-ES" sz="2400" b="1" dirty="0" smtClean="0"/>
              <a:t>8</a:t>
            </a:r>
            <a:r>
              <a:rPr lang="es-ES" sz="2000" b="1" dirty="0" smtClean="0"/>
              <a:t>. COLOCACIÓN DE LA CUBIERTA</a:t>
            </a:r>
          </a:p>
          <a:p>
            <a:pPr marL="0" indent="0">
              <a:buNone/>
            </a:pPr>
            <a:endParaRPr lang="es-ES" sz="500" b="1" dirty="0"/>
          </a:p>
          <a:p>
            <a:pPr lvl="1" algn="just">
              <a:buNone/>
            </a:pPr>
            <a:r>
              <a:rPr lang="es-ES" sz="1900" dirty="0" smtClean="0"/>
              <a:t>	</a:t>
            </a:r>
            <a:r>
              <a:rPr lang="es-ES" sz="1600" dirty="0" smtClean="0"/>
              <a:t>a</a:t>
            </a:r>
            <a:r>
              <a:rPr lang="es-ES" sz="1600" dirty="0"/>
              <a:t>. Colocación de las planchas de </a:t>
            </a:r>
            <a:r>
              <a:rPr lang="es-ES" sz="1600" dirty="0" smtClean="0"/>
              <a:t>policarbonato modificado </a:t>
            </a:r>
            <a:r>
              <a:rPr lang="es-ES" sz="1600" dirty="0"/>
              <a:t>corrugado</a:t>
            </a:r>
            <a:r>
              <a:rPr lang="es-ES" sz="1600" dirty="0" smtClean="0"/>
              <a:t>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b</a:t>
            </a:r>
            <a:r>
              <a:rPr lang="es-ES" sz="1600" dirty="0"/>
              <a:t>. Cada vivienda constará de 5 planchas </a:t>
            </a:r>
            <a:r>
              <a:rPr lang="es-ES" sz="1600" dirty="0" smtClean="0"/>
              <a:t>que cubrirán </a:t>
            </a:r>
            <a:r>
              <a:rPr lang="es-ES" sz="1600" dirty="0"/>
              <a:t>la totalidad del </a:t>
            </a:r>
            <a:r>
              <a:rPr lang="es-ES" sz="1600" dirty="0" smtClean="0"/>
              <a:t>habitáculo.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c</a:t>
            </a:r>
            <a:r>
              <a:rPr lang="es-ES" sz="1600" dirty="0"/>
              <a:t>. Se necesitan 2 personas para su colocación</a:t>
            </a:r>
            <a:r>
              <a:rPr lang="es-ES" sz="1600" dirty="0" smtClean="0"/>
              <a:t>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d</a:t>
            </a:r>
            <a:r>
              <a:rPr lang="es-ES" sz="1600" dirty="0"/>
              <a:t>. Planchas fijadas a la estructura </a:t>
            </a:r>
            <a:r>
              <a:rPr lang="es-ES" sz="1600" dirty="0" smtClean="0"/>
              <a:t>portante mediante </a:t>
            </a:r>
            <a:r>
              <a:rPr lang="es-ES" sz="1600" dirty="0"/>
              <a:t>tornillería en las </a:t>
            </a:r>
            <a:r>
              <a:rPr lang="es-ES" sz="1600" dirty="0" smtClean="0"/>
              <a:t>crestas</a:t>
            </a:r>
            <a:r>
              <a:rPr lang="es-ES" sz="1600" dirty="0"/>
              <a:t>.</a:t>
            </a:r>
          </a:p>
        </p:txBody>
      </p:sp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88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692696"/>
            <a:ext cx="7819232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 smtClean="0"/>
              <a:t>    9. </a:t>
            </a:r>
            <a:r>
              <a:rPr lang="es-ES" sz="2000" b="1" dirty="0" smtClean="0"/>
              <a:t>MONTAJE Y COLOCACIÓN ESTRUCTURA DE LONA</a:t>
            </a:r>
          </a:p>
          <a:p>
            <a:pPr marL="0" indent="0">
              <a:buNone/>
            </a:pPr>
            <a:endParaRPr lang="es-ES" sz="500" b="1" dirty="0"/>
          </a:p>
          <a:p>
            <a:pPr lvl="1" algn="just">
              <a:buNone/>
            </a:pPr>
            <a:r>
              <a:rPr lang="es-ES" sz="1900" dirty="0" smtClean="0"/>
              <a:t>	</a:t>
            </a:r>
            <a:r>
              <a:rPr lang="es-ES" sz="1600" dirty="0" smtClean="0"/>
              <a:t>a</a:t>
            </a:r>
            <a:r>
              <a:rPr lang="es-ES" sz="1600" dirty="0"/>
              <a:t>. Para montaje de la estructura ver ficha técnica</a:t>
            </a:r>
            <a:r>
              <a:rPr lang="es-ES" sz="1600" dirty="0" smtClean="0"/>
              <a:t>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b</a:t>
            </a:r>
            <a:r>
              <a:rPr lang="es-ES" sz="1600" dirty="0"/>
              <a:t>. Rellenar los montantes principales de </a:t>
            </a:r>
            <a:r>
              <a:rPr lang="es-ES" sz="1600" dirty="0" smtClean="0"/>
              <a:t>arena para </a:t>
            </a:r>
            <a:r>
              <a:rPr lang="es-ES" sz="1600" dirty="0"/>
              <a:t>asegurar la estabilidad del conjunto</a:t>
            </a:r>
            <a:r>
              <a:rPr lang="es-ES" sz="1600" dirty="0" smtClean="0"/>
              <a:t>.</a:t>
            </a:r>
          </a:p>
          <a:p>
            <a:pPr lvl="1" algn="just">
              <a:buNone/>
            </a:pPr>
            <a:endParaRPr lang="es-ES" sz="500" dirty="0"/>
          </a:p>
          <a:p>
            <a:pPr lvl="1" algn="just">
              <a:buNone/>
            </a:pPr>
            <a:r>
              <a:rPr lang="es-ES" sz="1600" dirty="0" smtClean="0"/>
              <a:t>	c</a:t>
            </a:r>
            <a:r>
              <a:rPr lang="es-ES" sz="1600" dirty="0"/>
              <a:t>. Las montantes irán ancladas al </a:t>
            </a:r>
            <a:r>
              <a:rPr lang="es-ES" sz="1600" dirty="0" smtClean="0"/>
              <a:t>terreno mediante </a:t>
            </a:r>
            <a:r>
              <a:rPr lang="es-ES" sz="1600" dirty="0"/>
              <a:t>pieza en </a:t>
            </a:r>
            <a:r>
              <a:rPr lang="es-ES" sz="1600" dirty="0" smtClean="0"/>
              <a:t>T.</a:t>
            </a:r>
            <a:endParaRPr lang="es-ES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3841" t="15571" r="10381" b="31142"/>
          <a:stretch>
            <a:fillRect/>
          </a:stretch>
        </p:blipFill>
        <p:spPr bwMode="auto">
          <a:xfrm>
            <a:off x="1763688" y="2564904"/>
            <a:ext cx="5631405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1521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VIVIENDA24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40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plan montaje imagen final.jpg"/>
          <p:cNvPicPr>
            <a:picLocks/>
          </p:cNvPicPr>
          <p:nvPr/>
        </p:nvPicPr>
        <p:blipFill>
          <a:blip r:embed="rId2" cstate="print"/>
          <a:srcRect t="32526" r="11073" b="86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5652120" y="6021288"/>
            <a:ext cx="334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</a:rPr>
              <a:t>ASPECTO FINAL</a:t>
            </a:r>
            <a:endParaRPr lang="es-ES" sz="3600" b="1" dirty="0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508104" y="594928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dirty="0" smtClean="0"/>
              <a:t>ASPECTO FINAL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347743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5 Marcador de contenido"/>
          <p:cNvSpPr txBox="1">
            <a:spLocks/>
          </p:cNvSpPr>
          <p:nvPr/>
        </p:nvSpPr>
        <p:spPr>
          <a:xfrm>
            <a:off x="395536" y="2276872"/>
            <a:ext cx="8229600" cy="384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715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“Un</a:t>
            </a:r>
            <a:r>
              <a:rPr lang="es-ES" sz="3200" b="1" i="1" dirty="0" smtClean="0">
                <a:solidFill>
                  <a:schemeClr val="tx1">
                    <a:tint val="75000"/>
                  </a:schemeClr>
                </a:solidFill>
              </a:rPr>
              <a:t> lugar</a:t>
            </a:r>
            <a:r>
              <a:rPr kumimoji="0" lang="es-ES" sz="3200" b="1" i="1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donde poder seguir”</a:t>
            </a:r>
            <a:endParaRPr kumimoji="0" lang="es-ES" sz="32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4788024" y="5949280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>
                <a:latin typeface="Continuum Light" pitchFamily="2" charset="0"/>
              </a:rPr>
              <a:t>CAMPAMENTO24</a:t>
            </a:r>
            <a:endParaRPr lang="es-ES" sz="4000" b="1" dirty="0">
              <a:latin typeface="Continuum Ligh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1560" y="1556792"/>
            <a:ext cx="4176464" cy="3816424"/>
          </a:xfrm>
        </p:spPr>
        <p:txBody>
          <a:bodyPr>
            <a:noAutofit/>
          </a:bodyPr>
          <a:lstStyle/>
          <a:p>
            <a:pPr algn="l"/>
            <a:r>
              <a:rPr lang="es-ES" sz="2800" b="1" u="sng" dirty="0" smtClean="0">
                <a:latin typeface="Continuum Light" pitchFamily="2" charset="0"/>
              </a:rPr>
              <a:t>Condiciones mínimas: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_Abastecimiento de agua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_ Saneamiento y 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  Gestión de residuos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_ Nutrición y 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  Ayuda alimentaria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_ Refugio y Educación</a:t>
            </a:r>
          </a:p>
          <a:p>
            <a:pPr algn="l"/>
            <a:r>
              <a:rPr lang="es-ES" sz="2500" dirty="0" smtClean="0">
                <a:latin typeface="Continuum Light" pitchFamily="2" charset="0"/>
              </a:rPr>
              <a:t>_ Atención Sanita</a:t>
            </a:r>
            <a:r>
              <a:rPr lang="es-ES" sz="2500" dirty="0" smtClean="0"/>
              <a:t>ria</a:t>
            </a:r>
          </a:p>
        </p:txBody>
      </p:sp>
      <p:pic>
        <p:nvPicPr>
          <p:cNvPr id="11" name="10 Imagen" descr="prueba campo1.jpg"/>
          <p:cNvPicPr>
            <a:picLocks noChangeAspect="1"/>
          </p:cNvPicPr>
          <p:nvPr/>
        </p:nvPicPr>
        <p:blipFill>
          <a:blip r:embed="rId3" cstate="print"/>
          <a:srcRect t="8788"/>
          <a:stretch>
            <a:fillRect/>
          </a:stretch>
        </p:blipFill>
        <p:spPr>
          <a:xfrm>
            <a:off x="4788024" y="1700808"/>
            <a:ext cx="3591399" cy="3494034"/>
          </a:xfrm>
          <a:prstGeom prst="rect">
            <a:avLst/>
          </a:prstGeom>
        </p:spPr>
      </p:pic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628800"/>
            <a:ext cx="6768752" cy="4309939"/>
          </a:xfrm>
        </p:spPr>
        <p:txBody>
          <a:bodyPr>
            <a:normAutofit fontScale="77500" lnSpcReduction="20000"/>
          </a:bodyPr>
          <a:lstStyle/>
          <a:p>
            <a:r>
              <a:rPr lang="es-ES" sz="4100" b="1" dirty="0" smtClean="0"/>
              <a:t>PUNTO DE PARTIDA</a:t>
            </a:r>
          </a:p>
          <a:p>
            <a:pPr>
              <a:buNone/>
            </a:pPr>
            <a:endParaRPr lang="es-ES" sz="1700" b="1" dirty="0" smtClean="0"/>
          </a:p>
          <a:p>
            <a:pPr>
              <a:buNone/>
            </a:pPr>
            <a:r>
              <a:rPr lang="es-ES" dirty="0" smtClean="0"/>
              <a:t>		</a:t>
            </a:r>
          </a:p>
          <a:p>
            <a:pPr>
              <a:buNone/>
            </a:pPr>
            <a:r>
              <a:rPr lang="es-ES" dirty="0" smtClean="0"/>
              <a:t>Ayuda humanitaria</a:t>
            </a:r>
          </a:p>
          <a:p>
            <a:pPr>
              <a:buNone/>
            </a:pPr>
            <a:r>
              <a:rPr lang="es-ES" dirty="0" smtClean="0"/>
              <a:t>		+</a:t>
            </a:r>
          </a:p>
          <a:p>
            <a:pPr>
              <a:buNone/>
            </a:pPr>
            <a:r>
              <a:rPr lang="es-ES" dirty="0" smtClean="0"/>
              <a:t>	Gobierno			Esfuerzo conjunto</a:t>
            </a:r>
          </a:p>
          <a:p>
            <a:pPr>
              <a:buNone/>
            </a:pPr>
            <a:r>
              <a:rPr lang="es-ES" dirty="0" smtClean="0"/>
              <a:t>		+				=</a:t>
            </a:r>
          </a:p>
          <a:p>
            <a:pPr>
              <a:buNone/>
            </a:pPr>
            <a:r>
              <a:rPr lang="es-ES" dirty="0" smtClean="0"/>
              <a:t>	Cuerpo militar		    Progreso</a:t>
            </a:r>
          </a:p>
          <a:p>
            <a:pPr>
              <a:buNone/>
            </a:pPr>
            <a:r>
              <a:rPr lang="es-ES" dirty="0" smtClean="0"/>
              <a:t>		+</a:t>
            </a:r>
          </a:p>
          <a:p>
            <a:pPr>
              <a:buNone/>
            </a:pPr>
            <a:r>
              <a:rPr lang="es-ES" dirty="0" smtClean="0"/>
              <a:t>	Afectados</a:t>
            </a:r>
          </a:p>
          <a:p>
            <a:pPr>
              <a:buNone/>
            </a:pPr>
            <a:r>
              <a:rPr lang="es-ES" dirty="0" smtClean="0"/>
              <a:t>	</a:t>
            </a:r>
          </a:p>
        </p:txBody>
      </p:sp>
      <p:sp>
        <p:nvSpPr>
          <p:cNvPr id="5" name="4 Cerrar corchete"/>
          <p:cNvSpPr/>
          <p:nvPr/>
        </p:nvSpPr>
        <p:spPr>
          <a:xfrm>
            <a:off x="3995936" y="2924944"/>
            <a:ext cx="360040" cy="2520280"/>
          </a:xfrm>
          <a:prstGeom prst="rightBracket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48130" name="Picture 2" descr="http://4.bp.blogspot.com/_t_wHKzZNo5o/S_Q1XVcA-II/AAAAAAAABMI/Iai_7xJLI9o/s400/Manos+entrelazad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097664"/>
            <a:ext cx="1915691" cy="1430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683568" y="1340768"/>
            <a:ext cx="7992888" cy="33738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ESTUDIO DE DISEÑO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b="1" dirty="0" smtClean="0"/>
              <a:t>_INFORME INICIAL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Circunstancias de la catástrofe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Amenazas sobre la población afectada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Tipo de intervención que ha de realizarse</a:t>
            </a:r>
            <a:endParaRPr lang="es-ES" sz="2500" dirty="0"/>
          </a:p>
        </p:txBody>
      </p:sp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pic>
        <p:nvPicPr>
          <p:cNvPr id="40962" name="Picture 2" descr="http://news.bbc.co.uk/media/images/40668000/jpg/_40668555_railwayafp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633864"/>
            <a:ext cx="1718180" cy="1260000"/>
          </a:xfrm>
          <a:prstGeom prst="rect">
            <a:avLst/>
          </a:prstGeom>
          <a:noFill/>
        </p:spPr>
      </p:pic>
      <p:pic>
        <p:nvPicPr>
          <p:cNvPr id="40964" name="Picture 4" descr="http://www.rtve.es/resources/jpg/2/6/12318589151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5634000"/>
            <a:ext cx="1914838" cy="1224000"/>
          </a:xfrm>
          <a:prstGeom prst="rect">
            <a:avLst/>
          </a:prstGeom>
          <a:noFill/>
        </p:spPr>
      </p:pic>
      <p:pic>
        <p:nvPicPr>
          <p:cNvPr id="40966" name="Picture 6" descr="http://definicion.de/wp-content/uploads/2009/04/catastrofe.jpg"/>
          <p:cNvPicPr>
            <a:picLocks noChangeAspect="1" noChangeArrowheads="1"/>
          </p:cNvPicPr>
          <p:nvPr/>
        </p:nvPicPr>
        <p:blipFill>
          <a:blip r:embed="rId5" cstate="print"/>
          <a:srcRect t="6957"/>
          <a:stretch>
            <a:fillRect/>
          </a:stretch>
        </p:blipFill>
        <p:spPr bwMode="auto">
          <a:xfrm>
            <a:off x="3563888" y="5631396"/>
            <a:ext cx="1872208" cy="1226604"/>
          </a:xfrm>
          <a:prstGeom prst="rect">
            <a:avLst/>
          </a:prstGeom>
          <a:noFill/>
        </p:spPr>
      </p:pic>
      <p:pic>
        <p:nvPicPr>
          <p:cNvPr id="40968" name="Picture 8" descr="http://www.diarioantillano.com/uploads/pics/20090406elpepuint_6_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5639902"/>
            <a:ext cx="1800200" cy="1218098"/>
          </a:xfrm>
          <a:prstGeom prst="rect">
            <a:avLst/>
          </a:prstGeom>
          <a:noFill/>
        </p:spPr>
      </p:pic>
      <p:pic>
        <p:nvPicPr>
          <p:cNvPr id="40972" name="Picture 12" descr="http://t1.gstatic.com/images?q=tbn:ANd9GcSfFORQmJfbfbeJOfQvnUr9Z-bVMXgBww3rUJkkdq9i8BrzPE6i&amp;t=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5645684"/>
            <a:ext cx="1907704" cy="1212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611560" y="1628800"/>
            <a:ext cx="7992888" cy="388843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s-ES" sz="3500" b="1" dirty="0" smtClean="0"/>
              <a:t>_EMPLAZAMIENTO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>
                <a:latin typeface="Continuum Light" pitchFamily="2" charset="0"/>
              </a:rPr>
              <a:t>Área segura    Próxima a ciudades</a:t>
            </a:r>
          </a:p>
          <a:p>
            <a:pPr>
              <a:buNone/>
            </a:pPr>
            <a:r>
              <a:rPr lang="es-ES" sz="2700" dirty="0" smtClean="0">
                <a:latin typeface="Continuum Light" pitchFamily="2" charset="0"/>
              </a:rPr>
              <a:t>			      Lejos de fronteras y zonas de guerra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>
                <a:latin typeface="Continuum Light" pitchFamily="2" charset="0"/>
              </a:rPr>
              <a:t>S</a:t>
            </a:r>
            <a:r>
              <a:rPr lang="es-ES" sz="2700" dirty="0" smtClean="0">
                <a:latin typeface="Continuum Light" pitchFamily="2" charset="0"/>
              </a:rPr>
              <a:t>egún el tipo de desastre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>
                <a:latin typeface="Continuum Light" pitchFamily="2" charset="0"/>
              </a:rPr>
              <a:t>Terreno levemente inclinado (drenaje natural)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>
                <a:latin typeface="Continuum Light" pitchFamily="2" charset="0"/>
              </a:rPr>
              <a:t>Área cedida por el gobierno</a:t>
            </a:r>
          </a:p>
          <a:p>
            <a:pPr>
              <a:buNone/>
            </a:pPr>
            <a:endParaRPr lang="es-ES" sz="2700" dirty="0" smtClean="0">
              <a:latin typeface="Continuum Light" pitchFamily="2" charset="0"/>
            </a:endParaRPr>
          </a:p>
          <a:p>
            <a:pPr>
              <a:buFont typeface="Wingdings" pitchFamily="2" charset="2"/>
              <a:buChar char="§"/>
            </a:pPr>
            <a:r>
              <a:rPr lang="es-ES" sz="2700" dirty="0" smtClean="0">
                <a:latin typeface="Continuum Light" pitchFamily="2" charset="0"/>
              </a:rPr>
              <a:t>Informe de riesgos.  Condiciones de Seguridad y Salud</a:t>
            </a:r>
            <a:endParaRPr lang="es-ES" sz="2700" dirty="0">
              <a:latin typeface="Continuum Light" pitchFamily="2" charset="0"/>
            </a:endParaRPr>
          </a:p>
        </p:txBody>
      </p:sp>
      <p:sp>
        <p:nvSpPr>
          <p:cNvPr id="4" name="3 Abrir corchete"/>
          <p:cNvSpPr/>
          <p:nvPr/>
        </p:nvSpPr>
        <p:spPr>
          <a:xfrm>
            <a:off x="2843808" y="2348880"/>
            <a:ext cx="72008" cy="576064"/>
          </a:xfrm>
          <a:prstGeom prst="leftBracket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611560" y="1628800"/>
            <a:ext cx="7992888" cy="388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_PLAZO DE PERMANENCIA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 Largo plazo</a:t>
            </a:r>
          </a:p>
          <a:p>
            <a:pPr>
              <a:buFont typeface="Wingdings" pitchFamily="2" charset="2"/>
              <a:buChar char="§"/>
            </a:pPr>
            <a:endParaRPr lang="es-ES" sz="2700" dirty="0"/>
          </a:p>
          <a:p>
            <a:pPr>
              <a:buNone/>
            </a:pPr>
            <a:r>
              <a:rPr lang="es-ES" b="1" dirty="0" smtClean="0"/>
              <a:t>_TAMAÑO Y DIMENSIONES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5.000 Refugiados aprox.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Posibilidad de repetición del módulo</a:t>
            </a:r>
          </a:p>
        </p:txBody>
      </p:sp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611560" y="1484784"/>
            <a:ext cx="7992888" cy="38884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ES" b="1" dirty="0" smtClean="0"/>
              <a:t>_PARTICIPACIÓN DE LA POBLACIÓN </a:t>
            </a:r>
          </a:p>
          <a:p>
            <a:pPr>
              <a:buNone/>
            </a:pPr>
            <a:r>
              <a:rPr lang="es-ES" b="1" dirty="0" smtClean="0"/>
              <a:t>  EN LA CONSTRUCCIÓN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“Cash </a:t>
            </a:r>
            <a:r>
              <a:rPr lang="es-ES" sz="2700" dirty="0" err="1" smtClean="0"/>
              <a:t>for</a:t>
            </a:r>
            <a:r>
              <a:rPr lang="es-ES" sz="2700" dirty="0" smtClean="0"/>
              <a:t> </a:t>
            </a:r>
            <a:r>
              <a:rPr lang="es-ES" sz="2700" dirty="0" err="1" smtClean="0"/>
              <a:t>work</a:t>
            </a:r>
            <a:r>
              <a:rPr lang="es-ES" sz="2700" dirty="0" smtClean="0"/>
              <a:t>” (Ayuda por trabajo)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Los afectados construirán su propia Vivienda24</a:t>
            </a:r>
          </a:p>
          <a:p>
            <a:pPr>
              <a:buFont typeface="Wingdings" pitchFamily="2" charset="2"/>
              <a:buChar char="§"/>
            </a:pPr>
            <a:endParaRPr lang="es-ES" sz="2700" dirty="0"/>
          </a:p>
          <a:p>
            <a:pPr>
              <a:buNone/>
            </a:pPr>
            <a:r>
              <a:rPr lang="es-ES" b="1" dirty="0" smtClean="0"/>
              <a:t>_ESTRUCTURA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Compacta y centralizada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Simplicidad geométrica</a:t>
            </a:r>
          </a:p>
        </p:txBody>
      </p:sp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10" name="9 Imagen" descr="7823608-mano-sosteniendo-una-planta-joven-fresca-s-mbolo-de-nueva-vida-y-conservaci-n-del-medio-ambien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789040"/>
            <a:ext cx="1149280" cy="1721768"/>
          </a:xfrm>
          <a:prstGeom prst="rect">
            <a:avLst/>
          </a:prstGeom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3528" y="836712"/>
            <a:ext cx="60007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 smtClean="0">
                <a:latin typeface="Continuum Light" pitchFamily="2" charset="0"/>
              </a:rPr>
              <a:t>_ TIPOS DE DESASTRE</a:t>
            </a:r>
            <a:endParaRPr lang="es-ES" sz="2500" b="1" dirty="0">
              <a:latin typeface="Continuum Light" pitchFamily="2" charset="0"/>
            </a:endParaRPr>
          </a:p>
        </p:txBody>
      </p:sp>
      <p:sp>
        <p:nvSpPr>
          <p:cNvPr id="4" name="4 Marcador de contenido"/>
          <p:cNvSpPr txBox="1">
            <a:spLocks/>
          </p:cNvSpPr>
          <p:nvPr/>
        </p:nvSpPr>
        <p:spPr>
          <a:xfrm>
            <a:off x="395536" y="1484784"/>
            <a:ext cx="4429156" cy="12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dirty="0" smtClean="0">
                <a:latin typeface="Continuum Light" pitchFamily="2" charset="0"/>
              </a:rPr>
              <a:t>Desastres Naturales </a:t>
            </a:r>
            <a:r>
              <a:rPr lang="es-ES" b="1" dirty="0" smtClean="0">
                <a:latin typeface="Continuum Light" pitchFamily="2" charset="0"/>
              </a:rPr>
              <a:t>HIDROLÓGICOS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1000" dirty="0" smtClean="0">
              <a:latin typeface="Continuum Light" pitchFamily="2" charset="0"/>
            </a:endParaRPr>
          </a:p>
          <a:p>
            <a:pPr marL="342900" marR="0" lvl="0" indent="1746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600" dirty="0" smtClean="0">
                <a:latin typeface="Continuum Light" pitchFamily="2" charset="0"/>
              </a:rPr>
              <a:t>Se originan en mares y océanos.</a:t>
            </a:r>
          </a:p>
          <a:p>
            <a:pPr marL="342900" marR="0" lvl="0" indent="1746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600" dirty="0" smtClean="0">
                <a:latin typeface="Continuum Light" pitchFamily="2" charset="0"/>
              </a:rPr>
              <a:t>Consecuencia de la </a:t>
            </a:r>
            <a:r>
              <a:rPr lang="es-ES" sz="1600" b="1" dirty="0" smtClean="0">
                <a:latin typeface="Continuum Light" pitchFamily="2" charset="0"/>
              </a:rPr>
              <a:t>ACCIÓN DE LAS AGUAS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1200" b="1" dirty="0" smtClean="0">
              <a:latin typeface="Continuum Light" pitchFamily="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tinuum Light" pitchFamily="2" charset="0"/>
              <a:ea typeface="+mn-ea"/>
              <a:cs typeface="+mn-cs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300192" y="155736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Continuum Light" pitchFamily="2" charset="0"/>
              </a:rPr>
              <a:t>TSUNAMI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INUNDACIONES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SEQUÍAS</a:t>
            </a:r>
            <a:endParaRPr lang="es-ES" b="1" dirty="0">
              <a:latin typeface="Continuum Light" pitchFamily="2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940152" y="2709490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Continuum Light" pitchFamily="2" charset="0"/>
              </a:rPr>
              <a:t>GRANIZO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CICLÓN TROPICAL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TORMENTA ELÉCTRICA</a:t>
            </a:r>
            <a:endParaRPr lang="es-ES" b="1" dirty="0">
              <a:latin typeface="Continuum Light" pitchFamily="2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647528" y="3953006"/>
            <a:ext cx="30718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Continuum Light" pitchFamily="2" charset="0"/>
              </a:rPr>
              <a:t>CORRIMIENTO DE TIERRAS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INCENDIOS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TERREMOTO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TORMENTA DE ARENA</a:t>
            </a:r>
          </a:p>
          <a:p>
            <a:pPr algn="ctr"/>
            <a:r>
              <a:rPr lang="es-ES" b="1" dirty="0" smtClean="0">
                <a:latin typeface="Continuum Light" pitchFamily="2" charset="0"/>
              </a:rPr>
              <a:t>ERUPCIÓN VOLCÁNICA</a:t>
            </a:r>
            <a:endParaRPr lang="es-ES" b="1" dirty="0">
              <a:latin typeface="Continuum Light" pitchFamily="2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300192" y="566124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Continuum Light" pitchFamily="2" charset="0"/>
              </a:rPr>
              <a:t>EPIDEMIAS</a:t>
            </a:r>
            <a:endParaRPr lang="es-ES" b="1" dirty="0">
              <a:latin typeface="Continuum Light" pitchFamily="2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6085878" y="1485924"/>
            <a:ext cx="2214578" cy="107157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 redondeado"/>
          <p:cNvSpPr/>
          <p:nvPr/>
        </p:nvSpPr>
        <p:spPr>
          <a:xfrm>
            <a:off x="5868714" y="2709490"/>
            <a:ext cx="2571768" cy="1000132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 redondeado"/>
          <p:cNvSpPr/>
          <p:nvPr/>
        </p:nvSpPr>
        <p:spPr>
          <a:xfrm>
            <a:off x="5724128" y="3861618"/>
            <a:ext cx="2928958" cy="157163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 redondeado"/>
          <p:cNvSpPr/>
          <p:nvPr/>
        </p:nvSpPr>
        <p:spPr>
          <a:xfrm>
            <a:off x="6300192" y="5589810"/>
            <a:ext cx="1785950" cy="50006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12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4" name="13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4 Título"/>
          <p:cNvSpPr txBox="1">
            <a:spLocks/>
          </p:cNvSpPr>
          <p:nvPr/>
        </p:nvSpPr>
        <p:spPr>
          <a:xfrm>
            <a:off x="107504" y="188640"/>
            <a:ext cx="208823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600" b="1" dirty="0" smtClean="0">
                <a:latin typeface="+mn-lt"/>
              </a:rPr>
              <a:t>DESASTRES NATURALES</a:t>
            </a:r>
            <a:r>
              <a:rPr lang="es-ES" dirty="0" smtClean="0">
                <a:latin typeface="Continuum Medium" pitchFamily="2" charset="0"/>
              </a:rPr>
              <a:t/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95536" y="2735156"/>
            <a:ext cx="4062331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es-ES" dirty="0">
                <a:latin typeface="Continuum Light" pitchFamily="2" charset="0"/>
              </a:rPr>
              <a:t>Desastres Naturales </a:t>
            </a:r>
            <a:r>
              <a:rPr lang="es-ES" b="1" dirty="0">
                <a:latin typeface="Continuum Light" pitchFamily="2" charset="0"/>
              </a:rPr>
              <a:t>METEREOLÓGICOS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endParaRPr lang="es-ES" sz="1000" b="1" dirty="0">
              <a:latin typeface="Continuum Light" pitchFamily="2" charset="0"/>
            </a:endParaRPr>
          </a:p>
          <a:p>
            <a:pPr marL="342900" lvl="0" indent="17463" algn="just">
              <a:spcBef>
                <a:spcPct val="20000"/>
              </a:spcBef>
              <a:defRPr/>
            </a:pPr>
            <a:r>
              <a:rPr lang="es-ES" sz="1600" dirty="0">
                <a:latin typeface="Continuum Light" pitchFamily="2" charset="0"/>
              </a:rPr>
              <a:t>Consecuencia del </a:t>
            </a:r>
            <a:r>
              <a:rPr lang="es-ES" sz="1600" b="1" dirty="0">
                <a:latin typeface="Continuum Light" pitchFamily="2" charset="0"/>
              </a:rPr>
              <a:t>CLIMA</a:t>
            </a:r>
            <a:endParaRPr lang="es-ES" b="1" dirty="0">
              <a:latin typeface="Continuum Light" pitchFamily="2" charset="0"/>
            </a:endParaRPr>
          </a:p>
          <a:p>
            <a:endParaRPr lang="es-ES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95536" y="3828356"/>
            <a:ext cx="4248471" cy="138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s-ES" dirty="0">
                <a:latin typeface="Continuum Light" pitchFamily="2" charset="0"/>
              </a:rPr>
              <a:t>Desastres Naturales </a:t>
            </a:r>
            <a:r>
              <a:rPr lang="es-ES" b="1" dirty="0">
                <a:latin typeface="Continuum Light" pitchFamily="2" charset="0"/>
              </a:rPr>
              <a:t>GEOFÍSICOS</a:t>
            </a:r>
          </a:p>
          <a:p>
            <a:pPr marL="342900" lvl="0" indent="17463">
              <a:spcBef>
                <a:spcPct val="20000"/>
              </a:spcBef>
              <a:defRPr/>
            </a:pPr>
            <a:endParaRPr lang="es-ES" sz="1050" dirty="0">
              <a:latin typeface="Continuum Light" pitchFamily="2" charset="0"/>
            </a:endParaRPr>
          </a:p>
          <a:p>
            <a:pPr marL="342900" lvl="0" indent="17463" algn="just">
              <a:spcBef>
                <a:spcPct val="20000"/>
              </a:spcBef>
              <a:defRPr/>
            </a:pPr>
            <a:r>
              <a:rPr lang="es-ES" sz="1600" dirty="0">
                <a:latin typeface="Continuum Light" pitchFamily="2" charset="0"/>
              </a:rPr>
              <a:t>Se forman o surgen de las entrañas del Planeta o en la superficie terrestre</a:t>
            </a:r>
          </a:p>
          <a:p>
            <a:endParaRPr lang="es-ES" dirty="0"/>
          </a:p>
        </p:txBody>
      </p:sp>
      <p:sp>
        <p:nvSpPr>
          <p:cNvPr id="19" name="18 CuadroTexto"/>
          <p:cNvSpPr txBox="1"/>
          <p:nvPr/>
        </p:nvSpPr>
        <p:spPr>
          <a:xfrm>
            <a:off x="395536" y="5253528"/>
            <a:ext cx="4248471" cy="138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s-ES" dirty="0">
                <a:latin typeface="Continuum Light" pitchFamily="2" charset="0"/>
              </a:rPr>
              <a:t>Desastres Naturales </a:t>
            </a:r>
            <a:r>
              <a:rPr lang="es-ES" b="1" dirty="0">
                <a:latin typeface="Continuum Light" pitchFamily="2" charset="0"/>
              </a:rPr>
              <a:t>BIOLÓGICOS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es-ES" sz="1050" dirty="0">
              <a:latin typeface="Continuum Light" pitchFamily="2" charset="0"/>
            </a:endParaRPr>
          </a:p>
          <a:p>
            <a:pPr marL="342900" lvl="0" indent="17463" algn="just">
              <a:spcBef>
                <a:spcPct val="20000"/>
              </a:spcBef>
              <a:defRPr/>
            </a:pPr>
            <a:r>
              <a:rPr lang="es-ES" sz="1600" dirty="0">
                <a:latin typeface="Continuum Light" pitchFamily="2" charset="0"/>
              </a:rPr>
              <a:t>Provocados por alguna circunstancia especial dentro del reino animal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3997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2" grpId="0"/>
      <p:bldP spid="16" grpId="0"/>
      <p:bldP spid="1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4 Marcador de contenido" descr="PLANO TOTAL SUPERGUAY +CALI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311" t="10641" r="1987" b="10641"/>
          <a:stretch>
            <a:fillRect/>
          </a:stretch>
        </p:blipFill>
        <p:spPr>
          <a:xfrm>
            <a:off x="467544" y="1340768"/>
            <a:ext cx="6029702" cy="4679858"/>
          </a:xfrm>
        </p:spPr>
      </p:pic>
      <p:grpSp>
        <p:nvGrpSpPr>
          <p:cNvPr id="3" name="13 Grupo"/>
          <p:cNvGrpSpPr/>
          <p:nvPr/>
        </p:nvGrpSpPr>
        <p:grpSpPr>
          <a:xfrm>
            <a:off x="539552" y="1412776"/>
            <a:ext cx="5904656" cy="4536504"/>
            <a:chOff x="3205163" y="1752600"/>
            <a:chExt cx="5938837" cy="5105400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auto">
            <a:xfrm>
              <a:off x="3205163" y="4303713"/>
              <a:ext cx="2970212" cy="2552700"/>
            </a:xfrm>
            <a:prstGeom prst="rect">
              <a:avLst/>
            </a:prstGeom>
            <a:solidFill>
              <a:srgbClr val="974706">
                <a:alpha val="28999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7658100" y="2027238"/>
              <a:ext cx="1104900" cy="1128712"/>
            </a:xfrm>
            <a:prstGeom prst="rect">
              <a:avLst/>
            </a:prstGeom>
            <a:solidFill>
              <a:srgbClr val="92CDDC">
                <a:alpha val="31000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3205163" y="1752600"/>
              <a:ext cx="2970212" cy="2552700"/>
            </a:xfrm>
            <a:prstGeom prst="rect">
              <a:avLst/>
            </a:prstGeom>
            <a:solidFill>
              <a:srgbClr val="FFC000">
                <a:alpha val="23000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6175375" y="1752600"/>
              <a:ext cx="2968625" cy="25527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6175375" y="4303713"/>
              <a:ext cx="2968625" cy="2554287"/>
            </a:xfrm>
            <a:prstGeom prst="rect">
              <a:avLst/>
            </a:prstGeom>
            <a:solidFill>
              <a:srgbClr val="E36C0A">
                <a:alpha val="24001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6553200" y="2027238"/>
              <a:ext cx="1104900" cy="1128712"/>
            </a:xfrm>
            <a:prstGeom prst="rect">
              <a:avLst/>
            </a:prstGeom>
            <a:solidFill>
              <a:srgbClr val="B6DDE8">
                <a:alpha val="35001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7658100" y="3155950"/>
              <a:ext cx="1104900" cy="1079500"/>
            </a:xfrm>
            <a:prstGeom prst="rect">
              <a:avLst/>
            </a:prstGeom>
            <a:solidFill>
              <a:srgbClr val="205867">
                <a:alpha val="31000"/>
              </a:srgb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cxnSp>
        <p:nvCxnSpPr>
          <p:cNvPr id="18" name="17 Conector recto de flecha"/>
          <p:cNvCxnSpPr/>
          <p:nvPr/>
        </p:nvCxnSpPr>
        <p:spPr>
          <a:xfrm flipV="1">
            <a:off x="5724128" y="1844824"/>
            <a:ext cx="1152128" cy="36004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flipV="1">
            <a:off x="5796136" y="2852936"/>
            <a:ext cx="1080120" cy="28803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flipV="1">
            <a:off x="5724128" y="4581128"/>
            <a:ext cx="1152128" cy="36004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6839744" y="436510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4 Distritos</a:t>
            </a:r>
            <a:endParaRPr lang="es-ES" dirty="0"/>
          </a:p>
        </p:txBody>
      </p:sp>
      <p:sp>
        <p:nvSpPr>
          <p:cNvPr id="22" name="21 CuadroTexto"/>
          <p:cNvSpPr txBox="1"/>
          <p:nvPr/>
        </p:nvSpPr>
        <p:spPr>
          <a:xfrm>
            <a:off x="6839744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3 Barrios/Distrito</a:t>
            </a:r>
            <a:endParaRPr lang="es-ES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9744" y="162880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48 Viviendas/Barrio</a:t>
            </a:r>
            <a:endParaRPr lang="es-ES" dirty="0"/>
          </a:p>
        </p:txBody>
      </p:sp>
      <p:pic>
        <p:nvPicPr>
          <p:cNvPr id="25" name="24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28" name="27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entrada campo.jpg"/>
          <p:cNvPicPr>
            <a:picLocks noChangeAspect="1"/>
          </p:cNvPicPr>
          <p:nvPr/>
        </p:nvPicPr>
        <p:blipFill>
          <a:blip r:embed="rId2" cstate="print"/>
          <a:srcRect t="8399" b="3150"/>
          <a:stretch>
            <a:fillRect/>
          </a:stretch>
        </p:blipFill>
        <p:spPr>
          <a:xfrm>
            <a:off x="5148064" y="1340768"/>
            <a:ext cx="3214800" cy="2843513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7091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sz="3500" b="1" dirty="0" smtClean="0"/>
              <a:t>_ACCESOS Y SEGURIDAD</a:t>
            </a:r>
          </a:p>
          <a:p>
            <a:pPr>
              <a:buFont typeface="Wingdings" pitchFamily="2" charset="2"/>
              <a:buChar char="§"/>
            </a:pPr>
            <a:r>
              <a:rPr lang="es-ES" sz="2700" dirty="0" smtClean="0"/>
              <a:t>Localización: </a:t>
            </a:r>
          </a:p>
          <a:p>
            <a:pPr>
              <a:buNone/>
            </a:pPr>
            <a:r>
              <a:rPr lang="es-ES" sz="2700" dirty="0" smtClean="0"/>
              <a:t>	Entrada al campamento</a:t>
            </a:r>
          </a:p>
          <a:p>
            <a:pPr>
              <a:buNone/>
            </a:pPr>
            <a:endParaRPr lang="es-ES" sz="2000" dirty="0" smtClean="0"/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2 Garitas de seguridad </a:t>
            </a:r>
          </a:p>
          <a:p>
            <a:pPr>
              <a:buNone/>
            </a:pPr>
            <a:r>
              <a:rPr lang="es-ES" sz="2500" dirty="0"/>
              <a:t>	</a:t>
            </a:r>
            <a:r>
              <a:rPr lang="es-ES" sz="2500" dirty="0" smtClean="0"/>
              <a:t>- Registro de entrada </a:t>
            </a:r>
          </a:p>
          <a:p>
            <a:pPr>
              <a:buNone/>
            </a:pPr>
            <a:r>
              <a:rPr lang="es-ES" sz="2500" dirty="0"/>
              <a:t>	</a:t>
            </a:r>
            <a:r>
              <a:rPr lang="es-ES" sz="2500" dirty="0" smtClean="0"/>
              <a:t>- Punto de consulta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Vallado perimetral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Prevención </a:t>
            </a:r>
            <a:r>
              <a:rPr lang="es-ES" sz="2500" dirty="0"/>
              <a:t>de agresiones y violencia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Seguridad del gobierno de la zona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err="1" smtClean="0"/>
              <a:t>Autovigilancia</a:t>
            </a:r>
            <a:r>
              <a:rPr lang="es-ES" sz="2500" dirty="0" smtClean="0"/>
              <a:t> en los barrios (Cash </a:t>
            </a:r>
            <a:r>
              <a:rPr lang="es-ES" sz="2500" dirty="0" err="1" smtClean="0"/>
              <a:t>for</a:t>
            </a:r>
            <a:r>
              <a:rPr lang="es-ES" sz="2500" dirty="0" smtClean="0"/>
              <a:t> </a:t>
            </a:r>
            <a:r>
              <a:rPr lang="es-ES" sz="2500" dirty="0" err="1" smtClean="0"/>
              <a:t>work</a:t>
            </a:r>
            <a:r>
              <a:rPr lang="es-ES" sz="2500" dirty="0" smtClean="0"/>
              <a:t>)</a:t>
            </a:r>
            <a:endParaRPr lang="es-ES" sz="2500" dirty="0"/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caminos.jpg"/>
          <p:cNvPicPr>
            <a:picLocks noChangeAspect="1"/>
          </p:cNvPicPr>
          <p:nvPr/>
        </p:nvPicPr>
        <p:blipFill>
          <a:blip r:embed="rId2" cstate="print"/>
          <a:srcRect t="13446" b="2241"/>
          <a:stretch>
            <a:fillRect/>
          </a:stretch>
        </p:blipFill>
        <p:spPr>
          <a:xfrm>
            <a:off x="5076056" y="1268760"/>
            <a:ext cx="3160183" cy="2664296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496944" cy="475252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s-ES" sz="3500" b="1" dirty="0" smtClean="0"/>
              <a:t>_</a:t>
            </a:r>
            <a:r>
              <a:rPr lang="es-ES" sz="3800" b="1" dirty="0" smtClean="0"/>
              <a:t>RECORRIDOS. </a:t>
            </a:r>
          </a:p>
          <a:p>
            <a:pPr>
              <a:buNone/>
            </a:pPr>
            <a:r>
              <a:rPr lang="es-ES" sz="3800" b="1" dirty="0" smtClean="0"/>
              <a:t>CALLES Y CAMINOS</a:t>
            </a:r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800" dirty="0" smtClean="0"/>
          </a:p>
          <a:p>
            <a:pPr>
              <a:buFont typeface="Wingdings" pitchFamily="2" charset="2"/>
              <a:buChar char="§"/>
            </a:pPr>
            <a:r>
              <a:rPr lang="es-ES" sz="2900" dirty="0" smtClean="0"/>
              <a:t>TRÁFICO RODADO</a:t>
            </a:r>
          </a:p>
          <a:p>
            <a:pPr>
              <a:buNone/>
            </a:pPr>
            <a:r>
              <a:rPr lang="es-ES" sz="2900" dirty="0" smtClean="0"/>
              <a:t>	- Conexión de las principales </a:t>
            </a:r>
          </a:p>
          <a:p>
            <a:pPr>
              <a:buNone/>
            </a:pPr>
            <a:r>
              <a:rPr lang="es-ES" sz="2900" dirty="0"/>
              <a:t>	</a:t>
            </a:r>
            <a:r>
              <a:rPr lang="es-ES" sz="2900" dirty="0" smtClean="0"/>
              <a:t>instalaciones</a:t>
            </a:r>
          </a:p>
          <a:p>
            <a:pPr>
              <a:buNone/>
            </a:pPr>
            <a:r>
              <a:rPr lang="es-ES" sz="2900" dirty="0"/>
              <a:t>	</a:t>
            </a:r>
            <a:r>
              <a:rPr lang="es-ES" sz="2900" dirty="0" smtClean="0"/>
              <a:t>Zona central y perimetral       Disminución de riesgo de 				       	       accidentes</a:t>
            </a:r>
          </a:p>
          <a:p>
            <a:pPr>
              <a:buNone/>
            </a:pPr>
            <a:endParaRPr lang="es-ES" sz="2900" dirty="0" smtClean="0"/>
          </a:p>
          <a:p>
            <a:pPr>
              <a:buFont typeface="Wingdings" pitchFamily="2" charset="2"/>
              <a:buChar char="§"/>
            </a:pPr>
            <a:r>
              <a:rPr lang="es-ES" sz="2900" dirty="0" smtClean="0"/>
              <a:t>TRÁFICO PEATONAL</a:t>
            </a:r>
          </a:p>
          <a:p>
            <a:pPr>
              <a:buNone/>
            </a:pPr>
            <a:r>
              <a:rPr lang="es-ES" sz="2900" dirty="0"/>
              <a:t>	</a:t>
            </a:r>
            <a:r>
              <a:rPr lang="es-ES" sz="2900" dirty="0" smtClean="0"/>
              <a:t>- Senderos internos en los barrios</a:t>
            </a:r>
          </a:p>
        </p:txBody>
      </p:sp>
      <p:cxnSp>
        <p:nvCxnSpPr>
          <p:cNvPr id="8" name="7 Conector recto de flecha"/>
          <p:cNvCxnSpPr/>
          <p:nvPr/>
        </p:nvCxnSpPr>
        <p:spPr>
          <a:xfrm>
            <a:off x="4355976" y="4221088"/>
            <a:ext cx="360040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2" name="11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ower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8" name="7 Marcador de contenido" descr="General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1397" t="14222" r="27821" b="12296"/>
          <a:stretch/>
        </p:blipFill>
        <p:spPr>
          <a:xfrm>
            <a:off x="971600" y="932238"/>
            <a:ext cx="6720282" cy="5744886"/>
          </a:xfrm>
        </p:spPr>
      </p:pic>
      <p:sp>
        <p:nvSpPr>
          <p:cNvPr id="6" name="5 CuadroTexto"/>
          <p:cNvSpPr txBox="1"/>
          <p:nvPr/>
        </p:nvSpPr>
        <p:spPr>
          <a:xfrm>
            <a:off x="1115616" y="332656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/>
              <a:t>RECORRIDOS. CALLES Y CAMINOS</a:t>
            </a:r>
            <a:endParaRPr lang="es-ES" sz="2400" b="1" dirty="0"/>
          </a:p>
        </p:txBody>
      </p:sp>
      <p:cxnSp>
        <p:nvCxnSpPr>
          <p:cNvPr id="5" name="4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zona centro.jpg"/>
          <p:cNvPicPr>
            <a:picLocks noChangeAspect="1"/>
          </p:cNvPicPr>
          <p:nvPr/>
        </p:nvPicPr>
        <p:blipFill>
          <a:blip r:embed="rId2" cstate="print"/>
          <a:srcRect t="18898"/>
          <a:stretch>
            <a:fillRect/>
          </a:stretch>
        </p:blipFill>
        <p:spPr>
          <a:xfrm>
            <a:off x="5806480" y="3457600"/>
            <a:ext cx="2808312" cy="2277608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sz="3500" b="1" dirty="0" smtClean="0"/>
              <a:t>_VIVIENDA24.  REFUGIOS</a:t>
            </a:r>
          </a:p>
          <a:p>
            <a:pPr>
              <a:buNone/>
            </a:pPr>
            <a:endParaRPr lang="es-ES" sz="4000" dirty="0" smtClean="0"/>
          </a:p>
          <a:p>
            <a:pPr>
              <a:buFont typeface="Wingdings" pitchFamily="2" charset="2"/>
              <a:buChar char="§"/>
            </a:pPr>
            <a:r>
              <a:rPr lang="es-ES" sz="2900" dirty="0" smtClean="0"/>
              <a:t>CONDICIONES MÍNIMAS</a:t>
            </a:r>
          </a:p>
          <a:p>
            <a:pPr>
              <a:buFont typeface="Wingdings" pitchFamily="2" charset="2"/>
              <a:buChar char="§"/>
            </a:pPr>
            <a:endParaRPr lang="es-ES" sz="2900" dirty="0" smtClean="0"/>
          </a:p>
          <a:p>
            <a:pPr>
              <a:buNone/>
            </a:pPr>
            <a:endParaRPr lang="es-ES" sz="2700" dirty="0" smtClean="0"/>
          </a:p>
          <a:p>
            <a:pPr>
              <a:buNone/>
            </a:pPr>
            <a:r>
              <a:rPr lang="es-ES" sz="2700" dirty="0" smtClean="0"/>
              <a:t>	- Distancia entre viviendas</a:t>
            </a:r>
          </a:p>
          <a:p>
            <a:pPr>
              <a:buNone/>
            </a:pPr>
            <a:r>
              <a:rPr lang="es-ES" sz="2700" dirty="0" smtClean="0"/>
              <a:t>	Ancho de senderos mínimo 2 m.</a:t>
            </a:r>
          </a:p>
          <a:p>
            <a:pPr>
              <a:buNone/>
            </a:pPr>
            <a:endParaRPr lang="es-ES" sz="2700" dirty="0" smtClean="0"/>
          </a:p>
          <a:p>
            <a:pPr>
              <a:buNone/>
            </a:pPr>
            <a:r>
              <a:rPr lang="es-ES" sz="2700" dirty="0"/>
              <a:t>	</a:t>
            </a:r>
            <a:r>
              <a:rPr lang="es-ES" sz="2700" dirty="0" smtClean="0"/>
              <a:t>- Superficie de techo cubierto</a:t>
            </a:r>
          </a:p>
          <a:p>
            <a:pPr>
              <a:buNone/>
            </a:pPr>
            <a:r>
              <a:rPr lang="es-ES" sz="2700" dirty="0"/>
              <a:t>	</a:t>
            </a:r>
            <a:r>
              <a:rPr lang="es-ES" sz="2700" dirty="0" smtClean="0"/>
              <a:t>Mínimo 3,5 m2/Persona</a:t>
            </a:r>
          </a:p>
          <a:p>
            <a:pPr>
              <a:buNone/>
            </a:pPr>
            <a:endParaRPr lang="es-ES" sz="2900" dirty="0" smtClean="0"/>
          </a:p>
        </p:txBody>
      </p:sp>
      <p:pic>
        <p:nvPicPr>
          <p:cNvPr id="5" name="4 Imagen" descr="esquina-garita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441376"/>
            <a:ext cx="3394720" cy="1697360"/>
          </a:xfrm>
          <a:prstGeom prst="rect">
            <a:avLst/>
          </a:prstGeom>
        </p:spPr>
      </p:pic>
      <p:pic>
        <p:nvPicPr>
          <p:cNvPr id="7" name="6 Imagen" descr="fondo power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1" name="10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recepcion.jpg"/>
          <p:cNvPicPr>
            <a:picLocks noChangeAspect="1"/>
          </p:cNvPicPr>
          <p:nvPr/>
        </p:nvPicPr>
        <p:blipFill>
          <a:blip r:embed="rId2" cstate="print"/>
          <a:srcRect t="15687" b="6723"/>
          <a:stretch>
            <a:fillRect/>
          </a:stretch>
        </p:blipFill>
        <p:spPr>
          <a:xfrm>
            <a:off x="5220072" y="1556792"/>
            <a:ext cx="3358816" cy="2606069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_CENTRO DE RECEPCIÓN </a:t>
            </a:r>
          </a:p>
          <a:p>
            <a:pPr>
              <a:buNone/>
            </a:pPr>
            <a:r>
              <a:rPr lang="es-ES" b="1" dirty="0" smtClean="0"/>
              <a:t>  Y ADMINISTRACIÓN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Entrada</a:t>
            </a:r>
          </a:p>
          <a:p>
            <a:pPr>
              <a:buNone/>
            </a:pPr>
            <a:endParaRPr lang="es-ES" sz="2500" dirty="0" smtClean="0"/>
          </a:p>
          <a:p>
            <a:pPr>
              <a:buFontTx/>
              <a:buChar char="-"/>
            </a:pPr>
            <a:r>
              <a:rPr lang="es-ES" sz="2500" dirty="0" smtClean="0"/>
              <a:t>Directrices de alojamiento </a:t>
            </a:r>
          </a:p>
          <a:p>
            <a:pPr>
              <a:buNone/>
            </a:pPr>
            <a:r>
              <a:rPr lang="es-ES" sz="2500" dirty="0" smtClean="0"/>
              <a:t>	y funcionamiento	</a:t>
            </a:r>
          </a:p>
          <a:p>
            <a:pPr>
              <a:buFontTx/>
              <a:buChar char="-"/>
            </a:pPr>
            <a:r>
              <a:rPr lang="es-ES" sz="2500" dirty="0" smtClean="0"/>
              <a:t>Registro de nuevos refugiados</a:t>
            </a:r>
          </a:p>
          <a:p>
            <a:pPr>
              <a:buFontTx/>
              <a:buChar char="-"/>
            </a:pPr>
            <a:r>
              <a:rPr lang="es-ES" sz="2500" dirty="0" smtClean="0"/>
              <a:t>Información sobre dotaciones y equipamientos</a:t>
            </a:r>
          </a:p>
          <a:p>
            <a:pPr>
              <a:buFontTx/>
              <a:buChar char="-"/>
            </a:pPr>
            <a:r>
              <a:rPr lang="es-ES" sz="2500" dirty="0" smtClean="0"/>
              <a:t>Recepción de artículos de primera necesidad</a:t>
            </a:r>
          </a:p>
          <a:p>
            <a:pPr>
              <a:buNone/>
            </a:pPr>
            <a:endParaRPr lang="es-ES" sz="2900" dirty="0" smtClean="0"/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lugar encuentro color.jpg"/>
          <p:cNvPicPr>
            <a:picLocks noChangeAspect="1"/>
          </p:cNvPicPr>
          <p:nvPr/>
        </p:nvPicPr>
        <p:blipFill>
          <a:blip r:embed="rId2" cstate="print"/>
          <a:srcRect t="13446" b="5602"/>
          <a:stretch>
            <a:fillRect/>
          </a:stretch>
        </p:blipFill>
        <p:spPr>
          <a:xfrm>
            <a:off x="5292080" y="1484784"/>
            <a:ext cx="3312368" cy="2681425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_LUGAR DE ENCUENTRO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 </a:t>
            </a:r>
          </a:p>
          <a:p>
            <a:pPr>
              <a:buNone/>
            </a:pPr>
            <a:r>
              <a:rPr lang="es-ES" sz="2500" dirty="0" smtClean="0"/>
              <a:t>	1 por cada Distrito</a:t>
            </a:r>
          </a:p>
          <a:p>
            <a:pPr>
              <a:buNone/>
            </a:pPr>
            <a:r>
              <a:rPr lang="es-ES" sz="2500" dirty="0" smtClean="0"/>
              <a:t>	1en Zona Central</a:t>
            </a:r>
          </a:p>
          <a:p>
            <a:pPr>
              <a:buNone/>
            </a:pPr>
            <a:endParaRPr lang="es-ES" sz="5400" dirty="0" smtClean="0"/>
          </a:p>
          <a:p>
            <a:pPr>
              <a:buFontTx/>
              <a:buChar char="-"/>
            </a:pPr>
            <a:r>
              <a:rPr lang="es-ES" sz="2500" dirty="0" smtClean="0"/>
              <a:t>Fomentar las relaciones sociales</a:t>
            </a:r>
          </a:p>
          <a:p>
            <a:pPr>
              <a:buFontTx/>
              <a:buChar char="-"/>
            </a:pPr>
            <a:r>
              <a:rPr lang="es-ES" sz="2500" dirty="0" smtClean="0"/>
              <a:t>Actividades de ocio para los niños</a:t>
            </a:r>
          </a:p>
          <a:p>
            <a:pPr>
              <a:buFontTx/>
              <a:buChar char="-"/>
            </a:pPr>
            <a:r>
              <a:rPr lang="es-ES" sz="2500" dirty="0" smtClean="0"/>
              <a:t>Reuniones de los representantes de los refugiados</a:t>
            </a:r>
          </a:p>
          <a:p>
            <a:pPr>
              <a:buNone/>
            </a:pPr>
            <a:endParaRPr lang="es-ES" sz="2900" dirty="0" smtClean="0"/>
          </a:p>
        </p:txBody>
      </p:sp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412776"/>
            <a:ext cx="83632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_EQUIPAMIENTO SANITARIO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 Zona Central</a:t>
            </a:r>
          </a:p>
          <a:p>
            <a:pPr>
              <a:buNone/>
            </a:pPr>
            <a:endParaRPr lang="es-ES" sz="4000" dirty="0" smtClean="0"/>
          </a:p>
          <a:p>
            <a:pPr>
              <a:buNone/>
            </a:pPr>
            <a:r>
              <a:rPr lang="es-ES" sz="2500" dirty="0" smtClean="0"/>
              <a:t> - Centro de Salud/20.000 </a:t>
            </a:r>
            <a:r>
              <a:rPr lang="es-ES" sz="2500" dirty="0" err="1" smtClean="0"/>
              <a:t>pers</a:t>
            </a:r>
            <a:r>
              <a:rPr lang="es-ES" sz="2500" dirty="0" smtClean="0"/>
              <a:t>.</a:t>
            </a:r>
          </a:p>
          <a:p>
            <a:pPr>
              <a:buNone/>
            </a:pPr>
            <a:r>
              <a:rPr lang="es-ES" sz="2500" dirty="0" smtClean="0"/>
              <a:t> - Asistencia primaria</a:t>
            </a:r>
          </a:p>
          <a:p>
            <a:pPr>
              <a:buNone/>
            </a:pPr>
            <a:r>
              <a:rPr lang="es-ES" sz="2500" dirty="0" smtClean="0"/>
              <a:t> - Reparto de medicamentos comunes y de </a:t>
            </a:r>
          </a:p>
          <a:p>
            <a:pPr>
              <a:buNone/>
            </a:pPr>
            <a:r>
              <a:rPr lang="es-ES" sz="2500" dirty="0" smtClean="0"/>
              <a:t>   primera necesidad en cada distrito</a:t>
            </a:r>
          </a:p>
          <a:p>
            <a:pPr>
              <a:buNone/>
            </a:pPr>
            <a:r>
              <a:rPr lang="es-ES" sz="2500" dirty="0" smtClean="0"/>
              <a:t> - Zona de reserva de medicamentos para emergencias</a:t>
            </a:r>
          </a:p>
          <a:p>
            <a:pPr>
              <a:buNone/>
            </a:pPr>
            <a:endParaRPr lang="es-ES" sz="2900" dirty="0" smtClean="0"/>
          </a:p>
        </p:txBody>
      </p:sp>
      <p:pic>
        <p:nvPicPr>
          <p:cNvPr id="7" name="6 Imagen" descr="centrosanitario.jpg"/>
          <p:cNvPicPr>
            <a:picLocks noChangeAspect="1"/>
          </p:cNvPicPr>
          <p:nvPr/>
        </p:nvPicPr>
        <p:blipFill>
          <a:blip r:embed="rId2" cstate="print"/>
          <a:srcRect l="2999" r="2999"/>
          <a:stretch>
            <a:fillRect/>
          </a:stretch>
        </p:blipFill>
        <p:spPr>
          <a:xfrm>
            <a:off x="5292080" y="1556792"/>
            <a:ext cx="3412188" cy="2232248"/>
          </a:xfrm>
          <a:prstGeom prst="rect">
            <a:avLst/>
          </a:prstGeom>
        </p:spPr>
      </p:pic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alimentos color.jpg"/>
          <p:cNvPicPr>
            <a:picLocks noChangeAspect="1"/>
          </p:cNvPicPr>
          <p:nvPr/>
        </p:nvPicPr>
        <p:blipFill>
          <a:blip r:embed="rId2" cstate="print"/>
          <a:srcRect t="11205" b="6723"/>
          <a:stretch>
            <a:fillRect/>
          </a:stretch>
        </p:blipFill>
        <p:spPr>
          <a:xfrm>
            <a:off x="5436096" y="1556792"/>
            <a:ext cx="3214800" cy="2638356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_REPARTO DE ALIMENTOS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 Entrada y</a:t>
            </a:r>
          </a:p>
          <a:p>
            <a:pPr>
              <a:buNone/>
            </a:pPr>
            <a:r>
              <a:rPr lang="es-ES" sz="2500" dirty="0" smtClean="0"/>
              <a:t>	Zona Central</a:t>
            </a:r>
          </a:p>
          <a:p>
            <a:pPr>
              <a:buNone/>
            </a:pPr>
            <a:endParaRPr lang="es-ES" sz="2500" dirty="0" smtClean="0"/>
          </a:p>
          <a:p>
            <a:pPr>
              <a:buFontTx/>
              <a:buChar char="-"/>
            </a:pPr>
            <a:r>
              <a:rPr lang="es-ES" sz="2500" dirty="0" smtClean="0"/>
              <a:t>1 Almacén de alimentos</a:t>
            </a:r>
          </a:p>
          <a:p>
            <a:pPr>
              <a:buFontTx/>
              <a:buChar char="-"/>
            </a:pPr>
            <a:r>
              <a:rPr lang="es-ES" sz="2500" dirty="0" smtClean="0"/>
              <a:t>2 Puntos de distribución central</a:t>
            </a:r>
          </a:p>
          <a:p>
            <a:pPr>
              <a:buFontTx/>
              <a:buChar char="-"/>
            </a:pPr>
            <a:r>
              <a:rPr lang="es-ES" sz="2500" dirty="0" smtClean="0"/>
              <a:t>Reparto 1 día/semana</a:t>
            </a:r>
          </a:p>
          <a:p>
            <a:pPr>
              <a:buFontTx/>
              <a:buChar char="-"/>
            </a:pPr>
            <a:r>
              <a:rPr lang="es-ES" sz="2500" dirty="0" smtClean="0"/>
              <a:t>Alimentos básicos: arroz, trigo, agua…</a:t>
            </a:r>
          </a:p>
          <a:p>
            <a:pPr>
              <a:buFontTx/>
              <a:buChar char="-"/>
            </a:pPr>
            <a:r>
              <a:rPr lang="es-ES" sz="2500" dirty="0" smtClean="0"/>
              <a:t>Ración de 2.100 cal/</a:t>
            </a:r>
            <a:r>
              <a:rPr lang="es-ES" sz="2500" dirty="0" err="1" smtClean="0"/>
              <a:t>pers</a:t>
            </a:r>
            <a:r>
              <a:rPr lang="es-ES" sz="2500" dirty="0" smtClean="0"/>
              <a:t>/día</a:t>
            </a:r>
          </a:p>
          <a:p>
            <a:pPr>
              <a:buNone/>
            </a:pPr>
            <a:endParaRPr lang="es-ES" sz="2900" dirty="0" smtClean="0"/>
          </a:p>
        </p:txBody>
      </p:sp>
      <p:pic>
        <p:nvPicPr>
          <p:cNvPr id="6" name="5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10" name="9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 smtClean="0"/>
              <a:t>_EDUCACIÓN</a:t>
            </a:r>
          </a:p>
          <a:p>
            <a:pPr>
              <a:buFont typeface="Wingdings" pitchFamily="2" charset="2"/>
              <a:buChar char="§"/>
            </a:pPr>
            <a:r>
              <a:rPr lang="es-ES" sz="2500" dirty="0" smtClean="0"/>
              <a:t>Localización:  Zona Central </a:t>
            </a:r>
          </a:p>
          <a:p>
            <a:pPr>
              <a:buNone/>
            </a:pPr>
            <a:r>
              <a:rPr lang="es-ES" sz="2500" dirty="0" smtClean="0"/>
              <a:t>	</a:t>
            </a:r>
          </a:p>
          <a:p>
            <a:pPr>
              <a:buNone/>
            </a:pPr>
            <a:endParaRPr lang="es-ES" sz="2500" dirty="0" smtClean="0"/>
          </a:p>
          <a:p>
            <a:pPr>
              <a:buNone/>
            </a:pPr>
            <a:endParaRPr lang="es-ES" sz="2500" dirty="0" smtClean="0"/>
          </a:p>
          <a:p>
            <a:pPr>
              <a:buNone/>
            </a:pPr>
            <a:endParaRPr lang="es-ES" sz="2500" dirty="0" smtClean="0"/>
          </a:p>
          <a:p>
            <a:pPr>
              <a:buFontTx/>
              <a:buChar char="-"/>
            </a:pPr>
            <a:r>
              <a:rPr lang="es-ES" sz="2500" dirty="0" smtClean="0"/>
              <a:t>1 Escuela/5.000 </a:t>
            </a:r>
            <a:r>
              <a:rPr lang="es-ES" sz="2500" dirty="0" err="1" smtClean="0"/>
              <a:t>pers</a:t>
            </a:r>
            <a:r>
              <a:rPr lang="es-ES" sz="2500" dirty="0" smtClean="0"/>
              <a:t>.</a:t>
            </a:r>
          </a:p>
          <a:p>
            <a:pPr>
              <a:buFontTx/>
              <a:buChar char="-"/>
            </a:pPr>
            <a:r>
              <a:rPr lang="es-ES" sz="2500" dirty="0" smtClean="0"/>
              <a:t>Mantener el sentido de la normalidad</a:t>
            </a:r>
          </a:p>
          <a:p>
            <a:pPr>
              <a:buFontTx/>
              <a:buChar char="-"/>
            </a:pPr>
            <a:r>
              <a:rPr lang="es-ES" sz="2500" dirty="0" smtClean="0"/>
              <a:t>Ayuda al desarrollo de los más pequeños</a:t>
            </a:r>
          </a:p>
          <a:p>
            <a:pPr>
              <a:buFontTx/>
              <a:buChar char="-"/>
            </a:pPr>
            <a:r>
              <a:rPr lang="es-ES" sz="2500" dirty="0" smtClean="0"/>
              <a:t>Promover las relaciones sociales entre los niños</a:t>
            </a:r>
          </a:p>
        </p:txBody>
      </p:sp>
      <p:pic>
        <p:nvPicPr>
          <p:cNvPr id="12" name="11 Imagen" descr="escuelacolor.jpg"/>
          <p:cNvPicPr>
            <a:picLocks noChangeAspect="1"/>
          </p:cNvPicPr>
          <p:nvPr/>
        </p:nvPicPr>
        <p:blipFill>
          <a:blip r:embed="rId2" cstate="print"/>
          <a:srcRect t="2563" b="10250"/>
          <a:stretch>
            <a:fillRect/>
          </a:stretch>
        </p:blipFill>
        <p:spPr>
          <a:xfrm>
            <a:off x="4932040" y="1368448"/>
            <a:ext cx="3459467" cy="3016212"/>
          </a:xfrm>
          <a:prstGeom prst="rect">
            <a:avLst/>
          </a:prstGeom>
        </p:spPr>
      </p:pic>
      <p:pic>
        <p:nvPicPr>
          <p:cNvPr id="5" name="4 Imagen" descr="fondo power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l="673" t="14762" r="12458" b="17143"/>
          <a:stretch>
            <a:fillRect/>
          </a:stretch>
        </p:blipFill>
        <p:spPr>
          <a:xfrm>
            <a:off x="7389577" y="0"/>
            <a:ext cx="1747641" cy="968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3000"/>
              </a:srgbClr>
            </a:outerShdw>
          </a:effectLst>
        </p:spPr>
      </p:pic>
      <p:cxnSp>
        <p:nvCxnSpPr>
          <p:cNvPr id="9" name="8 Conector recto"/>
          <p:cNvCxnSpPr/>
          <p:nvPr/>
        </p:nvCxnSpPr>
        <p:spPr>
          <a:xfrm rot="10800000">
            <a:off x="107504" y="116632"/>
            <a:ext cx="7560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5400000">
            <a:off x="6156176" y="3861048"/>
            <a:ext cx="56166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4 Título"/>
          <p:cNvSpPr txBox="1">
            <a:spLocks/>
          </p:cNvSpPr>
          <p:nvPr/>
        </p:nvSpPr>
        <p:spPr>
          <a:xfrm>
            <a:off x="107504" y="18864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5600" b="1" dirty="0" smtClean="0">
                <a:latin typeface="+mn-lt"/>
              </a:rPr>
              <a:t>CAMPAMENTO24</a:t>
            </a:r>
            <a:r>
              <a:rPr lang="es-ES" dirty="0" smtClean="0">
                <a:latin typeface="Continuum Medium" pitchFamily="2" charset="0"/>
              </a:rPr>
              <a:t> </a:t>
            </a:r>
            <a:br>
              <a:rPr lang="es-ES" dirty="0" smtClean="0">
                <a:latin typeface="Continuum Medium" pitchFamily="2" charset="0"/>
              </a:rPr>
            </a:br>
            <a:endParaRPr lang="es-ES" dirty="0">
              <a:latin typeface="Continuu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ivienda 24">
      <a:majorFont>
        <a:latin typeface="Continuum Light"/>
        <a:ea typeface=""/>
        <a:cs typeface=""/>
      </a:majorFont>
      <a:minorFont>
        <a:latin typeface="Continuum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3029</TotalTime>
  <Words>2438</Words>
  <Application>Microsoft Office PowerPoint</Application>
  <PresentationFormat>Presentación en pantalla (4:3)</PresentationFormat>
  <Paragraphs>819</Paragraphs>
  <Slides>106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106</vt:i4>
      </vt:variant>
    </vt:vector>
  </HeadingPairs>
  <TitlesOfParts>
    <vt:vector size="10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LOS REFUGIADOS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_UN NUEVO HOGAR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Privada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Antoni Parra Martínez</dc:creator>
  <cp:lastModifiedBy>Antoni Parra Martínez</cp:lastModifiedBy>
  <cp:revision>238</cp:revision>
  <dcterms:created xsi:type="dcterms:W3CDTF">2011-07-05T09:58:02Z</dcterms:created>
  <dcterms:modified xsi:type="dcterms:W3CDTF">2011-07-11T23:31:47Z</dcterms:modified>
</cp:coreProperties>
</file>