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4" r:id="rId4"/>
    <p:sldId id="276" r:id="rId5"/>
    <p:sldId id="275" r:id="rId6"/>
    <p:sldId id="287" r:id="rId7"/>
    <p:sldId id="263" r:id="rId8"/>
    <p:sldId id="277" r:id="rId9"/>
    <p:sldId id="281" r:id="rId10"/>
    <p:sldId id="286" r:id="rId11"/>
    <p:sldId id="282" r:id="rId12"/>
    <p:sldId id="283" r:id="rId13"/>
    <p:sldId id="284" r:id="rId14"/>
    <p:sldId id="285" r:id="rId15"/>
    <p:sldId id="278" r:id="rId16"/>
    <p:sldId id="279" r:id="rId17"/>
    <p:sldId id="264" r:id="rId18"/>
    <p:sldId id="280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803" autoAdjust="0"/>
  </p:normalViewPr>
  <p:slideViewPr>
    <p:cSldViewPr>
      <p:cViewPr>
        <p:scale>
          <a:sx n="90" d="100"/>
          <a:sy n="90" d="100"/>
        </p:scale>
        <p:origin x="-822" y="7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A2AB1-6EDD-4672-A019-3594BA7AE20D}" type="datetime1">
              <a:rPr lang="es-ES" smtClean="0"/>
              <a:pPr/>
              <a:t>11/07/2013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309E9-A4C2-4303-BB5C-7ABDB2E9CB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26866489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C8F8C-1CE4-4098-BC2E-FD67ADCECD29}" type="datetime1">
              <a:rPr lang="es-ES" smtClean="0"/>
              <a:pPr/>
              <a:t>11/07/2013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370CE-6AB2-42BB-BD1A-AB514651FB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1272036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6" name="5 Marcador de encabezado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encabezado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87D067CA-AF8F-4569-AD3B-0A31F925C588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ECB502CD-5815-4BA0-8289-38752389674E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E46233B8-415B-4C53-A7F9-89F7414D5F87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11258D10-F65E-4FB3-9FF6-8B2CDEDEA500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5F641C0E-CB5F-4A31-B4C8-B64325D26FF1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BDD92DC-C5EF-4DC9-90AD-D9683E233E0C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A36F4D68-E273-42E1-85BB-C12FF58ADB45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D50C7B80-5BD5-4ADA-941E-252574C9FAFB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2662159-EBB5-4854-9350-70DD213C4CF3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3FD74AE-DE7B-4E65-B904-8E7D197080FB}" type="datetime2">
              <a:rPr lang="es-ES" smtClean="0"/>
              <a:pPr/>
              <a:t>jueves, 11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052B2320-6D08-4274-BB82-A0E9FA4CC2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dirty="0" smtClean="0"/>
              <a:t>Elena Serra García</a:t>
            </a:r>
            <a:endParaRPr lang="es-ES" dirty="0"/>
          </a:p>
        </p:txBody>
      </p:sp>
      <p:pic>
        <p:nvPicPr>
          <p:cNvPr id="7" name="6 Imagen" descr="U0586119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107504" y="6075736"/>
            <a:ext cx="2160240" cy="881656"/>
          </a:xfrm>
          <a:prstGeom prst="rect">
            <a:avLst/>
          </a:prstGeom>
        </p:spPr>
      </p:pic>
      <p:pic>
        <p:nvPicPr>
          <p:cNvPr id="8" name="7 Imagen" descr="logo_upv.jp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7020272" y="6228160"/>
            <a:ext cx="1783080" cy="585216"/>
          </a:xfrm>
          <a:prstGeom prst="rect">
            <a:avLst/>
          </a:prstGeom>
        </p:spPr>
      </p:pic>
      <p:cxnSp>
        <p:nvCxnSpPr>
          <p:cNvPr id="10" name="9 Conector recto"/>
          <p:cNvCxnSpPr/>
          <p:nvPr userDrawn="1"/>
        </p:nvCxnSpPr>
        <p:spPr>
          <a:xfrm>
            <a:off x="0" y="6165304"/>
            <a:ext cx="9144000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accent4">
              <a:lumMod val="75000"/>
            </a:schemeClr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2664296"/>
          </a:xfrm>
        </p:spPr>
        <p:txBody>
          <a:bodyPr/>
          <a:lstStyle/>
          <a:p>
            <a:r>
              <a:rPr lang="es-ES" sz="2400" dirty="0" err="1" smtClean="0"/>
              <a:t>Bachelor</a:t>
            </a:r>
            <a:r>
              <a:rPr lang="es-ES" sz="2400" dirty="0" smtClean="0"/>
              <a:t> Final Project: 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b="1" dirty="0" smtClean="0"/>
              <a:t>THE REFURBISHING OF THE BROTHERHOOD HOUSE AT SANTA LUCIA’S HERMITAGE</a:t>
            </a:r>
            <a:endParaRPr lang="es-ES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483768" y="3172033"/>
            <a:ext cx="4320480" cy="252028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s-ES" sz="2400" dirty="0" smtClean="0"/>
              <a:t>Alumna: </a:t>
            </a:r>
            <a:r>
              <a:rPr lang="es-ES" sz="2400" b="1" dirty="0" smtClean="0"/>
              <a:t>ELENA SERRA GARCÍA</a:t>
            </a:r>
          </a:p>
          <a:p>
            <a:pPr algn="l"/>
            <a:endParaRPr lang="es-ES" sz="1000" b="1" dirty="0" smtClean="0"/>
          </a:p>
          <a:p>
            <a:pPr algn="l"/>
            <a:r>
              <a:rPr lang="es-ES" sz="2400" dirty="0" smtClean="0"/>
              <a:t>Tutores: 	</a:t>
            </a:r>
            <a:r>
              <a:rPr lang="es-ES" sz="2400" b="1" dirty="0" smtClean="0"/>
              <a:t>ENRIQUE DAVID LLÁCER</a:t>
            </a:r>
            <a:endParaRPr lang="es-ES" sz="2400" dirty="0" smtClean="0"/>
          </a:p>
          <a:p>
            <a:pPr algn="l"/>
            <a:r>
              <a:rPr lang="es-ES" sz="2400" b="1" dirty="0" smtClean="0"/>
              <a:t>	JAIME LLINARES MILLÁN</a:t>
            </a:r>
          </a:p>
          <a:p>
            <a:pPr algn="l"/>
            <a:endParaRPr lang="es-ES" sz="1000" dirty="0" smtClean="0"/>
          </a:p>
          <a:p>
            <a:pPr algn="l"/>
            <a:r>
              <a:rPr lang="es-ES" sz="2400" dirty="0" smtClean="0"/>
              <a:t>Taller: </a:t>
            </a:r>
            <a:r>
              <a:rPr lang="es-ES" sz="2400" b="1" dirty="0" smtClean="0"/>
              <a:t>44_TALLER EN LENGUA INGLESA</a:t>
            </a:r>
          </a:p>
          <a:p>
            <a:pPr algn="l"/>
            <a:endParaRPr lang="es-ES" sz="1000" dirty="0" smtClean="0"/>
          </a:p>
          <a:p>
            <a:pPr algn="l"/>
            <a:r>
              <a:rPr lang="es-ES" sz="2400" dirty="0" smtClean="0"/>
              <a:t>Modalidad: </a:t>
            </a:r>
            <a:r>
              <a:rPr lang="es-ES" sz="2400" b="1" dirty="0" smtClean="0"/>
              <a:t>CIENTÍFICO_TÉCNICO</a:t>
            </a:r>
          </a:p>
          <a:p>
            <a:pPr algn="l"/>
            <a:endParaRPr lang="es-ES" sz="900" b="1" dirty="0" smtClean="0"/>
          </a:p>
          <a:p>
            <a:pPr algn="l"/>
            <a:r>
              <a:rPr lang="es-ES" sz="2400" dirty="0" smtClean="0"/>
              <a:t>Fecha de presentación: </a:t>
            </a:r>
            <a:r>
              <a:rPr lang="es-ES" sz="2400" b="1" dirty="0" smtClean="0"/>
              <a:t>JULIO 2013</a:t>
            </a:r>
          </a:p>
          <a:p>
            <a:endParaRPr lang="es-ES" sz="2400" dirty="0" smtClean="0"/>
          </a:p>
          <a:p>
            <a:endParaRPr lang="es-E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512" y="980728"/>
            <a:ext cx="9144000" cy="1080120"/>
          </a:xfrm>
        </p:spPr>
        <p:txBody>
          <a:bodyPr/>
          <a:lstStyle/>
          <a:p>
            <a:r>
              <a:rPr lang="es-ES" dirty="0" smtClean="0"/>
              <a:t>INTRODUCTION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276872"/>
            <a:ext cx="4032448" cy="29523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b="1" dirty="0" err="1" smtClean="0"/>
              <a:t>Aim</a:t>
            </a:r>
            <a:r>
              <a:rPr lang="es-ES" sz="2000" b="1" dirty="0" smtClean="0"/>
              <a:t> of </a:t>
            </a:r>
            <a:r>
              <a:rPr lang="es-ES" sz="2000" b="1" dirty="0" err="1" smtClean="0"/>
              <a:t>the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project</a:t>
            </a:r>
            <a:r>
              <a:rPr lang="es-ES" sz="2000" dirty="0" smtClean="0"/>
              <a:t>: </a:t>
            </a:r>
            <a:r>
              <a:rPr lang="es-ES" dirty="0" err="1" smtClean="0"/>
              <a:t>intervention</a:t>
            </a:r>
            <a:r>
              <a:rPr lang="es-ES" dirty="0" smtClean="0"/>
              <a:t> </a:t>
            </a:r>
          </a:p>
          <a:p>
            <a:pPr>
              <a:buNone/>
            </a:pPr>
            <a:r>
              <a:rPr lang="es-ES" dirty="0" err="1" smtClean="0"/>
              <a:t>proposal</a:t>
            </a:r>
            <a:r>
              <a:rPr lang="es-ES" dirty="0" smtClean="0"/>
              <a:t> of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Brotherhood</a:t>
            </a:r>
            <a:r>
              <a:rPr lang="es-ES" dirty="0" smtClean="0"/>
              <a:t> </a:t>
            </a:r>
            <a:r>
              <a:rPr lang="es-ES" dirty="0" err="1" smtClean="0"/>
              <a:t>Rooms</a:t>
            </a:r>
            <a:r>
              <a:rPr lang="es-ES" dirty="0" smtClean="0"/>
              <a:t> </a:t>
            </a:r>
          </a:p>
          <a:p>
            <a:pPr>
              <a:buNone/>
            </a:pPr>
            <a:r>
              <a:rPr lang="es-ES" sz="2000" dirty="0" smtClean="0"/>
              <a:t>at Santa </a:t>
            </a:r>
            <a:r>
              <a:rPr lang="es-ES" sz="2000" dirty="0" err="1" smtClean="0"/>
              <a:t>Lucia’s</a:t>
            </a:r>
            <a:r>
              <a:rPr lang="es-ES" sz="2000" dirty="0" smtClean="0"/>
              <a:t> </a:t>
            </a:r>
            <a:r>
              <a:rPr lang="es-ES" sz="2000" dirty="0" err="1" smtClean="0"/>
              <a:t>Hermitage</a:t>
            </a:r>
            <a:endParaRPr lang="es-ES" sz="2000" dirty="0" smtClean="0"/>
          </a:p>
          <a:p>
            <a:pPr>
              <a:buNone/>
            </a:pPr>
            <a:endParaRPr lang="es-ES" sz="900" dirty="0" smtClean="0"/>
          </a:p>
          <a:p>
            <a:pPr>
              <a:buNone/>
            </a:pPr>
            <a:r>
              <a:rPr lang="es-ES" b="1" dirty="0" err="1" smtClean="0"/>
              <a:t>Location</a:t>
            </a:r>
            <a:r>
              <a:rPr lang="es-ES" dirty="0" smtClean="0"/>
              <a:t>: Hospital </a:t>
            </a:r>
            <a:r>
              <a:rPr lang="es-ES" dirty="0" err="1" smtClean="0"/>
              <a:t>Street</a:t>
            </a:r>
            <a:r>
              <a:rPr lang="es-ES" dirty="0" smtClean="0"/>
              <a:t>, Valencia</a:t>
            </a:r>
          </a:p>
          <a:p>
            <a:pPr>
              <a:buNone/>
            </a:pPr>
            <a:endParaRPr lang="es-ES" sz="900" dirty="0" smtClean="0"/>
          </a:p>
          <a:p>
            <a:pPr>
              <a:buNone/>
            </a:pPr>
            <a:r>
              <a:rPr lang="es-ES" b="1" dirty="0" err="1" smtClean="0"/>
              <a:t>Construction</a:t>
            </a:r>
            <a:r>
              <a:rPr lang="es-ES" b="1" dirty="0" smtClean="0"/>
              <a:t> </a:t>
            </a:r>
            <a:r>
              <a:rPr lang="es-ES" b="1" dirty="0" err="1" smtClean="0"/>
              <a:t>year</a:t>
            </a:r>
            <a:r>
              <a:rPr lang="es-ES" b="1" dirty="0" smtClean="0"/>
              <a:t>: </a:t>
            </a:r>
            <a:r>
              <a:rPr lang="es-ES" dirty="0" smtClean="0"/>
              <a:t>1400 (</a:t>
            </a:r>
            <a:r>
              <a:rPr lang="es-ES" dirty="0" err="1" smtClean="0"/>
              <a:t>aC</a:t>
            </a:r>
            <a:r>
              <a:rPr lang="es-ES" dirty="0" smtClean="0"/>
              <a:t>) 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Elena Serra García</a:t>
            </a:r>
            <a:endParaRPr lang="es-ES" dirty="0"/>
          </a:p>
        </p:txBody>
      </p:sp>
      <p:pic>
        <p:nvPicPr>
          <p:cNvPr id="6" name="5 Imagen"/>
          <p:cNvPicPr/>
          <p:nvPr/>
        </p:nvPicPr>
        <p:blipFill>
          <a:blip r:embed="rId3" cstate="print">
            <a:grayscl/>
          </a:blip>
          <a:srcRect l="21731" t="21944" r="16765" b="10345"/>
          <a:stretch>
            <a:fillRect/>
          </a:stretch>
        </p:blipFill>
        <p:spPr bwMode="auto">
          <a:xfrm>
            <a:off x="4211960" y="2348880"/>
            <a:ext cx="4536504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Freeform 2"/>
          <p:cNvSpPr>
            <a:spLocks/>
          </p:cNvSpPr>
          <p:nvPr/>
        </p:nvSpPr>
        <p:spPr bwMode="auto">
          <a:xfrm>
            <a:off x="5364088" y="3253482"/>
            <a:ext cx="452437" cy="463550"/>
          </a:xfrm>
          <a:custGeom>
            <a:avLst/>
            <a:gdLst/>
            <a:ahLst/>
            <a:cxnLst>
              <a:cxn ang="0">
                <a:pos x="522" y="729"/>
              </a:cxn>
              <a:cxn ang="0">
                <a:pos x="587" y="647"/>
              </a:cxn>
              <a:cxn ang="0">
                <a:pos x="658" y="571"/>
              </a:cxn>
              <a:cxn ang="0">
                <a:pos x="696" y="522"/>
              </a:cxn>
              <a:cxn ang="0">
                <a:pos x="712" y="500"/>
              </a:cxn>
              <a:cxn ang="0">
                <a:pos x="239" y="115"/>
              </a:cxn>
              <a:cxn ang="0">
                <a:pos x="283" y="0"/>
              </a:cxn>
              <a:cxn ang="0">
                <a:pos x="0" y="267"/>
              </a:cxn>
              <a:cxn ang="0">
                <a:pos x="174" y="451"/>
              </a:cxn>
              <a:cxn ang="0">
                <a:pos x="212" y="419"/>
              </a:cxn>
              <a:cxn ang="0">
                <a:pos x="522" y="729"/>
              </a:cxn>
            </a:cxnLst>
            <a:rect l="0" t="0" r="r" b="b"/>
            <a:pathLst>
              <a:path w="712" h="729">
                <a:moveTo>
                  <a:pt x="522" y="729"/>
                </a:moveTo>
                <a:cubicBezTo>
                  <a:pt x="509" y="693"/>
                  <a:pt x="555" y="657"/>
                  <a:pt x="587" y="647"/>
                </a:cubicBezTo>
                <a:cubicBezTo>
                  <a:pt x="616" y="627"/>
                  <a:pt x="632" y="595"/>
                  <a:pt x="658" y="571"/>
                </a:cubicBezTo>
                <a:cubicBezTo>
                  <a:pt x="669" y="548"/>
                  <a:pt x="674" y="536"/>
                  <a:pt x="696" y="522"/>
                </a:cubicBezTo>
                <a:cubicBezTo>
                  <a:pt x="708" y="504"/>
                  <a:pt x="703" y="511"/>
                  <a:pt x="712" y="500"/>
                </a:cubicBezTo>
                <a:lnTo>
                  <a:pt x="239" y="115"/>
                </a:lnTo>
                <a:lnTo>
                  <a:pt x="283" y="0"/>
                </a:lnTo>
                <a:lnTo>
                  <a:pt x="0" y="267"/>
                </a:lnTo>
                <a:lnTo>
                  <a:pt x="174" y="451"/>
                </a:lnTo>
                <a:lnTo>
                  <a:pt x="212" y="419"/>
                </a:lnTo>
                <a:lnTo>
                  <a:pt x="522" y="729"/>
                </a:lnTo>
                <a:close/>
              </a:path>
            </a:pathLst>
          </a:custGeom>
          <a:noFill/>
          <a:ln w="28575">
            <a:solidFill>
              <a:srgbClr val="7030A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" name="7 Imagen" descr="http://static.freepik.com/foto-gratis/orientacion-flecha-norte_17-1210081811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460432" y="2348880"/>
            <a:ext cx="263525" cy="371475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139952" y="5157192"/>
            <a:ext cx="3990975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Santa </a:t>
            </a:r>
            <a:r>
              <a:rPr kumimoji="0" lang="es-E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Lucia’s</a:t>
            </a: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Hermitage</a:t>
            </a: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surroundings</a:t>
            </a: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cadastre</a:t>
            </a: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map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195736" y="4365104"/>
            <a:ext cx="2880320" cy="72008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980728"/>
            <a:ext cx="9144000" cy="1196752"/>
          </a:xfrm>
        </p:spPr>
        <p:txBody>
          <a:bodyPr/>
          <a:lstStyle/>
          <a:p>
            <a:r>
              <a:rPr lang="es-ES" dirty="0" smtClean="0"/>
              <a:t>PROJECT INDEX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60240" y="2132856"/>
            <a:ext cx="5292080" cy="4032448"/>
          </a:xfrm>
        </p:spPr>
        <p:txBody>
          <a:bodyPr/>
          <a:lstStyle/>
          <a:p>
            <a:pPr algn="just">
              <a:buFont typeface="+mj-lt"/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Introduction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Historical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Background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Photographic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Report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Plans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Composition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Architectonic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Analysis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Constructive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Analysis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Pathological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Anaysis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Intervention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Proposal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algn="just">
              <a:buAutoNum type="arabicPeriod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Conclusion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es-ES" dirty="0" smtClean="0"/>
              <a:t>DESCRIPTION OF THE BUILDING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132856"/>
            <a:ext cx="3312368" cy="3744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b="1" dirty="0" err="1" smtClean="0">
                <a:latin typeface="Arial" pitchFamily="34" charset="0"/>
                <a:cs typeface="Arial" pitchFamily="34" charset="0"/>
              </a:rPr>
              <a:t>National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 smtClean="0">
                <a:latin typeface="Arial" pitchFamily="34" charset="0"/>
                <a:cs typeface="Arial" pitchFamily="34" charset="0"/>
              </a:rPr>
              <a:t>Settings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:  </a:t>
            </a:r>
          </a:p>
          <a:p>
            <a:pPr>
              <a:buFontTx/>
              <a:buChar char="-"/>
            </a:pP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Economical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politic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, cultural and social crisis</a:t>
            </a:r>
          </a:p>
          <a:p>
            <a:pPr>
              <a:buFontTx/>
              <a:buChar char="-"/>
            </a:pP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Kingdom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governed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by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Trastámara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dinasty</a:t>
            </a: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Black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Death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epidemic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Tx/>
              <a:buChar char="-"/>
            </a:pP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b="1" dirty="0" smtClean="0">
                <a:latin typeface="Arial" pitchFamily="34" charset="0"/>
                <a:cs typeface="Arial" pitchFamily="34" charset="0"/>
              </a:rPr>
              <a:t>Local </a:t>
            </a:r>
            <a:r>
              <a:rPr lang="es-ES" b="1" dirty="0" err="1" smtClean="0">
                <a:latin typeface="Arial" pitchFamily="34" charset="0"/>
                <a:cs typeface="Arial" pitchFamily="34" charset="0"/>
              </a:rPr>
              <a:t>Settings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Jaime I’s conquer of Valencia</a:t>
            </a:r>
          </a:p>
          <a:p>
            <a:pPr>
              <a:buFontTx/>
              <a:buChar char="-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Valencian’s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Golden Century</a:t>
            </a:r>
          </a:p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 l="29236" t="23625" r="28283" b="24204"/>
          <a:stretch>
            <a:fillRect/>
          </a:stretch>
        </p:blipFill>
        <p:spPr bwMode="auto">
          <a:xfrm>
            <a:off x="6300192" y="1844824"/>
            <a:ext cx="233028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:\PFG\2. Photographic Report\Nueva carpeta5\DSCN09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952354"/>
            <a:ext cx="252028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419872" y="5680546"/>
            <a:ext cx="2592289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Principal nave’s frontal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193805" y="3629273"/>
            <a:ext cx="1906587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North Façade frontal view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11 Imagen" descr="I:\PFG\2. Photographic Report\Nueva carpeta3\DSCN07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933056"/>
            <a:ext cx="244827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156176" y="5661248"/>
            <a:ext cx="334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Brotherhood 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House Entrance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13 Imagen" descr="I:\PFG\2. Photographic Report\Nueva carpeta5\DSCN087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916832"/>
            <a:ext cx="252028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419872" y="3645024"/>
            <a:ext cx="2425212" cy="20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Hermitage view from </a:t>
            </a:r>
            <a:r>
              <a:rPr kumimoji="0" lang="en-US" sz="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Guillem</a:t>
            </a:r>
            <a:r>
              <a:rPr kumimoji="0" lang="en-US" sz="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de Castro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Street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15 Imagen" descr="http://campaners.com/santallucia/gran/gran2884.jpg"/>
          <p:cNvPicPr/>
          <p:nvPr/>
        </p:nvPicPr>
        <p:blipFill>
          <a:blip r:embed="rId6" cstate="print">
            <a:clrChange>
              <a:clrFrom>
                <a:srgbClr val="F7FCFF"/>
              </a:clrFrom>
              <a:clrTo>
                <a:srgbClr val="F7FC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3995936" y="2348879"/>
            <a:ext cx="3960440" cy="252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3923928" y="4864134"/>
            <a:ext cx="3647773" cy="58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The building in the 1960’s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1" grpId="0"/>
      <p:bldP spid="13" grpId="0"/>
      <p:bldP spid="15" grpId="0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es-ES" dirty="0" smtClean="0"/>
              <a:t>DESCRIPTION OF THE BUILDING</a:t>
            </a: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6 Imagen"/>
          <p:cNvPicPr/>
          <p:nvPr/>
        </p:nvPicPr>
        <p:blipFill>
          <a:blip r:embed="rId2" cstate="print"/>
          <a:srcRect l="24162" t="18182" r="38801" b="12539"/>
          <a:stretch>
            <a:fillRect/>
          </a:stretch>
        </p:blipFill>
        <p:spPr bwMode="auto">
          <a:xfrm>
            <a:off x="683568" y="2060848"/>
            <a:ext cx="381642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/>
          <p:nvPr/>
        </p:nvPicPr>
        <p:blipFill>
          <a:blip r:embed="rId3" cstate="print"/>
          <a:srcRect l="65462" t="29439" r="31467" b="54602"/>
          <a:stretch>
            <a:fillRect/>
          </a:stretch>
        </p:blipFill>
        <p:spPr bwMode="auto">
          <a:xfrm rot="10800000">
            <a:off x="467543" y="1988840"/>
            <a:ext cx="144017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39552" y="1916832"/>
            <a:ext cx="172819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Church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Brotherhood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House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Gable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roof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4932040" y="1988840"/>
            <a:ext cx="3816424" cy="4608512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Ground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Floor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Church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The access to the </a:t>
            </a:r>
            <a:r>
              <a:rPr kumimoji="0" lang="en-US" sz="16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Brotherhood</a:t>
            </a:r>
            <a:r>
              <a:rPr kumimoji="0" lang="en-US" sz="16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House</a:t>
            </a:r>
            <a:endParaRPr kumimoji="0" lang="es-E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First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Floor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Extended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over the lateral nave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Second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Floor</a:t>
            </a: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Extended over the presbytery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Gable roof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13" name="1 Título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es-ES" dirty="0" smtClean="0"/>
              <a:t>DESCRIPTION OF THE BUILDING</a:t>
            </a:r>
            <a:endParaRPr lang="es-ES" dirty="0"/>
          </a:p>
        </p:txBody>
      </p:sp>
      <p:sp>
        <p:nvSpPr>
          <p:cNvPr id="14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8 Marcador de contenido"/>
          <p:cNvSpPr>
            <a:spLocks noGrp="1"/>
          </p:cNvSpPr>
          <p:nvPr>
            <p:ph idx="1"/>
          </p:nvPr>
        </p:nvSpPr>
        <p:spPr>
          <a:xfrm>
            <a:off x="3419872" y="1772816"/>
            <a:ext cx="5724128" cy="4392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b="1" dirty="0" err="1" smtClean="0">
                <a:latin typeface="Arial" pitchFamily="34" charset="0"/>
                <a:cs typeface="Arial" pitchFamily="34" charset="0"/>
              </a:rPr>
              <a:t>Structure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:  </a:t>
            </a:r>
          </a:p>
          <a:p>
            <a:pPr>
              <a:buFontTx/>
              <a:buChar char="-"/>
            </a:pPr>
            <a:r>
              <a:rPr lang="es-ES" sz="1600" b="1" dirty="0" err="1" smtClean="0">
                <a:latin typeface="Arial" pitchFamily="34" charset="0"/>
                <a:cs typeface="Arial" pitchFamily="34" charset="0"/>
              </a:rPr>
              <a:t>Pilars</a:t>
            </a:r>
            <a:r>
              <a:rPr lang="es-ES" sz="16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solid bricks covered by air lime mortar</a:t>
            </a:r>
          </a:p>
          <a:p>
            <a:pPr>
              <a:buFontTx/>
              <a:buChar char="-"/>
            </a:pPr>
            <a:r>
              <a:rPr lang="es-ES" sz="1600" b="1" dirty="0" err="1" smtClean="0">
                <a:latin typeface="Arial" pitchFamily="34" charset="0"/>
                <a:cs typeface="Arial" pitchFamily="34" charset="0"/>
              </a:rPr>
              <a:t>Floor</a:t>
            </a:r>
            <a:r>
              <a:rPr lang="es-E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b="1" dirty="0" err="1" smtClean="0">
                <a:latin typeface="Arial" pitchFamily="34" charset="0"/>
                <a:cs typeface="Arial" pitchFamily="34" charset="0"/>
              </a:rPr>
              <a:t>structures</a:t>
            </a:r>
            <a:r>
              <a:rPr lang="es-ES" sz="16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laminate floor structure and interior vault floor structure</a:t>
            </a:r>
          </a:p>
          <a:p>
            <a:pPr>
              <a:buFontTx/>
              <a:buChar char="-"/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Principal nave vault: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three solid big plane brick sheets </a:t>
            </a:r>
          </a:p>
          <a:p>
            <a:pPr>
              <a:buFontTx/>
              <a:buChar char="-"/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Stairs: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three solid big plane brick sheets </a:t>
            </a:r>
          </a:p>
          <a:p>
            <a:pPr>
              <a:buFontTx/>
              <a:buChar char="-"/>
            </a:pP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Walls:</a:t>
            </a:r>
          </a:p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Solid bricks received with sand, lime and water mortar</a:t>
            </a:r>
          </a:p>
          <a:p>
            <a:pPr>
              <a:buFontTx/>
              <a:buChar char="-"/>
            </a:pPr>
            <a:r>
              <a:rPr lang="en-US" sz="1600" i="1" dirty="0" err="1" smtClean="0">
                <a:latin typeface="Arial" pitchFamily="34" charset="0"/>
                <a:cs typeface="Arial" pitchFamily="34" charset="0"/>
              </a:rPr>
              <a:t>Valencian’s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Mud Wall</a:t>
            </a:r>
          </a:p>
          <a:p>
            <a:pPr>
              <a:buFontTx/>
              <a:buChar char="-"/>
            </a:pPr>
            <a:endParaRPr lang="en-US" sz="900" i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20 Imagen" descr="I:\PFG\5. Constructive analysis\Scan0002.jpg"/>
          <p:cNvPicPr/>
          <p:nvPr/>
        </p:nvPicPr>
        <p:blipFill>
          <a:blip r:embed="rId2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 l="3977" t="24221" r="55634" b="63897"/>
          <a:stretch>
            <a:fillRect/>
          </a:stretch>
        </p:blipFill>
        <p:spPr bwMode="auto">
          <a:xfrm>
            <a:off x="57150" y="4221782"/>
            <a:ext cx="4010794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1929358" y="4356506"/>
            <a:ext cx="3600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009478" y="4797846"/>
            <a:ext cx="3600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1433141" y="5877966"/>
            <a:ext cx="24907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Three brick sheets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24 Imagen" descr="http://www.elsevierciencia.com/imatges/338/338v28n03/grande/338v28n03-90145771fig4.jpg"/>
          <p:cNvPicPr/>
          <p:nvPr/>
        </p:nvPicPr>
        <p:blipFill>
          <a:blip r:embed="rId3" cstate="print"/>
          <a:srcRect t="13338" r="52448" b="32644"/>
          <a:stretch>
            <a:fillRect/>
          </a:stretch>
        </p:blipFill>
        <p:spPr bwMode="auto">
          <a:xfrm>
            <a:off x="467544" y="1988840"/>
            <a:ext cx="25527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67544" y="2924944"/>
            <a:ext cx="2590924" cy="894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Interior vault floor structure: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Pavement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2"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Wooden joint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3"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Filling by different materials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4"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Forming the vault bricks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1187624" y="1772816"/>
            <a:ext cx="3143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63824" y="2495128"/>
            <a:ext cx="3143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2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2594149" y="1782341"/>
            <a:ext cx="3143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3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790874" y="2495128"/>
            <a:ext cx="3143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4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1" name="AutoShape 8"/>
          <p:cNvCxnSpPr>
            <a:cxnSpLocks noChangeShapeType="1"/>
          </p:cNvCxnSpPr>
          <p:nvPr/>
        </p:nvCxnSpPr>
        <p:spPr bwMode="auto">
          <a:xfrm flipH="1" flipV="1">
            <a:off x="971600" y="2519437"/>
            <a:ext cx="314325" cy="117475"/>
          </a:xfrm>
          <a:prstGeom prst="straightConnector1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2" name="AutoShape 9"/>
          <p:cNvCxnSpPr>
            <a:cxnSpLocks noChangeShapeType="1"/>
          </p:cNvCxnSpPr>
          <p:nvPr/>
        </p:nvCxnSpPr>
        <p:spPr bwMode="auto">
          <a:xfrm flipV="1">
            <a:off x="971600" y="1960637"/>
            <a:ext cx="255588" cy="172219"/>
          </a:xfrm>
          <a:prstGeom prst="straightConnector1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3" name="AutoShape 10"/>
          <p:cNvCxnSpPr>
            <a:cxnSpLocks noChangeShapeType="1"/>
          </p:cNvCxnSpPr>
          <p:nvPr/>
        </p:nvCxnSpPr>
        <p:spPr bwMode="auto">
          <a:xfrm flipH="1">
            <a:off x="2195736" y="1960637"/>
            <a:ext cx="414164" cy="244227"/>
          </a:xfrm>
          <a:prstGeom prst="straightConnector1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4" name="AutoShape 11"/>
          <p:cNvCxnSpPr>
            <a:cxnSpLocks noChangeShapeType="1"/>
          </p:cNvCxnSpPr>
          <p:nvPr/>
        </p:nvCxnSpPr>
        <p:spPr bwMode="auto">
          <a:xfrm flipH="1" flipV="1">
            <a:off x="1619672" y="2276872"/>
            <a:ext cx="228600" cy="274637"/>
          </a:xfrm>
          <a:prstGeom prst="straightConnector1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</p:spPr>
      </p:cxnSp>
      <p:sp>
        <p:nvSpPr>
          <p:cNvPr id="35" name="18 Marcador de contenido"/>
          <p:cNvSpPr txBox="1">
            <a:spLocks/>
          </p:cNvSpPr>
          <p:nvPr/>
        </p:nvSpPr>
        <p:spPr>
          <a:xfrm>
            <a:off x="4644008" y="4581128"/>
            <a:ext cx="4067944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9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Roofs: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Three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wood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shed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roofs</a:t>
            </a:r>
            <a:endParaRPr kumimoji="0" lang="es-E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One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wood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gable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roof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92088"/>
            <a:ext cx="7452320" cy="1124744"/>
          </a:xfrm>
        </p:spPr>
        <p:txBody>
          <a:bodyPr/>
          <a:lstStyle/>
          <a:p>
            <a:r>
              <a:rPr lang="es-ES" dirty="0" smtClean="0"/>
              <a:t>PATHOLOGICAL  ANALYSIS</a:t>
            </a: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4.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857" t="14391" r="23353" b="15719"/>
          <a:stretch>
            <a:fillRect/>
          </a:stretch>
        </p:blipFill>
        <p:spPr bwMode="auto">
          <a:xfrm>
            <a:off x="755576" y="1628800"/>
            <a:ext cx="6192688" cy="4441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6012160" y="3933056"/>
            <a:ext cx="93610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78225" t="38188" r="11813" b="42125"/>
          <a:stretch>
            <a:fillRect/>
          </a:stretch>
        </p:blipFill>
        <p:spPr bwMode="auto">
          <a:xfrm>
            <a:off x="6588224" y="3573016"/>
            <a:ext cx="1872208" cy="208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92088" y="1700808"/>
            <a:ext cx="7452320" cy="4464496"/>
          </a:xfrm>
        </p:spPr>
        <p:txBody>
          <a:bodyPr/>
          <a:lstStyle/>
          <a:p>
            <a:pPr lvl="0" algn="ctr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TIMBER BEAMS: REDUCTION OF FLEXURAL STRENGTH AND INFLORESCENCES</a:t>
            </a:r>
            <a:endParaRPr lang="es-ES" sz="1800" dirty="0" smtClean="0">
              <a:latin typeface="Arial" pitchFamily="34" charset="0"/>
              <a:cs typeface="Arial" pitchFamily="34" charset="0"/>
            </a:endParaRPr>
          </a:p>
          <a:p>
            <a:pPr lvl="0" algn="ctr">
              <a:buNone/>
            </a:pPr>
            <a:endParaRPr lang="en-US" sz="700" b="1" dirty="0" smtClean="0">
              <a:latin typeface="Arial" pitchFamily="34" charset="0"/>
              <a:cs typeface="Arial" pitchFamily="34" charset="0"/>
            </a:endParaRPr>
          </a:p>
          <a:p>
            <a:pPr lvl="0">
              <a:buFontTx/>
              <a:buChar char="-"/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Causes: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inappropriate section for the weight supported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rotting after the dampness filtration </a:t>
            </a:r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pPr lvl="0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-    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Long term consequences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structural framework collapse </a:t>
            </a: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Elena Serra García</a:t>
            </a:r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764704"/>
            <a:ext cx="9144000" cy="1124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PATHOLOGICAL  ANALYSIS</a:t>
            </a: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4.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8 Imagen" descr="I:\PFG\2. Photographic Report\Nueva carpeta3\DSCN0768.JPG"/>
          <p:cNvPicPr/>
          <p:nvPr/>
        </p:nvPicPr>
        <p:blipFill>
          <a:blip r:embed="rId2" cstate="print"/>
          <a:srcRect t="2834"/>
          <a:stretch>
            <a:fillRect/>
          </a:stretch>
        </p:blipFill>
        <p:spPr bwMode="auto">
          <a:xfrm>
            <a:off x="2699792" y="3429000"/>
            <a:ext cx="381642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0" y="764704"/>
            <a:ext cx="9144000" cy="1124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PATHOLOGICAL  ANALYSIS</a:t>
            </a: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4.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>
          <a:xfrm>
            <a:off x="683568" y="1772816"/>
            <a:ext cx="7776864" cy="4464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s-ES" b="1" dirty="0" smtClean="0">
                <a:latin typeface="Arial" pitchFamily="34" charset="0"/>
                <a:cs typeface="Arial" pitchFamily="34" charset="0"/>
              </a:rPr>
              <a:t>FISSURES AND CRACKS IN THE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GYPSUM</a:t>
            </a:r>
            <a:r>
              <a:rPr lang="en-US" b="1" dirty="0" smtClean="0"/>
              <a:t> 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CEILING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Tx/>
              <a:buChar char="-"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Causes: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the dampness filtration present in the building has ended up making weak the floor structure</a:t>
            </a: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  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Long term consequences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collapse of the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gypsum ceiling</a:t>
            </a:r>
            <a:endParaRPr kumimoji="0" lang="es-E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12 Imagen" descr="I:\PFG\2. Photographic Report\Nueva carpeta\DSCN0658.JPG"/>
          <p:cNvPicPr/>
          <p:nvPr/>
        </p:nvPicPr>
        <p:blipFill>
          <a:blip r:embed="rId2" cstate="print"/>
          <a:srcRect t="3675"/>
          <a:stretch>
            <a:fillRect/>
          </a:stretch>
        </p:blipFill>
        <p:spPr bwMode="auto">
          <a:xfrm>
            <a:off x="2699792" y="3284984"/>
            <a:ext cx="37444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/>
          <p:cNvPicPr/>
          <p:nvPr/>
        </p:nvPicPr>
        <p:blipFill>
          <a:blip r:embed="rId2" cstate="print"/>
          <a:srcRect l="12166" t="25745" r="31068" b="42110"/>
          <a:stretch>
            <a:fillRect/>
          </a:stretch>
        </p:blipFill>
        <p:spPr bwMode="auto">
          <a:xfrm>
            <a:off x="1331640" y="3356992"/>
            <a:ext cx="633670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9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323528" y="1772816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Beam’s substitution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1. Beam cut in the middle part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2. Retirement of the beam’s cut central part</a:t>
            </a:r>
          </a:p>
        </p:txBody>
      </p:sp>
      <p:cxnSp>
        <p:nvCxnSpPr>
          <p:cNvPr id="14" name="AutoShape 2"/>
          <p:cNvCxnSpPr>
            <a:cxnSpLocks noChangeShapeType="1"/>
          </p:cNvCxnSpPr>
          <p:nvPr/>
        </p:nvCxnSpPr>
        <p:spPr bwMode="auto">
          <a:xfrm flipH="1" flipV="1">
            <a:off x="1815058" y="1773238"/>
            <a:ext cx="20638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cxnSp>
        <p:nvCxnSpPr>
          <p:cNvPr id="15" name="AutoShape 3"/>
          <p:cNvCxnSpPr>
            <a:cxnSpLocks noChangeShapeType="1"/>
          </p:cNvCxnSpPr>
          <p:nvPr/>
        </p:nvCxnSpPr>
        <p:spPr bwMode="auto">
          <a:xfrm flipV="1">
            <a:off x="2555776" y="1773238"/>
            <a:ext cx="47625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788024" y="1844824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3. Retirement of the remaining left side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Retirement of the remaining right side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5. New timber beam collocation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AutoNum type="arabicPeriod"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403648" y="3450486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1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1475656" y="350100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323528" y="1772816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Beam’s substitution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1. Beam cut in the middle part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2. Retirement of the beam’s cut central part</a:t>
            </a:r>
          </a:p>
        </p:txBody>
      </p:sp>
      <p:pic>
        <p:nvPicPr>
          <p:cNvPr id="15" name="14 Imagen"/>
          <p:cNvPicPr/>
          <p:nvPr/>
        </p:nvPicPr>
        <p:blipFill>
          <a:blip r:embed="rId2" cstate="print"/>
          <a:srcRect l="9661" t="18299" r="10111" b="35903"/>
          <a:stretch>
            <a:fillRect/>
          </a:stretch>
        </p:blipFill>
        <p:spPr bwMode="auto">
          <a:xfrm>
            <a:off x="1331640" y="3356992"/>
            <a:ext cx="640871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AutoShape 2"/>
          <p:cNvCxnSpPr>
            <a:cxnSpLocks noChangeShapeType="1"/>
          </p:cNvCxnSpPr>
          <p:nvPr/>
        </p:nvCxnSpPr>
        <p:spPr bwMode="auto">
          <a:xfrm flipH="1" flipV="1">
            <a:off x="1815058" y="1773238"/>
            <a:ext cx="20638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cxnSp>
        <p:nvCxnSpPr>
          <p:cNvPr id="18" name="AutoShape 3"/>
          <p:cNvCxnSpPr>
            <a:cxnSpLocks noChangeShapeType="1"/>
          </p:cNvCxnSpPr>
          <p:nvPr/>
        </p:nvCxnSpPr>
        <p:spPr bwMode="auto">
          <a:xfrm flipV="1">
            <a:off x="2555776" y="1773238"/>
            <a:ext cx="47625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sp>
        <p:nvSpPr>
          <p:cNvPr id="21" name="20 CuadroTexto"/>
          <p:cNvSpPr txBox="1"/>
          <p:nvPr/>
        </p:nvSpPr>
        <p:spPr>
          <a:xfrm>
            <a:off x="1403648" y="3450486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2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Elipse"/>
          <p:cNvSpPr/>
          <p:nvPr/>
        </p:nvSpPr>
        <p:spPr>
          <a:xfrm>
            <a:off x="1475656" y="350100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4788024" y="1844824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3. Retirement of the remaining left side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Retirement of the remaining right side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5. New timber beam collocation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AutoNum type="arabicPeriod"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/>
          <p:cNvPicPr/>
          <p:nvPr/>
        </p:nvPicPr>
        <p:blipFill>
          <a:blip r:embed="rId2" cstate="print"/>
          <a:srcRect l="10039" t="15501" r="10220" b="39495"/>
          <a:stretch>
            <a:fillRect/>
          </a:stretch>
        </p:blipFill>
        <p:spPr bwMode="auto">
          <a:xfrm>
            <a:off x="1331640" y="3429000"/>
            <a:ext cx="63367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9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51520" y="1772816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Beam’s substitution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1. Beam cut in the middle part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2. Retirement of the beam’s cut central part</a:t>
            </a:r>
          </a:p>
        </p:txBody>
      </p:sp>
      <p:cxnSp>
        <p:nvCxnSpPr>
          <p:cNvPr id="14" name="AutoShape 2"/>
          <p:cNvCxnSpPr>
            <a:cxnSpLocks noChangeShapeType="1"/>
          </p:cNvCxnSpPr>
          <p:nvPr/>
        </p:nvCxnSpPr>
        <p:spPr bwMode="auto">
          <a:xfrm flipH="1" flipV="1">
            <a:off x="1815058" y="1773238"/>
            <a:ext cx="20638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cxnSp>
        <p:nvCxnSpPr>
          <p:cNvPr id="15" name="AutoShape 3"/>
          <p:cNvCxnSpPr>
            <a:cxnSpLocks noChangeShapeType="1"/>
          </p:cNvCxnSpPr>
          <p:nvPr/>
        </p:nvCxnSpPr>
        <p:spPr bwMode="auto">
          <a:xfrm flipV="1">
            <a:off x="2555776" y="1773238"/>
            <a:ext cx="47625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716016" y="1844824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3. Retirement of the remaining left side</a:t>
            </a:r>
            <a:endParaRPr lang="es-ES" sz="16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Retirement of the remaining right side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5. New timber beam collocation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AutoNum type="arabicPeriod"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547664" y="3553271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3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1547664" y="3553271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/>
          <p:cNvPicPr/>
          <p:nvPr/>
        </p:nvPicPr>
        <p:blipFill>
          <a:blip r:embed="rId2" cstate="print"/>
          <a:srcRect l="19193" t="26943" r="23078" b="40720"/>
          <a:stretch>
            <a:fillRect/>
          </a:stretch>
        </p:blipFill>
        <p:spPr bwMode="auto">
          <a:xfrm>
            <a:off x="1187624" y="3356992"/>
            <a:ext cx="648072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11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251520" y="1772816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Beam’s substitution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1. Beam cut in the middle part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2. Retirement of the beam’s cut central part</a:t>
            </a:r>
          </a:p>
        </p:txBody>
      </p:sp>
      <p:cxnSp>
        <p:nvCxnSpPr>
          <p:cNvPr id="15" name="AutoShape 2"/>
          <p:cNvCxnSpPr>
            <a:cxnSpLocks noChangeShapeType="1"/>
          </p:cNvCxnSpPr>
          <p:nvPr/>
        </p:nvCxnSpPr>
        <p:spPr bwMode="auto">
          <a:xfrm flipH="1" flipV="1">
            <a:off x="1815058" y="1773238"/>
            <a:ext cx="20638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cxnSp>
        <p:nvCxnSpPr>
          <p:cNvPr id="16" name="AutoShape 3"/>
          <p:cNvCxnSpPr>
            <a:cxnSpLocks noChangeShapeType="1"/>
          </p:cNvCxnSpPr>
          <p:nvPr/>
        </p:nvCxnSpPr>
        <p:spPr bwMode="auto">
          <a:xfrm flipV="1">
            <a:off x="2555776" y="1773238"/>
            <a:ext cx="47625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4716016" y="1844824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3. Retirement of the remaining left side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4. Retirement of the remaining right side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5. New timber beam collocation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AutoNum type="arabicPeriod"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475656" y="3553271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4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Elipse"/>
          <p:cNvSpPr/>
          <p:nvPr/>
        </p:nvSpPr>
        <p:spPr>
          <a:xfrm>
            <a:off x="1475656" y="3553271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/>
          <p:cNvPicPr/>
          <p:nvPr/>
        </p:nvPicPr>
        <p:blipFill>
          <a:blip r:embed="rId2" cstate="print"/>
          <a:srcRect l="5115" t="9404" r="2293" b="16928"/>
          <a:stretch>
            <a:fillRect/>
          </a:stretch>
        </p:blipFill>
        <p:spPr bwMode="auto">
          <a:xfrm>
            <a:off x="1115616" y="3068960"/>
            <a:ext cx="684076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12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51520" y="1772816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Beam’s substitution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1. Beam cut in the middle part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2. Retirement of the beam’s cut central part</a:t>
            </a:r>
          </a:p>
        </p:txBody>
      </p:sp>
      <p:cxnSp>
        <p:nvCxnSpPr>
          <p:cNvPr id="16" name="AutoShape 2"/>
          <p:cNvCxnSpPr>
            <a:cxnSpLocks noChangeShapeType="1"/>
          </p:cNvCxnSpPr>
          <p:nvPr/>
        </p:nvCxnSpPr>
        <p:spPr bwMode="auto">
          <a:xfrm flipH="1" flipV="1">
            <a:off x="1815058" y="1773238"/>
            <a:ext cx="20638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cxnSp>
        <p:nvCxnSpPr>
          <p:cNvPr id="17" name="AutoShape 3"/>
          <p:cNvCxnSpPr>
            <a:cxnSpLocks noChangeShapeType="1"/>
          </p:cNvCxnSpPr>
          <p:nvPr/>
        </p:nvCxnSpPr>
        <p:spPr bwMode="auto">
          <a:xfrm flipV="1">
            <a:off x="2555776" y="1773238"/>
            <a:ext cx="47625" cy="238125"/>
          </a:xfrm>
          <a:prstGeom prst="straightConnector1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</p:cxn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716016" y="1844824"/>
            <a:ext cx="46805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3. Retirement of the remaining left side</a:t>
            </a:r>
            <a:endParaRPr lang="es-ES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Retirement of the remaining right side</a:t>
            </a:r>
          </a:p>
          <a:p>
            <a:pPr marL="342900" indent="-342900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5. New timber beam collocation</a:t>
            </a:r>
            <a:endParaRPr lang="es-ES" sz="1600" b="1" dirty="0" smtClean="0"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AutoNum type="arabicPeriod"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547664" y="5569495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5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1547664" y="5569495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23112" y="1700808"/>
            <a:ext cx="3420888" cy="2232248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Rotten heads substitution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Strutted beam in the stairs</a:t>
            </a: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Rotten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beams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</a:rPr>
              <a:t>cut</a:t>
            </a: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Fiberglass ribs with epoxy resins collocation </a:t>
            </a:r>
          </a:p>
          <a:p>
            <a:pPr marL="457200" indent="-457200"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Epoxy resins spilled 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5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Imagen"/>
          <p:cNvPicPr/>
          <p:nvPr/>
        </p:nvPicPr>
        <p:blipFill>
          <a:blip r:embed="rId2" cstate="print"/>
          <a:srcRect l="21893" t="10175" r="32237" b="19605"/>
          <a:stretch>
            <a:fillRect/>
          </a:stretch>
        </p:blipFill>
        <p:spPr bwMode="auto">
          <a:xfrm>
            <a:off x="3059832" y="1737958"/>
            <a:ext cx="2482412" cy="212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 l="29332" t="41343" r="50744" b="28142"/>
          <a:stretch>
            <a:fillRect/>
          </a:stretch>
        </p:blipFill>
        <p:spPr bwMode="auto">
          <a:xfrm>
            <a:off x="5868144" y="3861048"/>
            <a:ext cx="2592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/>
          <p:cNvPicPr/>
          <p:nvPr/>
        </p:nvPicPr>
        <p:blipFill>
          <a:blip r:embed="rId4" cstate="print"/>
          <a:srcRect l="14250" t="8797" r="34248" b="12977"/>
          <a:stretch>
            <a:fillRect/>
          </a:stretch>
        </p:blipFill>
        <p:spPr bwMode="auto">
          <a:xfrm>
            <a:off x="3059832" y="3933056"/>
            <a:ext cx="25202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3203848" y="346615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2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Elipse"/>
          <p:cNvSpPr/>
          <p:nvPr/>
        </p:nvSpPr>
        <p:spPr>
          <a:xfrm>
            <a:off x="3203848" y="3466150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203848" y="5661248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3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3203848" y="566124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6012160" y="5661248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4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6012160" y="566124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/>
          <p:cNvPicPr/>
          <p:nvPr/>
        </p:nvPicPr>
        <p:blipFill>
          <a:blip r:embed="rId5" cstate="print"/>
          <a:srcRect l="30773" t="10175" r="40107" b="13230"/>
          <a:stretch>
            <a:fillRect/>
          </a:stretch>
        </p:blipFill>
        <p:spPr bwMode="auto">
          <a:xfrm>
            <a:off x="251520" y="1772816"/>
            <a:ext cx="250507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323528" y="506543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1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323528" y="5065439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/>
      <p:bldP spid="14" grpId="0" animBg="1"/>
      <p:bldP spid="15" grpId="0"/>
      <p:bldP spid="16" grpId="0" animBg="1"/>
      <p:bldP spid="20" grpId="0"/>
      <p:bldP spid="21" grpId="0" animBg="1"/>
      <p:bldP spid="23" grpId="0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8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24744"/>
          </a:xfrm>
        </p:spPr>
        <p:txBody>
          <a:bodyPr/>
          <a:lstStyle/>
          <a:p>
            <a:r>
              <a:rPr lang="es-ES" dirty="0" smtClean="0"/>
              <a:t>INTERVENTION  PROPOSAL</a:t>
            </a:r>
            <a:endParaRPr lang="es-ES" dirty="0"/>
          </a:p>
        </p:txBody>
      </p:sp>
      <p:sp>
        <p:nvSpPr>
          <p:cNvPr id="12" name="3 Marcador de pie de página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Elena Serra García</a:t>
            </a: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6.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14 Marcador de contenido"/>
          <p:cNvPicPr>
            <a:picLocks noGrp="1"/>
          </p:cNvPicPr>
          <p:nvPr>
            <p:ph idx="1"/>
          </p:nvPr>
        </p:nvPicPr>
        <p:blipFill>
          <a:blip r:embed="rId2" cstate="print"/>
          <a:srcRect l="50420" t="15234" r="8488" b="32031"/>
          <a:stretch>
            <a:fillRect/>
          </a:stretch>
        </p:blipFill>
        <p:spPr bwMode="auto">
          <a:xfrm>
            <a:off x="395536" y="1844825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/>
          <p:cNvPicPr/>
          <p:nvPr/>
        </p:nvPicPr>
        <p:blipFill>
          <a:blip r:embed="rId3" cstate="print"/>
          <a:srcRect l="19224" t="13178" r="34568" b="24696"/>
          <a:stretch>
            <a:fillRect/>
          </a:stretch>
        </p:blipFill>
        <p:spPr bwMode="auto">
          <a:xfrm>
            <a:off x="2483768" y="1844824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/>
          <p:cNvPicPr/>
          <p:nvPr/>
        </p:nvPicPr>
        <p:blipFill>
          <a:blip r:embed="rId4" cstate="print"/>
          <a:srcRect l="21693" t="8150" r="20282" b="15674"/>
          <a:stretch>
            <a:fillRect/>
          </a:stretch>
        </p:blipFill>
        <p:spPr bwMode="auto">
          <a:xfrm>
            <a:off x="4572000" y="1916833"/>
            <a:ext cx="1872208" cy="151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/>
          <p:cNvPicPr/>
          <p:nvPr/>
        </p:nvPicPr>
        <p:blipFill>
          <a:blip r:embed="rId5" cstate="print"/>
          <a:srcRect l="19400" t="10031" r="33333" b="16614"/>
          <a:stretch>
            <a:fillRect/>
          </a:stretch>
        </p:blipFill>
        <p:spPr bwMode="auto">
          <a:xfrm>
            <a:off x="6588224" y="1988840"/>
            <a:ext cx="194421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/>
          <p:cNvPicPr/>
          <p:nvPr/>
        </p:nvPicPr>
        <p:blipFill>
          <a:blip r:embed="rId6" cstate="print"/>
          <a:srcRect l="14828" t="15619" r="39991" b="24114"/>
          <a:stretch>
            <a:fillRect/>
          </a:stretch>
        </p:blipFill>
        <p:spPr bwMode="auto">
          <a:xfrm>
            <a:off x="467544" y="3717032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/>
          <p:cNvPicPr/>
          <p:nvPr/>
        </p:nvPicPr>
        <p:blipFill>
          <a:blip r:embed="rId7" cstate="print"/>
          <a:srcRect l="12169" t="7523" r="31922" b="14420"/>
          <a:stretch>
            <a:fillRect/>
          </a:stretch>
        </p:blipFill>
        <p:spPr bwMode="auto">
          <a:xfrm>
            <a:off x="2483768" y="3717032"/>
            <a:ext cx="21602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 Marcador de contenido"/>
          <p:cNvSpPr txBox="1">
            <a:spLocks/>
          </p:cNvSpPr>
          <p:nvPr/>
        </p:nvSpPr>
        <p:spPr>
          <a:xfrm>
            <a:off x="4716016" y="3789040"/>
            <a:ext cx="4176464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s-ES" b="1" dirty="0" err="1" smtClean="0">
                <a:latin typeface="Arial" pitchFamily="34" charset="0"/>
                <a:cs typeface="Arial" pitchFamily="34" charset="0"/>
              </a:rPr>
              <a:t>Gypsum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 smtClean="0">
                <a:latin typeface="Arial" pitchFamily="34" charset="0"/>
                <a:cs typeface="Arial" pitchFamily="34" charset="0"/>
              </a:rPr>
              <a:t>ceiling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 smtClean="0">
                <a:latin typeface="Arial" pitchFamily="34" charset="0"/>
                <a:cs typeface="Arial" pitchFamily="34" charset="0"/>
              </a:rPr>
              <a:t>changed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 smtClean="0">
                <a:latin typeface="Arial" pitchFamily="34" charset="0"/>
                <a:cs typeface="Arial" pitchFamily="34" charset="0"/>
              </a:rPr>
              <a:t>into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b="1" i="1" dirty="0" err="1" smtClean="0">
                <a:latin typeface="Arial" pitchFamily="34" charset="0"/>
                <a:cs typeface="Arial" pitchFamily="34" charset="0"/>
              </a:rPr>
              <a:t>Pladur</a:t>
            </a:r>
            <a:endParaRPr kumimoji="0" lang="es-ES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Level marking lines in the vertical surface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Collocation of the angular profiles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Ribs and forks fixed into the wood beam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Longitudinal master profiles installation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i="1" dirty="0" err="1" smtClean="0">
                <a:latin typeface="Arial" pitchFamily="34" charset="0"/>
                <a:cs typeface="Arial" pitchFamily="34" charset="0"/>
              </a:rPr>
              <a:t>Pladur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 sheets collocation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Joint treatment</a:t>
            </a:r>
            <a:endParaRPr kumimoji="0" lang="es-ES" sz="1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39552" y="2996952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1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539552" y="2996952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539552" y="4941168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5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Elipse"/>
          <p:cNvSpPr/>
          <p:nvPr/>
        </p:nvSpPr>
        <p:spPr>
          <a:xfrm>
            <a:off x="539552" y="494116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2555776" y="4941168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6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26 Elipse"/>
          <p:cNvSpPr/>
          <p:nvPr/>
        </p:nvSpPr>
        <p:spPr>
          <a:xfrm>
            <a:off x="2555776" y="4941168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2555776" y="3049215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2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Elipse"/>
          <p:cNvSpPr/>
          <p:nvPr/>
        </p:nvSpPr>
        <p:spPr>
          <a:xfrm>
            <a:off x="2555776" y="3049215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4644008" y="3049215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3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Elipse"/>
          <p:cNvSpPr/>
          <p:nvPr/>
        </p:nvSpPr>
        <p:spPr>
          <a:xfrm>
            <a:off x="4644008" y="3049215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6660232" y="306896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ial" pitchFamily="34" charset="0"/>
                <a:cs typeface="Arial" pitchFamily="34" charset="0"/>
              </a:rPr>
              <a:t>4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32 Elipse"/>
          <p:cNvSpPr/>
          <p:nvPr/>
        </p:nvSpPr>
        <p:spPr>
          <a:xfrm>
            <a:off x="6660232" y="3068960"/>
            <a:ext cx="288032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980728"/>
            <a:ext cx="9144000" cy="1124744"/>
          </a:xfrm>
        </p:spPr>
        <p:txBody>
          <a:bodyPr/>
          <a:lstStyle/>
          <a:p>
            <a:r>
              <a:rPr lang="es-ES" dirty="0" smtClean="0"/>
              <a:t>CONCLUSIONS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84176" y="2348880"/>
            <a:ext cx="5508104" cy="2376264"/>
          </a:xfrm>
        </p:spPr>
        <p:txBody>
          <a:bodyPr/>
          <a:lstStyle/>
          <a:p>
            <a:pPr>
              <a:buFontTx/>
              <a:buChar char="-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Intervention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criterion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respectful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Important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dampness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problems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Not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very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serious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lesions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in general</a:t>
            </a:r>
          </a:p>
          <a:p>
            <a:pPr>
              <a:buFontTx/>
              <a:buChar char="-"/>
            </a:pPr>
            <a:r>
              <a:rPr lang="es-ES" dirty="0" err="1" smtClean="0">
                <a:latin typeface="Arial" pitchFamily="34" charset="0"/>
                <a:cs typeface="Arial" pitchFamily="34" charset="0"/>
              </a:rPr>
              <a:t>Recommendable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to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solve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them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in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order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not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to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make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them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worse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1"/>
            <a:ext cx="91440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 typeface="+mj-lt"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4.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Pathological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Anaysis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 algn="just">
              <a:buFontTx/>
              <a:buAutoNum type="arabicPeriod"/>
            </a:pP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Project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	5.   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Intervention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Proposal</a:t>
            </a:r>
            <a:endParaRPr lang="es-E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Tx/>
              <a:buAutoNum type="arabicPeriod"/>
            </a:pP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Description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Building</a:t>
            </a:r>
            <a:r>
              <a:rPr lang="es-E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s-E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    </a:t>
            </a:r>
            <a:r>
              <a:rPr lang="es-ES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s-E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67944" y="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INDEX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3648" y="2420888"/>
            <a:ext cx="6408712" cy="15121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3600" b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THANK YOU FOR </a:t>
            </a:r>
          </a:p>
          <a:p>
            <a:pPr algn="ctr">
              <a:buNone/>
            </a:pPr>
            <a:r>
              <a:rPr lang="es-ES" sz="3600" b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YOUR ATTENTION</a:t>
            </a:r>
            <a:endParaRPr lang="es-ES" sz="3600" b="1" dirty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Elena Serra García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1297</TotalTime>
  <Words>830</Words>
  <Application>Microsoft Office PowerPoint</Application>
  <PresentationFormat>Presentación en pantalla (4:3)</PresentationFormat>
  <Paragraphs>297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Bachelor Final Project:  THE REFURBISHING OF THE BROTHERHOOD HOUSE AT SANTA LUCIA’S HERMITAGE</vt:lpstr>
      <vt:lpstr>INTRODUCTION</vt:lpstr>
      <vt:lpstr>PROJECT INDEX</vt:lpstr>
      <vt:lpstr>DESCRIPTION OF THE BUILDING</vt:lpstr>
      <vt:lpstr>DESCRIPTION OF THE BUILDING</vt:lpstr>
      <vt:lpstr>DESCRIPTION OF THE BUILDING</vt:lpstr>
      <vt:lpstr>PATHOLOGICAL  ANALYSIS</vt:lpstr>
      <vt:lpstr>Diapositiva 8</vt:lpstr>
      <vt:lpstr>Diapositiva 9</vt:lpstr>
      <vt:lpstr>INTERVENTION  PROPOSAL</vt:lpstr>
      <vt:lpstr>INTERVENTION  PROPOSAL</vt:lpstr>
      <vt:lpstr>INTERVENTION  PROPOSAL</vt:lpstr>
      <vt:lpstr>INTERVENTION  PROPOSAL</vt:lpstr>
      <vt:lpstr>INTERVENTION  PROPOSAL</vt:lpstr>
      <vt:lpstr>INTERVENTION  PROPOSAL</vt:lpstr>
      <vt:lpstr>INTERVENTION  PROPOSAL</vt:lpstr>
      <vt:lpstr>CONCLUSIONS</vt:lpstr>
      <vt:lpstr>Diapositiva 18</vt:lpstr>
    </vt:vector>
  </TitlesOfParts>
  <Company>Frost-RL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fytjtdykm</dc:title>
  <dc:creator>Elena</dc:creator>
  <cp:lastModifiedBy>Elena</cp:lastModifiedBy>
  <cp:revision>188</cp:revision>
  <dcterms:created xsi:type="dcterms:W3CDTF">2013-06-21T07:45:23Z</dcterms:created>
  <dcterms:modified xsi:type="dcterms:W3CDTF">2013-07-11T09:11:08Z</dcterms:modified>
</cp:coreProperties>
</file>