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65"/>
  </p:notesMasterIdLst>
  <p:sldIdLst>
    <p:sldId id="256" r:id="rId2"/>
    <p:sldId id="257" r:id="rId3"/>
    <p:sldId id="258" r:id="rId4"/>
    <p:sldId id="259" r:id="rId5"/>
    <p:sldId id="260" r:id="rId6"/>
    <p:sldId id="261" r:id="rId7"/>
    <p:sldId id="265" r:id="rId8"/>
    <p:sldId id="266" r:id="rId9"/>
    <p:sldId id="267" r:id="rId10"/>
    <p:sldId id="268" r:id="rId11"/>
    <p:sldId id="262" r:id="rId12"/>
    <p:sldId id="263" r:id="rId13"/>
    <p:sldId id="264" r:id="rId14"/>
    <p:sldId id="291" r:id="rId15"/>
    <p:sldId id="270" r:id="rId16"/>
    <p:sldId id="271" r:id="rId17"/>
    <p:sldId id="272" r:id="rId18"/>
    <p:sldId id="274" r:id="rId19"/>
    <p:sldId id="300" r:id="rId20"/>
    <p:sldId id="304" r:id="rId21"/>
    <p:sldId id="303" r:id="rId22"/>
    <p:sldId id="302" r:id="rId23"/>
    <p:sldId id="278" r:id="rId24"/>
    <p:sldId id="295" r:id="rId25"/>
    <p:sldId id="296" r:id="rId26"/>
    <p:sldId id="297" r:id="rId27"/>
    <p:sldId id="276" r:id="rId28"/>
    <p:sldId id="277" r:id="rId29"/>
    <p:sldId id="279" r:id="rId30"/>
    <p:sldId id="294" r:id="rId31"/>
    <p:sldId id="305" r:id="rId32"/>
    <p:sldId id="306" r:id="rId33"/>
    <p:sldId id="307" r:id="rId34"/>
    <p:sldId id="280" r:id="rId35"/>
    <p:sldId id="312" r:id="rId36"/>
    <p:sldId id="313" r:id="rId37"/>
    <p:sldId id="314" r:id="rId38"/>
    <p:sldId id="315" r:id="rId39"/>
    <p:sldId id="316" r:id="rId40"/>
    <p:sldId id="317" r:id="rId41"/>
    <p:sldId id="318" r:id="rId42"/>
    <p:sldId id="319" r:id="rId43"/>
    <p:sldId id="308" r:id="rId44"/>
    <p:sldId id="320" r:id="rId45"/>
    <p:sldId id="321" r:id="rId46"/>
    <p:sldId id="327" r:id="rId47"/>
    <p:sldId id="322" r:id="rId48"/>
    <p:sldId id="323" r:id="rId49"/>
    <p:sldId id="324" r:id="rId50"/>
    <p:sldId id="326" r:id="rId51"/>
    <p:sldId id="328" r:id="rId52"/>
    <p:sldId id="329" r:id="rId53"/>
    <p:sldId id="282" r:id="rId54"/>
    <p:sldId id="325" r:id="rId55"/>
    <p:sldId id="283" r:id="rId56"/>
    <p:sldId id="284" r:id="rId57"/>
    <p:sldId id="285" r:id="rId58"/>
    <p:sldId id="286" r:id="rId59"/>
    <p:sldId id="287" r:id="rId60"/>
    <p:sldId id="288" r:id="rId61"/>
    <p:sldId id="293" r:id="rId62"/>
    <p:sldId id="289" r:id="rId63"/>
    <p:sldId id="290" r:id="rId6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vertBarState="maximized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24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19B0470-5169-4446-9454-373FC804C36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65A8F5AF-3F7C-4E33-94B9-E5366FE38D80}">
      <dgm:prSet phldrT="[Texto]" custT="1"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r>
            <a:rPr lang="es-ES" sz="1800" dirty="0" smtClean="0">
              <a:solidFill>
                <a:sysClr val="windowText" lastClr="000000"/>
              </a:solidFill>
            </a:rPr>
            <a:t>Siglo VII a.C</a:t>
          </a:r>
          <a:r>
            <a:rPr lang="es-ES" sz="500" dirty="0" smtClean="0">
              <a:solidFill>
                <a:sysClr val="windowText" lastClr="000000"/>
              </a:solidFill>
            </a:rPr>
            <a:t>.</a:t>
          </a:r>
          <a:endParaRPr lang="es-ES" sz="500" dirty="0">
            <a:solidFill>
              <a:sysClr val="windowText" lastClr="000000"/>
            </a:solidFill>
          </a:endParaRPr>
        </a:p>
      </dgm:t>
    </dgm:pt>
    <dgm:pt modelId="{BC7F9A87-C569-48D6-8D67-61FEFFCFAE81}" type="parTrans" cxnId="{9B57F2CC-4A0E-4439-A920-BD1AB839C20A}">
      <dgm:prSet/>
      <dgm:spPr/>
      <dgm:t>
        <a:bodyPr/>
        <a:lstStyle/>
        <a:p>
          <a:endParaRPr lang="es-ES"/>
        </a:p>
      </dgm:t>
    </dgm:pt>
    <dgm:pt modelId="{FC85C427-582F-407A-900D-9B49A43B60B8}" type="sibTrans" cxnId="{9B57F2CC-4A0E-4439-A920-BD1AB839C20A}">
      <dgm:prSet/>
      <dgm:spPr/>
      <dgm:t>
        <a:bodyPr/>
        <a:lstStyle/>
        <a:p>
          <a:endParaRPr lang="es-ES"/>
        </a:p>
      </dgm:t>
    </dgm:pt>
    <dgm:pt modelId="{43CB68CB-7E89-4063-98D2-3228E30803BD}">
      <dgm:prSet phldrT="[Texto]" custT="1"/>
      <dgm:spPr/>
      <dgm:t>
        <a:bodyPr/>
        <a:lstStyle/>
        <a:p>
          <a:pPr>
            <a:spcAft>
              <a:spcPts val="1800"/>
            </a:spcAft>
          </a:pPr>
          <a:r>
            <a:rPr lang="es-ES" sz="1800" dirty="0" smtClean="0"/>
            <a:t>Era Romana (II a.C – II d.C)</a:t>
          </a:r>
          <a:endParaRPr lang="es-ES" sz="1800" dirty="0"/>
        </a:p>
      </dgm:t>
    </dgm:pt>
    <dgm:pt modelId="{B8DA9A95-BCF8-40DF-A079-4D02C364C9DE}" type="parTrans" cxnId="{FE71D083-AD31-46C5-AC6C-0E65B097C4AA}">
      <dgm:prSet/>
      <dgm:spPr/>
      <dgm:t>
        <a:bodyPr/>
        <a:lstStyle/>
        <a:p>
          <a:endParaRPr lang="es-ES"/>
        </a:p>
      </dgm:t>
    </dgm:pt>
    <dgm:pt modelId="{BE2B3366-D3D3-4BD2-B436-C1A2A2EE7612}" type="sibTrans" cxnId="{FE71D083-AD31-46C5-AC6C-0E65B097C4AA}">
      <dgm:prSet/>
      <dgm:spPr/>
      <dgm:t>
        <a:bodyPr/>
        <a:lstStyle/>
        <a:p>
          <a:endParaRPr lang="es-ES"/>
        </a:p>
      </dgm:t>
    </dgm:pt>
    <dgm:pt modelId="{5C3BD690-90E1-4B65-9DAF-DE80BEF064CE}">
      <dgm:prSet phldrT="[Texto]" custT="1"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r>
            <a:rPr lang="es-ES" sz="1800" dirty="0" smtClean="0">
              <a:solidFill>
                <a:sysClr val="windowText" lastClr="000000"/>
              </a:solidFill>
            </a:rPr>
            <a:t>Actualidad</a:t>
          </a:r>
          <a:endParaRPr lang="es-ES" sz="1800" dirty="0">
            <a:solidFill>
              <a:sysClr val="windowText" lastClr="000000"/>
            </a:solidFill>
          </a:endParaRPr>
        </a:p>
      </dgm:t>
    </dgm:pt>
    <dgm:pt modelId="{4A527D6E-4FB0-41D3-8197-9939844EC81A}" type="parTrans" cxnId="{1914AAD2-FF25-4A95-9ECF-8A881135B81F}">
      <dgm:prSet/>
      <dgm:spPr/>
      <dgm:t>
        <a:bodyPr/>
        <a:lstStyle/>
        <a:p>
          <a:endParaRPr lang="es-ES"/>
        </a:p>
      </dgm:t>
    </dgm:pt>
    <dgm:pt modelId="{EC01706E-1DA9-4A1B-AFED-772B21B77160}" type="sibTrans" cxnId="{1914AAD2-FF25-4A95-9ECF-8A881135B81F}">
      <dgm:prSet/>
      <dgm:spPr/>
      <dgm:t>
        <a:bodyPr/>
        <a:lstStyle/>
        <a:p>
          <a:endParaRPr lang="es-ES"/>
        </a:p>
      </dgm:t>
    </dgm:pt>
    <dgm:pt modelId="{6D6E54CA-5E8B-46DA-908B-76B97150CFF1}">
      <dgm:prSet phldrT="[Texto]" custT="1"/>
      <dgm:spPr/>
      <dgm:t>
        <a:bodyPr/>
        <a:lstStyle/>
        <a:p>
          <a:pPr>
            <a:spcAft>
              <a:spcPts val="1800"/>
            </a:spcAft>
          </a:pPr>
          <a:r>
            <a:rPr lang="es-ES" sz="1800" dirty="0" smtClean="0"/>
            <a:t>Conquista musulmana (711 </a:t>
          </a:r>
          <a:r>
            <a:rPr lang="es-ES" sz="1800" dirty="0" err="1" smtClean="0"/>
            <a:t>dC</a:t>
          </a:r>
          <a:r>
            <a:rPr lang="es-ES" sz="1800" dirty="0" smtClean="0"/>
            <a:t>.)</a:t>
          </a:r>
          <a:endParaRPr lang="es-ES" sz="1800" dirty="0"/>
        </a:p>
      </dgm:t>
    </dgm:pt>
    <dgm:pt modelId="{2716A79B-EB54-4FEC-ACCA-71A487B61B30}" type="parTrans" cxnId="{FF731B68-FCC3-4C7C-97FB-6DE470CD0013}">
      <dgm:prSet/>
      <dgm:spPr/>
      <dgm:t>
        <a:bodyPr/>
        <a:lstStyle/>
        <a:p>
          <a:endParaRPr lang="es-ES"/>
        </a:p>
      </dgm:t>
    </dgm:pt>
    <dgm:pt modelId="{285A1DC7-EB16-4B9E-8DA6-253A7665F7EA}" type="sibTrans" cxnId="{FF731B68-FCC3-4C7C-97FB-6DE470CD0013}">
      <dgm:prSet/>
      <dgm:spPr/>
      <dgm:t>
        <a:bodyPr/>
        <a:lstStyle/>
        <a:p>
          <a:endParaRPr lang="es-ES"/>
        </a:p>
      </dgm:t>
    </dgm:pt>
    <dgm:pt modelId="{1BFA40D5-1950-451A-9FF4-76F31992A87D}">
      <dgm:prSet phldrT="[Texto]" custT="1"/>
      <dgm:spPr/>
      <dgm:t>
        <a:bodyPr/>
        <a:lstStyle/>
        <a:p>
          <a:pPr>
            <a:spcAft>
              <a:spcPts val="1800"/>
            </a:spcAft>
          </a:pPr>
          <a:r>
            <a:rPr lang="es-ES" sz="1800" dirty="0" smtClean="0"/>
            <a:t>Reconquista Jaume I (1238 d.C.)</a:t>
          </a:r>
          <a:endParaRPr lang="es-ES" sz="1800" dirty="0"/>
        </a:p>
      </dgm:t>
    </dgm:pt>
    <dgm:pt modelId="{A397F6CE-6495-4438-A7E0-1EBBCE33D361}" type="parTrans" cxnId="{B66C3022-F800-40E6-B90D-A42AABEC4C7B}">
      <dgm:prSet/>
      <dgm:spPr/>
      <dgm:t>
        <a:bodyPr/>
        <a:lstStyle/>
        <a:p>
          <a:endParaRPr lang="es-ES"/>
        </a:p>
      </dgm:t>
    </dgm:pt>
    <dgm:pt modelId="{5CFC5F71-3457-4C51-856E-7B70F078F6DF}" type="sibTrans" cxnId="{B66C3022-F800-40E6-B90D-A42AABEC4C7B}">
      <dgm:prSet/>
      <dgm:spPr/>
      <dgm:t>
        <a:bodyPr/>
        <a:lstStyle/>
        <a:p>
          <a:endParaRPr lang="es-ES"/>
        </a:p>
      </dgm:t>
    </dgm:pt>
    <dgm:pt modelId="{68444FB2-CF67-4CDE-99A4-622FF9BDF392}">
      <dgm:prSet phldrT="[Texto]" custT="1"/>
      <dgm:spPr/>
      <dgm:t>
        <a:bodyPr/>
        <a:lstStyle/>
        <a:p>
          <a:pPr>
            <a:spcAft>
              <a:spcPts val="1800"/>
            </a:spcAft>
          </a:pPr>
          <a:r>
            <a:rPr lang="es-ES" sz="1800" dirty="0" smtClean="0"/>
            <a:t>Matrimonio Reyes Católicos (1479 d.C)</a:t>
          </a:r>
          <a:endParaRPr lang="es-ES" sz="1800" dirty="0"/>
        </a:p>
      </dgm:t>
    </dgm:pt>
    <dgm:pt modelId="{94D99449-C1EF-4B8E-9C7B-EBF8FA6A75AB}" type="parTrans" cxnId="{B4DF7BC3-6A27-4DE2-B2A6-CAC1BC8380C4}">
      <dgm:prSet/>
      <dgm:spPr/>
      <dgm:t>
        <a:bodyPr/>
        <a:lstStyle/>
        <a:p>
          <a:endParaRPr lang="es-ES"/>
        </a:p>
      </dgm:t>
    </dgm:pt>
    <dgm:pt modelId="{3B576A22-B56A-4380-9E0C-6151017D215F}" type="sibTrans" cxnId="{B4DF7BC3-6A27-4DE2-B2A6-CAC1BC8380C4}">
      <dgm:prSet/>
      <dgm:spPr/>
      <dgm:t>
        <a:bodyPr/>
        <a:lstStyle/>
        <a:p>
          <a:endParaRPr lang="es-ES"/>
        </a:p>
      </dgm:t>
    </dgm:pt>
    <dgm:pt modelId="{21510297-4FAF-489C-9073-E0BDF18E9C55}">
      <dgm:prSet phldrT="[Texto]" custT="1"/>
      <dgm:spPr/>
      <dgm:t>
        <a:bodyPr/>
        <a:lstStyle/>
        <a:p>
          <a:pPr>
            <a:spcAft>
              <a:spcPts val="1800"/>
            </a:spcAft>
          </a:pPr>
          <a:r>
            <a:rPr lang="es-ES" sz="1800" dirty="0" smtClean="0"/>
            <a:t>Reinado de los </a:t>
          </a:r>
          <a:r>
            <a:rPr lang="es-ES" sz="1800" dirty="0" err="1" smtClean="0"/>
            <a:t>Austrias</a:t>
          </a:r>
          <a:r>
            <a:rPr lang="es-ES" sz="1800" dirty="0" smtClean="0"/>
            <a:t> ( XVI-XVII d.C)</a:t>
          </a:r>
          <a:endParaRPr lang="es-ES" sz="1800" dirty="0"/>
        </a:p>
      </dgm:t>
    </dgm:pt>
    <dgm:pt modelId="{1CD0791B-E241-45D9-B9CC-58FB51551B81}" type="parTrans" cxnId="{0C8B4F3F-9DD7-41CE-AEFF-73B923945E3B}">
      <dgm:prSet/>
      <dgm:spPr/>
      <dgm:t>
        <a:bodyPr/>
        <a:lstStyle/>
        <a:p>
          <a:endParaRPr lang="es-ES"/>
        </a:p>
      </dgm:t>
    </dgm:pt>
    <dgm:pt modelId="{651CED43-AE37-47DF-91D1-7CB5875B4E1B}" type="sibTrans" cxnId="{0C8B4F3F-9DD7-41CE-AEFF-73B923945E3B}">
      <dgm:prSet/>
      <dgm:spPr/>
      <dgm:t>
        <a:bodyPr/>
        <a:lstStyle/>
        <a:p>
          <a:endParaRPr lang="es-ES"/>
        </a:p>
      </dgm:t>
    </dgm:pt>
    <dgm:pt modelId="{84FB6B25-0A61-45F5-B415-386F272DD407}">
      <dgm:prSet phldrT="[Texto]" custT="1"/>
      <dgm:spPr/>
      <dgm:t>
        <a:bodyPr/>
        <a:lstStyle/>
        <a:p>
          <a:pPr>
            <a:spcAft>
              <a:spcPts val="1800"/>
            </a:spcAft>
          </a:pPr>
          <a:r>
            <a:rPr lang="es-ES" sz="1800" dirty="0" smtClean="0"/>
            <a:t>Incorporación a la provincia de Valencia (1851 d.C.)</a:t>
          </a:r>
          <a:endParaRPr lang="es-ES" sz="1800" dirty="0"/>
        </a:p>
      </dgm:t>
    </dgm:pt>
    <dgm:pt modelId="{A6FA1C93-394C-4152-A31B-A2A8623BDD01}" type="parTrans" cxnId="{C76524FE-D6FC-4285-87E5-E0F2EE30595C}">
      <dgm:prSet/>
      <dgm:spPr/>
      <dgm:t>
        <a:bodyPr/>
        <a:lstStyle/>
        <a:p>
          <a:endParaRPr lang="es-ES"/>
        </a:p>
      </dgm:t>
    </dgm:pt>
    <dgm:pt modelId="{0C8492D0-5940-42BB-94B0-64D98B82CCAB}" type="sibTrans" cxnId="{C76524FE-D6FC-4285-87E5-E0F2EE30595C}">
      <dgm:prSet/>
      <dgm:spPr/>
      <dgm:t>
        <a:bodyPr/>
        <a:lstStyle/>
        <a:p>
          <a:endParaRPr lang="es-ES"/>
        </a:p>
      </dgm:t>
    </dgm:pt>
    <dgm:pt modelId="{41594D5D-8CAC-4263-9CD9-36D160FC7C53}" type="pres">
      <dgm:prSet presAssocID="{219B0470-5169-4446-9454-373FC804C36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9D49851A-A88D-4C3D-A627-7DB298D07D03}" type="pres">
      <dgm:prSet presAssocID="{65A8F5AF-3F7C-4E33-94B9-E5366FE38D80}" presName="parentText" presStyleLbl="node1" presStyleIdx="0" presStyleCnt="2" custScaleX="22553" custScaleY="30948" custLinFactNeighborX="-38723" custLinFactNeighborY="-64916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13B6D98-FC35-4A61-B13D-7E08AD99A50F}" type="pres">
      <dgm:prSet presAssocID="{65A8F5AF-3F7C-4E33-94B9-E5366FE38D80}" presName="childText" presStyleLbl="revTx" presStyleIdx="0" presStyleCnt="1" custScaleX="94895" custScaleY="39945" custLinFactNeighborX="425" custLinFactNeighborY="-69090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95E2080-B326-4D3D-AD46-D8D02A76F4CB}" type="pres">
      <dgm:prSet presAssocID="{5C3BD690-90E1-4B65-9DAF-DE80BEF064CE}" presName="parentText" presStyleLbl="node1" presStyleIdx="1" presStyleCnt="2" custScaleX="22628" custScaleY="31176" custLinFactNeighborX="-38686" custLinFactNeighborY="64065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B4DF7BC3-6A27-4DE2-B2A6-CAC1BC8380C4}" srcId="{65A8F5AF-3F7C-4E33-94B9-E5366FE38D80}" destId="{68444FB2-CF67-4CDE-99A4-622FF9BDF392}" srcOrd="3" destOrd="0" parTransId="{94D99449-C1EF-4B8E-9C7B-EBF8FA6A75AB}" sibTransId="{3B576A22-B56A-4380-9E0C-6151017D215F}"/>
    <dgm:cxn modelId="{02BA12DE-5E64-4B6C-911D-ECAA77946BA4}" type="presOf" srcId="{43CB68CB-7E89-4063-98D2-3228E30803BD}" destId="{813B6D98-FC35-4A61-B13D-7E08AD99A50F}" srcOrd="0" destOrd="0" presId="urn:microsoft.com/office/officeart/2005/8/layout/vList2"/>
    <dgm:cxn modelId="{3DDC0DF8-E754-4E0A-931D-639EE2A83765}" type="presOf" srcId="{6D6E54CA-5E8B-46DA-908B-76B97150CFF1}" destId="{813B6D98-FC35-4A61-B13D-7E08AD99A50F}" srcOrd="0" destOrd="1" presId="urn:microsoft.com/office/officeart/2005/8/layout/vList2"/>
    <dgm:cxn modelId="{D8152791-5F4F-46FA-B815-0F7B90071F62}" type="presOf" srcId="{21510297-4FAF-489C-9073-E0BDF18E9C55}" destId="{813B6D98-FC35-4A61-B13D-7E08AD99A50F}" srcOrd="0" destOrd="4" presId="urn:microsoft.com/office/officeart/2005/8/layout/vList2"/>
    <dgm:cxn modelId="{FE71D083-AD31-46C5-AC6C-0E65B097C4AA}" srcId="{65A8F5AF-3F7C-4E33-94B9-E5366FE38D80}" destId="{43CB68CB-7E89-4063-98D2-3228E30803BD}" srcOrd="0" destOrd="0" parTransId="{B8DA9A95-BCF8-40DF-A079-4D02C364C9DE}" sibTransId="{BE2B3366-D3D3-4BD2-B436-C1A2A2EE7612}"/>
    <dgm:cxn modelId="{FF731B68-FCC3-4C7C-97FB-6DE470CD0013}" srcId="{65A8F5AF-3F7C-4E33-94B9-E5366FE38D80}" destId="{6D6E54CA-5E8B-46DA-908B-76B97150CFF1}" srcOrd="1" destOrd="0" parTransId="{2716A79B-EB54-4FEC-ACCA-71A487B61B30}" sibTransId="{285A1DC7-EB16-4B9E-8DA6-253A7665F7EA}"/>
    <dgm:cxn modelId="{9B57F2CC-4A0E-4439-A920-BD1AB839C20A}" srcId="{219B0470-5169-4446-9454-373FC804C36F}" destId="{65A8F5AF-3F7C-4E33-94B9-E5366FE38D80}" srcOrd="0" destOrd="0" parTransId="{BC7F9A87-C569-48D6-8D67-61FEFFCFAE81}" sibTransId="{FC85C427-582F-407A-900D-9B49A43B60B8}"/>
    <dgm:cxn modelId="{1914AAD2-FF25-4A95-9ECF-8A881135B81F}" srcId="{219B0470-5169-4446-9454-373FC804C36F}" destId="{5C3BD690-90E1-4B65-9DAF-DE80BEF064CE}" srcOrd="1" destOrd="0" parTransId="{4A527D6E-4FB0-41D3-8197-9939844EC81A}" sibTransId="{EC01706E-1DA9-4A1B-AFED-772B21B77160}"/>
    <dgm:cxn modelId="{0C8B4F3F-9DD7-41CE-AEFF-73B923945E3B}" srcId="{65A8F5AF-3F7C-4E33-94B9-E5366FE38D80}" destId="{21510297-4FAF-489C-9073-E0BDF18E9C55}" srcOrd="4" destOrd="0" parTransId="{1CD0791B-E241-45D9-B9CC-58FB51551B81}" sibTransId="{651CED43-AE37-47DF-91D1-7CB5875B4E1B}"/>
    <dgm:cxn modelId="{9BCAC3D1-B7D6-46EB-9BDA-407ED8383F50}" type="presOf" srcId="{68444FB2-CF67-4CDE-99A4-622FF9BDF392}" destId="{813B6D98-FC35-4A61-B13D-7E08AD99A50F}" srcOrd="0" destOrd="3" presId="urn:microsoft.com/office/officeart/2005/8/layout/vList2"/>
    <dgm:cxn modelId="{B66C3022-F800-40E6-B90D-A42AABEC4C7B}" srcId="{65A8F5AF-3F7C-4E33-94B9-E5366FE38D80}" destId="{1BFA40D5-1950-451A-9FF4-76F31992A87D}" srcOrd="2" destOrd="0" parTransId="{A397F6CE-6495-4438-A7E0-1EBBCE33D361}" sibTransId="{5CFC5F71-3457-4C51-856E-7B70F078F6DF}"/>
    <dgm:cxn modelId="{31281414-A016-4B0D-BD2A-41DC6FD75328}" type="presOf" srcId="{65A8F5AF-3F7C-4E33-94B9-E5366FE38D80}" destId="{9D49851A-A88D-4C3D-A627-7DB298D07D03}" srcOrd="0" destOrd="0" presId="urn:microsoft.com/office/officeart/2005/8/layout/vList2"/>
    <dgm:cxn modelId="{617B345A-F6C7-4014-B5AE-832FFA8F6ABB}" type="presOf" srcId="{5C3BD690-90E1-4B65-9DAF-DE80BEF064CE}" destId="{195E2080-B326-4D3D-AD46-D8D02A76F4CB}" srcOrd="0" destOrd="0" presId="urn:microsoft.com/office/officeart/2005/8/layout/vList2"/>
    <dgm:cxn modelId="{646F4D71-7A50-4F21-92D5-5B83294BCA68}" type="presOf" srcId="{219B0470-5169-4446-9454-373FC804C36F}" destId="{41594D5D-8CAC-4263-9CD9-36D160FC7C53}" srcOrd="0" destOrd="0" presId="urn:microsoft.com/office/officeart/2005/8/layout/vList2"/>
    <dgm:cxn modelId="{FC2048BA-9DEF-40D0-A73E-7964F5C5C898}" type="presOf" srcId="{84FB6B25-0A61-45F5-B415-386F272DD407}" destId="{813B6D98-FC35-4A61-B13D-7E08AD99A50F}" srcOrd="0" destOrd="5" presId="urn:microsoft.com/office/officeart/2005/8/layout/vList2"/>
    <dgm:cxn modelId="{C76524FE-D6FC-4285-87E5-E0F2EE30595C}" srcId="{65A8F5AF-3F7C-4E33-94B9-E5366FE38D80}" destId="{84FB6B25-0A61-45F5-B415-386F272DD407}" srcOrd="5" destOrd="0" parTransId="{A6FA1C93-394C-4152-A31B-A2A8623BDD01}" sibTransId="{0C8492D0-5940-42BB-94B0-64D98B82CCAB}"/>
    <dgm:cxn modelId="{54F1E96B-C681-4CDC-B680-A9F490684057}" type="presOf" srcId="{1BFA40D5-1950-451A-9FF4-76F31992A87D}" destId="{813B6D98-FC35-4A61-B13D-7E08AD99A50F}" srcOrd="0" destOrd="2" presId="urn:microsoft.com/office/officeart/2005/8/layout/vList2"/>
    <dgm:cxn modelId="{378FB0DA-73D2-4CDC-B6A0-C486464A7528}" type="presParOf" srcId="{41594D5D-8CAC-4263-9CD9-36D160FC7C53}" destId="{9D49851A-A88D-4C3D-A627-7DB298D07D03}" srcOrd="0" destOrd="0" presId="urn:microsoft.com/office/officeart/2005/8/layout/vList2"/>
    <dgm:cxn modelId="{FCEAF8B5-6353-4421-B861-86A4F1D9DDF2}" type="presParOf" srcId="{41594D5D-8CAC-4263-9CD9-36D160FC7C53}" destId="{813B6D98-FC35-4A61-B13D-7E08AD99A50F}" srcOrd="1" destOrd="0" presId="urn:microsoft.com/office/officeart/2005/8/layout/vList2"/>
    <dgm:cxn modelId="{330F2E29-203C-4A29-8396-8144DAFB6815}" type="presParOf" srcId="{41594D5D-8CAC-4263-9CD9-36D160FC7C53}" destId="{195E2080-B326-4D3D-AD46-D8D02A76F4CB}" srcOrd="2" destOrd="0" presId="urn:microsoft.com/office/officeart/2005/8/layout/vList2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462B3C-EB66-456C-9D3B-D7A6C97B3F22}" type="datetimeFigureOut">
              <a:rPr lang="es-ES" smtClean="0"/>
              <a:pPr/>
              <a:t>14/07/2012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1A2F7E-7E78-4416-9A36-5A3C51180D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1A2F7E-7E78-4416-9A36-5A3C51180DE1}" type="slidenum">
              <a:rPr lang="es-ES" smtClean="0"/>
              <a:pPr/>
              <a:t>4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9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E5A68-4C78-4DC3-B385-6AC7F6CC4140}" type="datetimeFigureOut">
              <a:rPr lang="es-ES" smtClean="0"/>
              <a:pPr/>
              <a:t>14/07/2012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7C3E0-9E00-40BC-85EC-2FA3B0A3FA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E5A68-4C78-4DC3-B385-6AC7F6CC4140}" type="datetimeFigureOut">
              <a:rPr lang="es-ES" smtClean="0"/>
              <a:pPr/>
              <a:t>14/07/2012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7C3E0-9E00-40BC-85EC-2FA3B0A3FA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7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E5A68-4C78-4DC3-B385-6AC7F6CC4140}" type="datetimeFigureOut">
              <a:rPr lang="es-ES" smtClean="0"/>
              <a:pPr/>
              <a:t>14/07/2012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7C3E0-9E00-40BC-85EC-2FA3B0A3FA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4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4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E5A68-4C78-4DC3-B385-6AC7F6CC4140}" type="datetimeFigureOut">
              <a:rPr lang="es-ES" smtClean="0"/>
              <a:pPr/>
              <a:t>14/07/2012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7C3E0-9E00-40BC-85EC-2FA3B0A3FA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3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3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0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0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E5A68-4C78-4DC3-B385-6AC7F6CC4140}" type="datetimeFigureOut">
              <a:rPr lang="es-ES" smtClean="0"/>
              <a:pPr/>
              <a:t>14/07/2012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7C3E0-9E00-40BC-85EC-2FA3B0A3FA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E5A68-4C78-4DC3-B385-6AC7F6CC4140}" type="datetimeFigureOut">
              <a:rPr lang="es-ES" smtClean="0"/>
              <a:pPr/>
              <a:t>14/07/2012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7C3E0-9E00-40BC-85EC-2FA3B0A3FA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E5A68-4C78-4DC3-B385-6AC7F6CC4140}" type="datetimeFigureOut">
              <a:rPr lang="es-ES" smtClean="0"/>
              <a:pPr/>
              <a:t>14/07/2012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7C3E0-9E00-40BC-85EC-2FA3B0A3FA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5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4" y="273054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5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E5A68-4C78-4DC3-B385-6AC7F6CC4140}" type="datetimeFigureOut">
              <a:rPr lang="es-ES" smtClean="0"/>
              <a:pPr/>
              <a:t>14/07/2012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7C3E0-9E00-40BC-85EC-2FA3B0A3FA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E5A68-4C78-4DC3-B385-6AC7F6CC4140}" type="datetimeFigureOut">
              <a:rPr lang="es-ES" smtClean="0"/>
              <a:pPr/>
              <a:t>14/07/2012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7C3E0-9E00-40BC-85EC-2FA3B0A3FA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E5A68-4C78-4DC3-B385-6AC7F6CC4140}" type="datetimeFigureOut">
              <a:rPr lang="es-ES" smtClean="0"/>
              <a:pPr/>
              <a:t>14/07/2012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7C3E0-9E00-40BC-85EC-2FA3B0A3FA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2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E5A68-4C78-4DC3-B385-6AC7F6CC4140}" type="datetimeFigureOut">
              <a:rPr lang="es-ES" smtClean="0"/>
              <a:pPr/>
              <a:t>14/07/2012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7C3E0-9E00-40BC-85EC-2FA3B0A3FA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4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8E5A68-4C78-4DC3-B385-6AC7F6CC4140}" type="datetimeFigureOut">
              <a:rPr lang="es-ES" smtClean="0"/>
              <a:pPr/>
              <a:t>14/07/2012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4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B7C3E0-9E00-40BC-85EC-2FA3B0A3FA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jpeg"/><Relationship Id="rId4" Type="http://schemas.openxmlformats.org/officeDocument/2006/relationships/image" Target="../media/image49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jpeg"/><Relationship Id="rId4" Type="http://schemas.openxmlformats.org/officeDocument/2006/relationships/image" Target="../media/image55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3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3.jpeg"/><Relationship Id="rId5" Type="http://schemas.openxmlformats.org/officeDocument/2006/relationships/image" Target="../media/image72.jpeg"/><Relationship Id="rId4" Type="http://schemas.openxmlformats.org/officeDocument/2006/relationships/image" Target="../media/image71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jpeg"/><Relationship Id="rId3" Type="http://schemas.openxmlformats.org/officeDocument/2006/relationships/image" Target="../media/image77.jpeg"/><Relationship Id="rId7" Type="http://schemas.openxmlformats.org/officeDocument/2006/relationships/image" Target="../media/image80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9.jpeg"/><Relationship Id="rId5" Type="http://schemas.openxmlformats.org/officeDocument/2006/relationships/image" Target="../media/image45.jpeg"/><Relationship Id="rId4" Type="http://schemas.openxmlformats.org/officeDocument/2006/relationships/image" Target="../media/image78.jpeg"/><Relationship Id="rId9" Type="http://schemas.openxmlformats.org/officeDocument/2006/relationships/image" Target="../media/image82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7" Type="http://schemas.openxmlformats.org/officeDocument/2006/relationships/image" Target="../media/image87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6.jpeg"/><Relationship Id="rId5" Type="http://schemas.openxmlformats.org/officeDocument/2006/relationships/image" Target="../media/image85.jpeg"/><Relationship Id="rId4" Type="http://schemas.openxmlformats.org/officeDocument/2006/relationships/image" Target="../media/image84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9.jpeg"/><Relationship Id="rId4" Type="http://schemas.openxmlformats.org/officeDocument/2006/relationships/image" Target="../media/image88.jpeg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1.jpe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 t="14484" r="11111" b="17232"/>
          <a:stretch>
            <a:fillRect/>
          </a:stretch>
        </p:blipFill>
        <p:spPr bwMode="auto">
          <a:xfrm>
            <a:off x="0" y="1000108"/>
            <a:ext cx="9144000" cy="4714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928670"/>
            <a:ext cx="7358115" cy="1370013"/>
          </a:xfrm>
        </p:spPr>
        <p:txBody>
          <a:bodyPr>
            <a:noAutofit/>
          </a:bodyPr>
          <a:lstStyle/>
          <a:p>
            <a:pPr algn="just"/>
            <a:r>
              <a:rPr lang="es-ES" sz="3200" b="1" dirty="0" smtClean="0">
                <a:solidFill>
                  <a:schemeClr val="bg1"/>
                </a:solidFill>
              </a:rPr>
              <a:t>EL RÍO MAGRO A SU PASO POR REQUENA: ESTUDIO DEL PATRIMONIO Y TERRITORIO.</a:t>
            </a:r>
            <a:endParaRPr lang="es-ES" sz="3200" b="1" dirty="0">
              <a:solidFill>
                <a:schemeClr val="bg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72264" y="5875583"/>
            <a:ext cx="2571736" cy="9824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86183" y="5965647"/>
            <a:ext cx="2714644" cy="8923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7" name="6 Conector recto"/>
          <p:cNvCxnSpPr/>
          <p:nvPr/>
        </p:nvCxnSpPr>
        <p:spPr>
          <a:xfrm>
            <a:off x="0" y="5715018"/>
            <a:ext cx="9144000" cy="1588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7 Conector recto"/>
          <p:cNvCxnSpPr/>
          <p:nvPr/>
        </p:nvCxnSpPr>
        <p:spPr>
          <a:xfrm>
            <a:off x="0" y="1000110"/>
            <a:ext cx="9144000" cy="1588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8 CuadroTexto"/>
          <p:cNvSpPr txBox="1"/>
          <p:nvPr/>
        </p:nvSpPr>
        <p:spPr>
          <a:xfrm>
            <a:off x="2928925" y="500046"/>
            <a:ext cx="4000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/>
              <a:t>PROYECTO FINAL DE GRADO</a:t>
            </a:r>
            <a:endParaRPr lang="es-ES" sz="2400" dirty="0"/>
          </a:p>
        </p:txBody>
      </p:sp>
      <p:sp>
        <p:nvSpPr>
          <p:cNvPr id="10" name="9 CuadroTexto"/>
          <p:cNvSpPr txBox="1"/>
          <p:nvPr/>
        </p:nvSpPr>
        <p:spPr>
          <a:xfrm>
            <a:off x="7572399" y="642919"/>
            <a:ext cx="1285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Julio 2012</a:t>
            </a:r>
            <a:endParaRPr lang="es-ES" dirty="0"/>
          </a:p>
        </p:txBody>
      </p:sp>
      <p:sp>
        <p:nvSpPr>
          <p:cNvPr id="11" name="10 CuadroTexto"/>
          <p:cNvSpPr txBox="1"/>
          <p:nvPr/>
        </p:nvSpPr>
        <p:spPr>
          <a:xfrm>
            <a:off x="5000629" y="5000638"/>
            <a:ext cx="450056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chemeClr val="bg1"/>
                </a:solidFill>
              </a:rPr>
              <a:t>Autora: Marta Renau Guerra</a:t>
            </a:r>
          </a:p>
          <a:p>
            <a:r>
              <a:rPr lang="es-ES" sz="2000" b="1" dirty="0" smtClean="0">
                <a:solidFill>
                  <a:schemeClr val="bg1"/>
                </a:solidFill>
              </a:rPr>
              <a:t>Directora PFG: Mª Teresa Gil Piqueras</a:t>
            </a:r>
            <a:endParaRPr lang="es-ES" sz="2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9144000" cy="100010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5" name="4 Conector recto"/>
          <p:cNvCxnSpPr/>
          <p:nvPr/>
        </p:nvCxnSpPr>
        <p:spPr>
          <a:xfrm>
            <a:off x="0" y="1000110"/>
            <a:ext cx="9144000" cy="1588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1 Título"/>
          <p:cNvSpPr txBox="1">
            <a:spLocks/>
          </p:cNvSpPr>
          <p:nvPr/>
        </p:nvSpPr>
        <p:spPr>
          <a:xfrm>
            <a:off x="3071801" y="571480"/>
            <a:ext cx="6500827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El río Magro a su paso por Requena: estudio del patrimonio y territorio.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7786714" y="1785926"/>
            <a:ext cx="37862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	</a:t>
            </a:r>
          </a:p>
        </p:txBody>
      </p:sp>
      <p:sp>
        <p:nvSpPr>
          <p:cNvPr id="10" name="9 Marcador de contenido"/>
          <p:cNvSpPr>
            <a:spLocks noGrp="1"/>
          </p:cNvSpPr>
          <p:nvPr>
            <p:ph idx="1"/>
          </p:nvPr>
        </p:nvSpPr>
        <p:spPr>
          <a:xfrm>
            <a:off x="1500170" y="1214424"/>
            <a:ext cx="6643735" cy="3786214"/>
          </a:xfrm>
        </p:spPr>
        <p:txBody>
          <a:bodyPr>
            <a:normAutofit/>
          </a:bodyPr>
          <a:lstStyle/>
          <a:p>
            <a:pPr marL="457200" indent="-457200">
              <a:lnSpc>
                <a:spcPct val="200000"/>
              </a:lnSpc>
              <a:buNone/>
            </a:pPr>
            <a:r>
              <a:rPr lang="es-ES" sz="2400" dirty="0" smtClean="0"/>
              <a:t>1. Introducción y justificación</a:t>
            </a:r>
          </a:p>
          <a:p>
            <a:pPr marL="457200" indent="-457200">
              <a:lnSpc>
                <a:spcPct val="200000"/>
              </a:lnSpc>
              <a:buNone/>
            </a:pPr>
            <a:r>
              <a:rPr lang="es-ES" sz="2400" dirty="0" smtClean="0"/>
              <a:t>2. Objetivos del proyecto </a:t>
            </a:r>
          </a:p>
          <a:p>
            <a:pPr marL="457200" indent="-457200">
              <a:lnSpc>
                <a:spcPct val="200000"/>
              </a:lnSpc>
              <a:buNone/>
            </a:pPr>
            <a:r>
              <a:rPr lang="es-ES" sz="2400" dirty="0" smtClean="0"/>
              <a:t>3. Metodología</a:t>
            </a:r>
          </a:p>
          <a:p>
            <a:pPr marL="457200" indent="-457200">
              <a:lnSpc>
                <a:spcPct val="200000"/>
              </a:lnSpc>
              <a:buNone/>
            </a:pPr>
            <a:r>
              <a:rPr lang="es-ES" sz="2400" dirty="0" smtClean="0"/>
              <a:t>4. Conclusiones</a:t>
            </a:r>
          </a:p>
          <a:p>
            <a:pPr marL="457200" indent="-457200">
              <a:lnSpc>
                <a:spcPct val="200000"/>
              </a:lnSpc>
              <a:buNone/>
            </a:pPr>
            <a:endParaRPr lang="es-ES" sz="3600" dirty="0" smtClean="0"/>
          </a:p>
          <a:p>
            <a:endParaRPr lang="es-ES" dirty="0"/>
          </a:p>
        </p:txBody>
      </p:sp>
      <p:sp>
        <p:nvSpPr>
          <p:cNvPr id="11" name="10 CuadroTexto"/>
          <p:cNvSpPr txBox="1"/>
          <p:nvPr/>
        </p:nvSpPr>
        <p:spPr>
          <a:xfrm>
            <a:off x="357159" y="428605"/>
            <a:ext cx="24288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accent3"/>
                </a:solidFill>
              </a:rPr>
              <a:t>ESQUEMA</a:t>
            </a:r>
            <a:endParaRPr lang="es-ES" sz="3200" b="1" dirty="0">
              <a:solidFill>
                <a:schemeClr val="accent3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l="5127" r="12821"/>
          <a:stretch>
            <a:fillRect/>
          </a:stretch>
        </p:blipFill>
        <p:spPr bwMode="auto">
          <a:xfrm>
            <a:off x="0" y="4987943"/>
            <a:ext cx="2285984" cy="18700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 l="10256" r="7692"/>
          <a:stretch>
            <a:fillRect/>
          </a:stretch>
        </p:blipFill>
        <p:spPr bwMode="auto">
          <a:xfrm>
            <a:off x="2285984" y="4987918"/>
            <a:ext cx="2286016" cy="187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/>
          <a:srcRect r="17948"/>
          <a:stretch>
            <a:fillRect/>
          </a:stretch>
        </p:blipFill>
        <p:spPr bwMode="auto">
          <a:xfrm>
            <a:off x="4572000" y="4987918"/>
            <a:ext cx="2286016" cy="187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print"/>
          <a:srcRect r="17949"/>
          <a:stretch>
            <a:fillRect/>
          </a:stretch>
        </p:blipFill>
        <p:spPr bwMode="auto">
          <a:xfrm>
            <a:off x="6857984" y="4987918"/>
            <a:ext cx="2286016" cy="187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2" name="11 Conector recto"/>
          <p:cNvCxnSpPr/>
          <p:nvPr/>
        </p:nvCxnSpPr>
        <p:spPr>
          <a:xfrm>
            <a:off x="0" y="5000637"/>
            <a:ext cx="9144000" cy="1588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9144000" cy="100010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5" name="4 Conector recto"/>
          <p:cNvCxnSpPr/>
          <p:nvPr/>
        </p:nvCxnSpPr>
        <p:spPr>
          <a:xfrm>
            <a:off x="0" y="1000110"/>
            <a:ext cx="9144000" cy="1588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1 Título"/>
          <p:cNvSpPr txBox="1">
            <a:spLocks/>
          </p:cNvSpPr>
          <p:nvPr/>
        </p:nvSpPr>
        <p:spPr>
          <a:xfrm>
            <a:off x="3071801" y="571480"/>
            <a:ext cx="6500827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El río Magro a su paso por Requena: estudio del patrimonio y territorio.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7786714" y="1785926"/>
            <a:ext cx="37862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	</a:t>
            </a:r>
          </a:p>
        </p:txBody>
      </p:sp>
      <p:sp>
        <p:nvSpPr>
          <p:cNvPr id="10" name="9 Marcador de contenido"/>
          <p:cNvSpPr>
            <a:spLocks noGrp="1"/>
          </p:cNvSpPr>
          <p:nvPr>
            <p:ph idx="1"/>
          </p:nvPr>
        </p:nvSpPr>
        <p:spPr>
          <a:xfrm>
            <a:off x="1500170" y="1214424"/>
            <a:ext cx="6643735" cy="3786214"/>
          </a:xfrm>
        </p:spPr>
        <p:txBody>
          <a:bodyPr>
            <a:normAutofit/>
          </a:bodyPr>
          <a:lstStyle/>
          <a:p>
            <a:pPr marL="457200" indent="-457200">
              <a:lnSpc>
                <a:spcPct val="200000"/>
              </a:lnSpc>
              <a:buNone/>
            </a:pPr>
            <a:r>
              <a:rPr lang="es-ES" sz="2400" b="1" dirty="0" smtClean="0">
                <a:solidFill>
                  <a:schemeClr val="accent3"/>
                </a:solidFill>
              </a:rPr>
              <a:t>1. Introducción y justificación</a:t>
            </a:r>
          </a:p>
          <a:p>
            <a:pPr marL="457200" indent="-457200">
              <a:lnSpc>
                <a:spcPct val="200000"/>
              </a:lnSpc>
              <a:buNone/>
            </a:pPr>
            <a:r>
              <a:rPr lang="es-ES" sz="2400" dirty="0" smtClean="0"/>
              <a:t>2. Objetivos del proyecto </a:t>
            </a:r>
          </a:p>
          <a:p>
            <a:pPr marL="457200" indent="-457200">
              <a:lnSpc>
                <a:spcPct val="200000"/>
              </a:lnSpc>
              <a:buNone/>
            </a:pPr>
            <a:r>
              <a:rPr lang="es-ES" sz="2400" dirty="0" smtClean="0"/>
              <a:t>3. Metodología</a:t>
            </a:r>
          </a:p>
          <a:p>
            <a:pPr marL="457200" indent="-457200">
              <a:lnSpc>
                <a:spcPct val="200000"/>
              </a:lnSpc>
              <a:buNone/>
            </a:pPr>
            <a:r>
              <a:rPr lang="es-ES" sz="2400" dirty="0" smtClean="0"/>
              <a:t>4. Conclusiones</a:t>
            </a:r>
          </a:p>
          <a:p>
            <a:pPr marL="457200" indent="-457200">
              <a:lnSpc>
                <a:spcPct val="200000"/>
              </a:lnSpc>
              <a:buNone/>
            </a:pPr>
            <a:endParaRPr lang="es-ES" sz="3600" dirty="0" smtClean="0"/>
          </a:p>
          <a:p>
            <a:endParaRPr lang="es-ES" dirty="0"/>
          </a:p>
        </p:txBody>
      </p:sp>
      <p:sp>
        <p:nvSpPr>
          <p:cNvPr id="11" name="10 CuadroTexto"/>
          <p:cNvSpPr txBox="1"/>
          <p:nvPr/>
        </p:nvSpPr>
        <p:spPr>
          <a:xfrm>
            <a:off x="357159" y="428605"/>
            <a:ext cx="24288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accent3"/>
                </a:solidFill>
              </a:rPr>
              <a:t>ESQUEMA</a:t>
            </a:r>
            <a:endParaRPr lang="es-ES" sz="3200" b="1" dirty="0">
              <a:solidFill>
                <a:schemeClr val="accent3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l="5127" r="12821"/>
          <a:stretch>
            <a:fillRect/>
          </a:stretch>
        </p:blipFill>
        <p:spPr bwMode="auto">
          <a:xfrm>
            <a:off x="0" y="4987943"/>
            <a:ext cx="2285984" cy="18700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 l="10256" r="7692"/>
          <a:stretch>
            <a:fillRect/>
          </a:stretch>
        </p:blipFill>
        <p:spPr bwMode="auto">
          <a:xfrm>
            <a:off x="2285984" y="4987918"/>
            <a:ext cx="2286016" cy="187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/>
          <a:srcRect r="17948"/>
          <a:stretch>
            <a:fillRect/>
          </a:stretch>
        </p:blipFill>
        <p:spPr bwMode="auto">
          <a:xfrm>
            <a:off x="4572000" y="4987918"/>
            <a:ext cx="2286016" cy="187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print"/>
          <a:srcRect r="17949"/>
          <a:stretch>
            <a:fillRect/>
          </a:stretch>
        </p:blipFill>
        <p:spPr bwMode="auto">
          <a:xfrm>
            <a:off x="6857984" y="4987918"/>
            <a:ext cx="2286016" cy="187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2" name="11 Conector recto"/>
          <p:cNvCxnSpPr/>
          <p:nvPr/>
        </p:nvCxnSpPr>
        <p:spPr>
          <a:xfrm>
            <a:off x="0" y="5000637"/>
            <a:ext cx="9144000" cy="1588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9144000" cy="100010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5" name="4 Conector recto"/>
          <p:cNvCxnSpPr/>
          <p:nvPr/>
        </p:nvCxnSpPr>
        <p:spPr>
          <a:xfrm>
            <a:off x="0" y="1000110"/>
            <a:ext cx="9144000" cy="1588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1 Título"/>
          <p:cNvSpPr txBox="1">
            <a:spLocks/>
          </p:cNvSpPr>
          <p:nvPr/>
        </p:nvSpPr>
        <p:spPr>
          <a:xfrm>
            <a:off x="3071801" y="571480"/>
            <a:ext cx="6500827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El río Magro a su paso por Requena: estudio del patrimonio y territorio.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7786714" y="1785926"/>
            <a:ext cx="37862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	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357159" y="428605"/>
            <a:ext cx="37147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accent3"/>
                </a:solidFill>
              </a:rPr>
              <a:t>INTRODUCCIÓN</a:t>
            </a:r>
            <a:endParaRPr lang="es-ES" sz="3200" b="1" dirty="0">
              <a:solidFill>
                <a:schemeClr val="accent3"/>
              </a:solidFill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29059" y="1285860"/>
            <a:ext cx="1685925" cy="306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57889" y="1428737"/>
            <a:ext cx="2943225" cy="3057525"/>
          </a:xfrm>
          <a:prstGeom prst="rect">
            <a:avLst/>
          </a:prstGeom>
          <a:noFill/>
          <a:ln w="19050">
            <a:solidFill>
              <a:schemeClr val="accent3"/>
            </a:solidFill>
            <a:miter lim="800000"/>
            <a:headEnd/>
            <a:tailEnd/>
          </a:ln>
          <a:effectLst/>
        </p:spPr>
      </p:pic>
      <p:cxnSp>
        <p:nvCxnSpPr>
          <p:cNvPr id="18" name="17 Conector recto de flecha"/>
          <p:cNvCxnSpPr/>
          <p:nvPr/>
        </p:nvCxnSpPr>
        <p:spPr>
          <a:xfrm>
            <a:off x="4500561" y="2714622"/>
            <a:ext cx="1357323" cy="1588"/>
          </a:xfrm>
          <a:prstGeom prst="straightConnector1">
            <a:avLst/>
          </a:prstGeom>
          <a:ln>
            <a:solidFill>
              <a:schemeClr val="accent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23 CuadroTexto"/>
          <p:cNvSpPr txBox="1"/>
          <p:nvPr/>
        </p:nvSpPr>
        <p:spPr>
          <a:xfrm>
            <a:off x="3786186" y="4214822"/>
            <a:ext cx="235745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/>
              <a:t>Comunidad Valenciana</a:t>
            </a:r>
            <a:endParaRPr lang="es-ES" sz="1400" dirty="0"/>
          </a:p>
        </p:txBody>
      </p:sp>
      <p:sp>
        <p:nvSpPr>
          <p:cNvPr id="25" name="24 CuadroTexto"/>
          <p:cNvSpPr txBox="1"/>
          <p:nvPr/>
        </p:nvSpPr>
        <p:spPr>
          <a:xfrm>
            <a:off x="5857887" y="4214822"/>
            <a:ext cx="10001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/>
              <a:t>Requena</a:t>
            </a:r>
            <a:endParaRPr lang="es-ES" sz="1400" dirty="0"/>
          </a:p>
        </p:txBody>
      </p:sp>
      <p:sp>
        <p:nvSpPr>
          <p:cNvPr id="26" name="25 CuadroTexto"/>
          <p:cNvSpPr txBox="1"/>
          <p:nvPr/>
        </p:nvSpPr>
        <p:spPr>
          <a:xfrm>
            <a:off x="7429525" y="2285992"/>
            <a:ext cx="92869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 smtClean="0"/>
              <a:t>Río Magro</a:t>
            </a:r>
            <a:endParaRPr lang="es-ES" sz="1000" dirty="0"/>
          </a:p>
        </p:txBody>
      </p:sp>
      <p:sp>
        <p:nvSpPr>
          <p:cNvPr id="28" name="27 CuadroTexto"/>
          <p:cNvSpPr txBox="1"/>
          <p:nvPr/>
        </p:nvSpPr>
        <p:spPr>
          <a:xfrm>
            <a:off x="214281" y="1500174"/>
            <a:ext cx="27860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/>
              <a:t>RÍO MAGRO</a:t>
            </a:r>
            <a:endParaRPr lang="es-ES" b="1" dirty="0"/>
          </a:p>
        </p:txBody>
      </p:sp>
      <p:sp>
        <p:nvSpPr>
          <p:cNvPr id="29" name="28 CuadroTexto"/>
          <p:cNvSpPr txBox="1"/>
          <p:nvPr/>
        </p:nvSpPr>
        <p:spPr>
          <a:xfrm>
            <a:off x="500006" y="2000240"/>
            <a:ext cx="3214711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es-ES" dirty="0" smtClean="0"/>
              <a:t>130 kilómetros</a:t>
            </a:r>
          </a:p>
          <a:p>
            <a:pPr>
              <a:buFontTx/>
              <a:buChar char="-"/>
            </a:pPr>
            <a:endParaRPr lang="es-ES" sz="2000" dirty="0" smtClean="0"/>
          </a:p>
          <a:p>
            <a:pPr>
              <a:buFontTx/>
              <a:buChar char="-"/>
            </a:pPr>
            <a:r>
              <a:rPr lang="es-ES" dirty="0" smtClean="0"/>
              <a:t>Afluente del Júcar</a:t>
            </a:r>
          </a:p>
          <a:p>
            <a:pPr>
              <a:buFontTx/>
              <a:buChar char="-"/>
            </a:pPr>
            <a:endParaRPr lang="es-ES" sz="2000" dirty="0" smtClean="0"/>
          </a:p>
        </p:txBody>
      </p:sp>
      <p:sp>
        <p:nvSpPr>
          <p:cNvPr id="30" name="29 CuadroTexto"/>
          <p:cNvSpPr txBox="1"/>
          <p:nvPr/>
        </p:nvSpPr>
        <p:spPr>
          <a:xfrm>
            <a:off x="500033" y="3071814"/>
            <a:ext cx="307183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-Discurre enteramente por la provincia de Valencia</a:t>
            </a:r>
          </a:p>
          <a:p>
            <a:endParaRPr lang="es-ES" sz="2000" dirty="0" smtClean="0"/>
          </a:p>
        </p:txBody>
      </p:sp>
      <p:sp>
        <p:nvSpPr>
          <p:cNvPr id="31" name="30 CuadroTexto"/>
          <p:cNvSpPr txBox="1"/>
          <p:nvPr/>
        </p:nvSpPr>
        <p:spPr>
          <a:xfrm>
            <a:off x="785786" y="3786190"/>
            <a:ext cx="28575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i="1" dirty="0" smtClean="0"/>
              <a:t> Sierra de Mira-</a:t>
            </a:r>
            <a:r>
              <a:rPr lang="es-ES" sz="1600" i="1" dirty="0" err="1" smtClean="0"/>
              <a:t>Algemesí</a:t>
            </a:r>
            <a:endParaRPr lang="es-ES" sz="1600" i="1" dirty="0"/>
          </a:p>
        </p:txBody>
      </p:sp>
      <p:sp>
        <p:nvSpPr>
          <p:cNvPr id="37" name="36 CuadroTexto"/>
          <p:cNvSpPr txBox="1"/>
          <p:nvPr/>
        </p:nvSpPr>
        <p:spPr>
          <a:xfrm>
            <a:off x="214286" y="4429132"/>
            <a:ext cx="52149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/>
              <a:t>REQUENA</a:t>
            </a:r>
            <a:endParaRPr lang="es-ES" b="1" dirty="0"/>
          </a:p>
        </p:txBody>
      </p:sp>
      <p:sp>
        <p:nvSpPr>
          <p:cNvPr id="38" name="37 CuadroTexto"/>
          <p:cNvSpPr txBox="1"/>
          <p:nvPr/>
        </p:nvSpPr>
        <p:spPr>
          <a:xfrm>
            <a:off x="642911" y="4714884"/>
            <a:ext cx="814393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endParaRPr lang="es-ES" dirty="0" smtClean="0"/>
          </a:p>
          <a:p>
            <a:pPr>
              <a:buFontTx/>
              <a:buChar char="-"/>
            </a:pPr>
            <a:r>
              <a:rPr lang="es-ES" dirty="0" smtClean="0"/>
              <a:t>Superficie de 814 km2</a:t>
            </a:r>
          </a:p>
          <a:p>
            <a:pPr>
              <a:buFontTx/>
              <a:buChar char="-"/>
            </a:pPr>
            <a:endParaRPr lang="es-ES" dirty="0" smtClean="0"/>
          </a:p>
          <a:p>
            <a:pPr>
              <a:buFontTx/>
              <a:buChar char="-"/>
            </a:pPr>
            <a:r>
              <a:rPr lang="es-ES" dirty="0" smtClean="0"/>
              <a:t>Comarca de Requena-Utiel</a:t>
            </a:r>
          </a:p>
          <a:p>
            <a:pPr>
              <a:buFontTx/>
              <a:buChar char="-"/>
            </a:pPr>
            <a:endParaRPr lang="es-ES" dirty="0" smtClean="0"/>
          </a:p>
          <a:p>
            <a:pPr>
              <a:buFontTx/>
              <a:buChar char="-"/>
            </a:pPr>
            <a:r>
              <a:rPr lang="es-ES" dirty="0" smtClean="0"/>
              <a:t>Al oeste de la Comunidad Valenciana, en la provincia de Valencia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9144000" cy="100010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5" name="4 Conector recto"/>
          <p:cNvCxnSpPr/>
          <p:nvPr/>
        </p:nvCxnSpPr>
        <p:spPr>
          <a:xfrm>
            <a:off x="0" y="1000110"/>
            <a:ext cx="9144000" cy="1588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1 Título"/>
          <p:cNvSpPr txBox="1">
            <a:spLocks/>
          </p:cNvSpPr>
          <p:nvPr/>
        </p:nvSpPr>
        <p:spPr>
          <a:xfrm>
            <a:off x="3071801" y="571480"/>
            <a:ext cx="6500827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El río Magro a su paso por Requena: estudio del patrimonio y territorio.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7786714" y="1785926"/>
            <a:ext cx="37862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	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357159" y="428605"/>
            <a:ext cx="37147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accent3"/>
                </a:solidFill>
              </a:rPr>
              <a:t>INTRODUCCIÓN</a:t>
            </a:r>
            <a:endParaRPr lang="es-ES" sz="3200" b="1" dirty="0">
              <a:solidFill>
                <a:schemeClr val="accent3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9" y="2143116"/>
            <a:ext cx="7575099" cy="4429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9 CuadroTexto"/>
          <p:cNvSpPr txBox="1"/>
          <p:nvPr/>
        </p:nvSpPr>
        <p:spPr>
          <a:xfrm>
            <a:off x="571440" y="1285860"/>
            <a:ext cx="8572560" cy="72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5000"/>
              </a:lnSpc>
            </a:pPr>
            <a:r>
              <a:rPr lang="es-ES" b="1" dirty="0" smtClean="0">
                <a:ea typeface="Calibri"/>
                <a:cs typeface="Calibri"/>
              </a:rPr>
              <a:t>ÁREA OBJETO DE ESTUDIO</a:t>
            </a:r>
          </a:p>
          <a:p>
            <a:pPr algn="just">
              <a:lnSpc>
                <a:spcPct val="115000"/>
              </a:lnSpc>
            </a:pPr>
            <a:r>
              <a:rPr lang="es-ES" dirty="0" smtClean="0">
                <a:ea typeface="Calibri"/>
                <a:cs typeface="Calibri"/>
              </a:rPr>
              <a:t>Dos kilómetros a cada lado del cauce fluvial (35 kilómetros)</a:t>
            </a:r>
            <a:endParaRPr lang="es-ES" dirty="0">
              <a:ea typeface="Calibri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9144000" cy="100010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5" name="4 Conector recto"/>
          <p:cNvCxnSpPr/>
          <p:nvPr/>
        </p:nvCxnSpPr>
        <p:spPr>
          <a:xfrm>
            <a:off x="0" y="1000110"/>
            <a:ext cx="9144000" cy="1588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1 Título"/>
          <p:cNvSpPr txBox="1">
            <a:spLocks/>
          </p:cNvSpPr>
          <p:nvPr/>
        </p:nvSpPr>
        <p:spPr>
          <a:xfrm>
            <a:off x="3071801" y="571480"/>
            <a:ext cx="6500827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El río Magro a su paso por Requena: estudio del patrimonio y territorio.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7786714" y="1785926"/>
            <a:ext cx="37862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	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357159" y="428608"/>
            <a:ext cx="37147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accent3"/>
                </a:solidFill>
              </a:rPr>
              <a:t>JUSTIFICACIÓN</a:t>
            </a:r>
            <a:endParaRPr lang="es-ES" sz="3200" b="1" dirty="0">
              <a:solidFill>
                <a:schemeClr val="accent3"/>
              </a:solidFill>
            </a:endParaRPr>
          </a:p>
        </p:txBody>
      </p:sp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2686049" y="2057401"/>
            <a:ext cx="283845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sp>
        <p:nvSpPr>
          <p:cNvPr id="4098" name="Text Box 2"/>
          <p:cNvSpPr txBox="1">
            <a:spLocks noChangeArrowheads="1"/>
          </p:cNvSpPr>
          <p:nvPr/>
        </p:nvSpPr>
        <p:spPr bwMode="auto">
          <a:xfrm>
            <a:off x="2686052" y="3097214"/>
            <a:ext cx="284321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sp>
        <p:nvSpPr>
          <p:cNvPr id="4103" name="Rectangle 7"/>
          <p:cNvSpPr>
            <a:spLocks noChangeArrowheads="1"/>
          </p:cNvSpPr>
          <p:nvPr/>
        </p:nvSpPr>
        <p:spPr bwMode="auto">
          <a:xfrm>
            <a:off x="0" y="457200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105" name="Rectangle 9"/>
          <p:cNvSpPr>
            <a:spLocks noChangeArrowheads="1"/>
          </p:cNvSpPr>
          <p:nvPr/>
        </p:nvSpPr>
        <p:spPr bwMode="auto">
          <a:xfrm>
            <a:off x="0" y="1905000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8"/>
          <p:cNvSpPr>
            <a:spLocks noChangeArrowheads="1"/>
          </p:cNvSpPr>
          <p:nvPr/>
        </p:nvSpPr>
        <p:spPr bwMode="auto">
          <a:xfrm>
            <a:off x="0" y="1214422"/>
            <a:ext cx="914400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450850" fontAlgn="base">
              <a:spcBef>
                <a:spcPct val="0"/>
              </a:spcBef>
              <a:spcAft>
                <a:spcPct val="0"/>
              </a:spcAft>
            </a:pPr>
            <a: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- Zona de gran patrimonio natural</a:t>
            </a: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1071539" y="1571616"/>
            <a:ext cx="74295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es-ES" sz="1600" dirty="0" smtClean="0">
                <a:latin typeface="Calibri" pitchFamily="34" charset="0"/>
                <a:cs typeface="Calibri" pitchFamily="34" charset="0"/>
              </a:rPr>
              <a:t>Sendero de gran recorrido GR-7</a:t>
            </a:r>
          </a:p>
          <a:p>
            <a:pPr>
              <a:buFontTx/>
              <a:buChar char="-"/>
            </a:pPr>
            <a:r>
              <a:rPr lang="es-ES" sz="1600" dirty="0" smtClean="0">
                <a:latin typeface="Calibri" pitchFamily="34" charset="0"/>
                <a:cs typeface="Calibri" pitchFamily="34" charset="0"/>
              </a:rPr>
              <a:t>Lugares de Intererés Comunitario (LIC): Sierra de Malacara, Sierra de Martés</a:t>
            </a:r>
            <a:endParaRPr lang="es-ES" sz="1600" dirty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 t="24185" b="36232"/>
          <a:stretch>
            <a:fillRect/>
          </a:stretch>
        </p:blipFill>
        <p:spPr bwMode="auto">
          <a:xfrm>
            <a:off x="0" y="4143381"/>
            <a:ext cx="9144000" cy="27146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21" name="20 Conector recto"/>
          <p:cNvCxnSpPr/>
          <p:nvPr/>
        </p:nvCxnSpPr>
        <p:spPr>
          <a:xfrm>
            <a:off x="0" y="4143381"/>
            <a:ext cx="9144000" cy="1588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angle 10"/>
          <p:cNvSpPr>
            <a:spLocks noChangeArrowheads="1"/>
          </p:cNvSpPr>
          <p:nvPr/>
        </p:nvSpPr>
        <p:spPr bwMode="auto">
          <a:xfrm>
            <a:off x="0" y="2214554"/>
            <a:ext cx="9144000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- Importancia del río Magro en la zona</a:t>
            </a: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s-E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Rectangle 12"/>
          <p:cNvSpPr>
            <a:spLocks noChangeArrowheads="1"/>
          </p:cNvSpPr>
          <p:nvPr/>
        </p:nvSpPr>
        <p:spPr bwMode="auto">
          <a:xfrm>
            <a:off x="1" y="3286128"/>
            <a:ext cx="850109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623888" marR="0" lvl="0" indent="-173038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- Falta de conservación del patrimonio rural,</a:t>
            </a:r>
            <a:r>
              <a:rPr kumimoji="0" lang="es-ES" sz="1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especialmente de los molinos, tipología importante de la zona  (</a:t>
            </a:r>
            <a: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desmantelados, en ruinas, transformados en viviendas particulares...)</a:t>
            </a:r>
            <a:endParaRPr kumimoji="0" lang="es-E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24 CuadroTexto"/>
          <p:cNvSpPr txBox="1"/>
          <p:nvPr/>
        </p:nvSpPr>
        <p:spPr>
          <a:xfrm>
            <a:off x="1071539" y="2571748"/>
            <a:ext cx="7143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es-ES" sz="1600" dirty="0" smtClean="0">
                <a:latin typeface="Calibri" pitchFamily="34" charset="0"/>
                <a:cs typeface="Calibri" pitchFamily="34" charset="0"/>
              </a:rPr>
              <a:t>Viñedos</a:t>
            </a:r>
          </a:p>
          <a:p>
            <a:pPr>
              <a:buFontTx/>
              <a:buChar char="-"/>
            </a:pPr>
            <a:r>
              <a:rPr lang="es-ES" sz="1600" dirty="0" smtClean="0">
                <a:latin typeface="Calibri" pitchFamily="34" charset="0"/>
                <a:cs typeface="Calibri" pitchFamily="34" charset="0"/>
              </a:rPr>
              <a:t>Arquitectura asociada al cauce fluvial (lavaderos, batanes, acequias, puentes...)</a:t>
            </a:r>
            <a:endParaRPr lang="es-ES" sz="1600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 t="24185" b="36232"/>
          <a:stretch>
            <a:fillRect/>
          </a:stretch>
        </p:blipFill>
        <p:spPr bwMode="auto">
          <a:xfrm>
            <a:off x="0" y="4143381"/>
            <a:ext cx="9144000" cy="27146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100010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5" name="4 Conector recto"/>
          <p:cNvCxnSpPr/>
          <p:nvPr/>
        </p:nvCxnSpPr>
        <p:spPr>
          <a:xfrm>
            <a:off x="0" y="1000110"/>
            <a:ext cx="9144000" cy="1588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1 Título"/>
          <p:cNvSpPr txBox="1">
            <a:spLocks/>
          </p:cNvSpPr>
          <p:nvPr/>
        </p:nvSpPr>
        <p:spPr>
          <a:xfrm>
            <a:off x="3071801" y="571480"/>
            <a:ext cx="6500827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El río Magro a su paso por Requena: estudio del patrimonio y territorio.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7786714" y="1785926"/>
            <a:ext cx="37862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	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357159" y="428608"/>
            <a:ext cx="37147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accent3"/>
                </a:solidFill>
              </a:rPr>
              <a:t>JUSTIFICACIÓN</a:t>
            </a:r>
            <a:endParaRPr lang="es-ES" sz="3200" b="1" dirty="0">
              <a:solidFill>
                <a:schemeClr val="accent3"/>
              </a:solidFill>
            </a:endParaRPr>
          </a:p>
        </p:txBody>
      </p:sp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2686049" y="2057401"/>
            <a:ext cx="283845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sp>
        <p:nvSpPr>
          <p:cNvPr id="4103" name="Rectangle 7"/>
          <p:cNvSpPr>
            <a:spLocks noChangeArrowheads="1"/>
          </p:cNvSpPr>
          <p:nvPr/>
        </p:nvSpPr>
        <p:spPr bwMode="auto">
          <a:xfrm>
            <a:off x="0" y="457200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105" name="Rectangle 9"/>
          <p:cNvSpPr>
            <a:spLocks noChangeArrowheads="1"/>
          </p:cNvSpPr>
          <p:nvPr/>
        </p:nvSpPr>
        <p:spPr bwMode="auto">
          <a:xfrm>
            <a:off x="0" y="1905000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8"/>
          <p:cNvSpPr>
            <a:spLocks noChangeArrowheads="1"/>
          </p:cNvSpPr>
          <p:nvPr/>
        </p:nvSpPr>
        <p:spPr bwMode="auto">
          <a:xfrm>
            <a:off x="0" y="1214422"/>
            <a:ext cx="914400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450850" fontAlgn="base">
              <a:spcBef>
                <a:spcPct val="0"/>
              </a:spcBef>
              <a:spcAft>
                <a:spcPct val="0"/>
              </a:spcAft>
            </a:pPr>
            <a: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- Zona de gran patrimonio natural</a:t>
            </a: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1071539" y="1571616"/>
            <a:ext cx="74295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es-ES" sz="1600" dirty="0" smtClean="0"/>
              <a:t>Sendero de gran recorrido GR-7</a:t>
            </a:r>
          </a:p>
          <a:p>
            <a:pPr>
              <a:buFontTx/>
              <a:buChar char="-"/>
            </a:pPr>
            <a:r>
              <a:rPr lang="es-ES" sz="1600" dirty="0" smtClean="0"/>
              <a:t>Lugares de Intererés Comunitario (LIC): Sierra de Malacara, Sierra de Martés</a:t>
            </a:r>
            <a:endParaRPr lang="es-ES" sz="16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 t="7803" b="47979"/>
          <a:stretch>
            <a:fillRect/>
          </a:stretch>
        </p:blipFill>
        <p:spPr bwMode="auto">
          <a:xfrm>
            <a:off x="3" y="4143381"/>
            <a:ext cx="9146284" cy="27146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21" name="20 Conector recto"/>
          <p:cNvCxnSpPr/>
          <p:nvPr/>
        </p:nvCxnSpPr>
        <p:spPr>
          <a:xfrm>
            <a:off x="0" y="4143381"/>
            <a:ext cx="9144000" cy="1588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angle 10"/>
          <p:cNvSpPr>
            <a:spLocks noChangeArrowheads="1"/>
          </p:cNvSpPr>
          <p:nvPr/>
        </p:nvSpPr>
        <p:spPr bwMode="auto">
          <a:xfrm>
            <a:off x="0" y="2214554"/>
            <a:ext cx="9144000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- Importancia del río Magro en la zona</a:t>
            </a: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s-E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Rectangle 12"/>
          <p:cNvSpPr>
            <a:spLocks noChangeArrowheads="1"/>
          </p:cNvSpPr>
          <p:nvPr/>
        </p:nvSpPr>
        <p:spPr bwMode="auto">
          <a:xfrm>
            <a:off x="1" y="3286128"/>
            <a:ext cx="850109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623888" marR="0" lvl="0" indent="-173038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- Falta de conservación del patrimonio rural,</a:t>
            </a:r>
            <a:r>
              <a:rPr kumimoji="0" lang="es-ES" sz="1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especialmente de los molinos, tipología importante de la zona  (</a:t>
            </a:r>
            <a: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desmantelados, en ruinas, transformados en viviendas particulares...)</a:t>
            </a:r>
            <a:endParaRPr kumimoji="0" lang="es-E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24 CuadroTexto"/>
          <p:cNvSpPr txBox="1"/>
          <p:nvPr/>
        </p:nvSpPr>
        <p:spPr>
          <a:xfrm>
            <a:off x="1071539" y="2571748"/>
            <a:ext cx="7143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es-ES" sz="1600" dirty="0" smtClean="0"/>
              <a:t>Viñedos</a:t>
            </a:r>
          </a:p>
          <a:p>
            <a:pPr>
              <a:buFontTx/>
              <a:buChar char="-"/>
            </a:pPr>
            <a:r>
              <a:rPr lang="es-ES" sz="1600" dirty="0" smtClean="0"/>
              <a:t>Arquitectura asociada al cauce fluvial (lavaderos, batanes, acequias, puentes...)</a:t>
            </a:r>
            <a:endParaRPr lang="es-ES" sz="1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t="7803" b="47979"/>
          <a:stretch>
            <a:fillRect/>
          </a:stretch>
        </p:blipFill>
        <p:spPr bwMode="auto">
          <a:xfrm>
            <a:off x="-2282" y="4143381"/>
            <a:ext cx="9146284" cy="27146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/>
          <a:srcRect t="13967" b="41804"/>
          <a:stretch>
            <a:fillRect/>
          </a:stretch>
        </p:blipFill>
        <p:spPr bwMode="auto">
          <a:xfrm>
            <a:off x="0" y="4143381"/>
            <a:ext cx="9144000" cy="27146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100010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5" name="4 Conector recto"/>
          <p:cNvCxnSpPr/>
          <p:nvPr/>
        </p:nvCxnSpPr>
        <p:spPr>
          <a:xfrm>
            <a:off x="0" y="1000110"/>
            <a:ext cx="9144000" cy="1588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1 Título"/>
          <p:cNvSpPr txBox="1">
            <a:spLocks/>
          </p:cNvSpPr>
          <p:nvPr/>
        </p:nvSpPr>
        <p:spPr>
          <a:xfrm>
            <a:off x="3071801" y="571480"/>
            <a:ext cx="6500827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El río Magro a su paso por Requena: estudio del patrimonio y territorio.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7786714" y="1785926"/>
            <a:ext cx="37862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	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357159" y="428608"/>
            <a:ext cx="37147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accent3"/>
                </a:solidFill>
              </a:rPr>
              <a:t>JUSTIFICACIÓN</a:t>
            </a:r>
            <a:endParaRPr lang="es-ES" sz="3200" b="1" dirty="0">
              <a:solidFill>
                <a:schemeClr val="accent3"/>
              </a:solidFill>
            </a:endParaRPr>
          </a:p>
        </p:txBody>
      </p:sp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2686049" y="2057401"/>
            <a:ext cx="283845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sp>
        <p:nvSpPr>
          <p:cNvPr id="4103" name="Rectangle 7"/>
          <p:cNvSpPr>
            <a:spLocks noChangeArrowheads="1"/>
          </p:cNvSpPr>
          <p:nvPr/>
        </p:nvSpPr>
        <p:spPr bwMode="auto">
          <a:xfrm>
            <a:off x="0" y="457200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105" name="Rectangle 9"/>
          <p:cNvSpPr>
            <a:spLocks noChangeArrowheads="1"/>
          </p:cNvSpPr>
          <p:nvPr/>
        </p:nvSpPr>
        <p:spPr bwMode="auto">
          <a:xfrm>
            <a:off x="0" y="1905000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8"/>
          <p:cNvSpPr>
            <a:spLocks noChangeArrowheads="1"/>
          </p:cNvSpPr>
          <p:nvPr/>
        </p:nvSpPr>
        <p:spPr bwMode="auto">
          <a:xfrm>
            <a:off x="0" y="1214422"/>
            <a:ext cx="914400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450850" fontAlgn="base">
              <a:spcBef>
                <a:spcPct val="0"/>
              </a:spcBef>
              <a:spcAft>
                <a:spcPct val="0"/>
              </a:spcAft>
            </a:pPr>
            <a: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- Zona de gran patrimonio natural</a:t>
            </a: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1071539" y="1571616"/>
            <a:ext cx="74295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es-ES" sz="1600" dirty="0" smtClean="0"/>
              <a:t>Sendero de gran recorrido GR-7</a:t>
            </a:r>
          </a:p>
          <a:p>
            <a:pPr>
              <a:buFontTx/>
              <a:buChar char="-"/>
            </a:pPr>
            <a:r>
              <a:rPr lang="es-ES" sz="1600" dirty="0" smtClean="0"/>
              <a:t>Lugares de Intererés Comunitario (LIC): Sierra de Malacara, Sierra de Martés</a:t>
            </a:r>
            <a:endParaRPr lang="es-ES" sz="1600" dirty="0"/>
          </a:p>
        </p:txBody>
      </p:sp>
      <p:cxnSp>
        <p:nvCxnSpPr>
          <p:cNvPr id="21" name="20 Conector recto"/>
          <p:cNvCxnSpPr/>
          <p:nvPr/>
        </p:nvCxnSpPr>
        <p:spPr>
          <a:xfrm>
            <a:off x="0" y="4143381"/>
            <a:ext cx="9144000" cy="1588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angle 10"/>
          <p:cNvSpPr>
            <a:spLocks noChangeArrowheads="1"/>
          </p:cNvSpPr>
          <p:nvPr/>
        </p:nvSpPr>
        <p:spPr bwMode="auto">
          <a:xfrm>
            <a:off x="0" y="2214554"/>
            <a:ext cx="9144000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- Importancia del río Magro en la zona</a:t>
            </a: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s-E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Rectangle 12"/>
          <p:cNvSpPr>
            <a:spLocks noChangeArrowheads="1"/>
          </p:cNvSpPr>
          <p:nvPr/>
        </p:nvSpPr>
        <p:spPr bwMode="auto">
          <a:xfrm>
            <a:off x="1" y="3286128"/>
            <a:ext cx="850109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623888" marR="0" lvl="0" indent="-173038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- Falta de conservación del patrimonio rural,</a:t>
            </a:r>
            <a:r>
              <a:rPr kumimoji="0" lang="es-ES" sz="1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especialmente de los molinos, tipología importante de la zona  (</a:t>
            </a:r>
            <a: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desmantelados, en ruinas, transformados en viviendas particulares...)</a:t>
            </a:r>
            <a:endParaRPr kumimoji="0" lang="es-E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24 CuadroTexto"/>
          <p:cNvSpPr txBox="1"/>
          <p:nvPr/>
        </p:nvSpPr>
        <p:spPr>
          <a:xfrm>
            <a:off x="1071539" y="2571748"/>
            <a:ext cx="7143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es-ES" sz="1600" dirty="0" smtClean="0"/>
              <a:t>Viñedos</a:t>
            </a:r>
          </a:p>
          <a:p>
            <a:pPr>
              <a:buFontTx/>
              <a:buChar char="-"/>
            </a:pPr>
            <a:r>
              <a:rPr lang="es-ES" sz="1600" dirty="0" smtClean="0"/>
              <a:t>Arquitectura asociada al cauce fluvial (lavaderos, batanes, acequias, puentes...)</a:t>
            </a:r>
            <a:endParaRPr lang="es-ES" sz="1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/>
          <a:srcRect t="13967" b="41804"/>
          <a:stretch>
            <a:fillRect/>
          </a:stretch>
        </p:blipFill>
        <p:spPr bwMode="auto">
          <a:xfrm>
            <a:off x="0" y="4143381"/>
            <a:ext cx="9144000" cy="27146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/>
          <a:srcRect t="35417" b="24999"/>
          <a:stretch>
            <a:fillRect/>
          </a:stretch>
        </p:blipFill>
        <p:spPr bwMode="auto">
          <a:xfrm>
            <a:off x="0" y="4143381"/>
            <a:ext cx="9144000" cy="27146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100010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5" name="4 Conector recto"/>
          <p:cNvCxnSpPr/>
          <p:nvPr/>
        </p:nvCxnSpPr>
        <p:spPr>
          <a:xfrm>
            <a:off x="0" y="1000110"/>
            <a:ext cx="9144000" cy="1588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1 Título"/>
          <p:cNvSpPr txBox="1">
            <a:spLocks/>
          </p:cNvSpPr>
          <p:nvPr/>
        </p:nvSpPr>
        <p:spPr>
          <a:xfrm>
            <a:off x="3071801" y="571480"/>
            <a:ext cx="6500827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El río Magro a su paso por Requena: estudio del patrimonio y territorio.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7786714" y="1785926"/>
            <a:ext cx="37862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	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357159" y="428608"/>
            <a:ext cx="37147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accent3"/>
                </a:solidFill>
              </a:rPr>
              <a:t>JUSTIFICACIÓN</a:t>
            </a:r>
            <a:endParaRPr lang="es-ES" sz="3200" b="1" dirty="0">
              <a:solidFill>
                <a:schemeClr val="accent3"/>
              </a:solidFill>
            </a:endParaRPr>
          </a:p>
        </p:txBody>
      </p:sp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2686049" y="2057401"/>
            <a:ext cx="283845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sp>
        <p:nvSpPr>
          <p:cNvPr id="4103" name="Rectangle 7"/>
          <p:cNvSpPr>
            <a:spLocks noChangeArrowheads="1"/>
          </p:cNvSpPr>
          <p:nvPr/>
        </p:nvSpPr>
        <p:spPr bwMode="auto">
          <a:xfrm>
            <a:off x="0" y="457200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105" name="Rectangle 9"/>
          <p:cNvSpPr>
            <a:spLocks noChangeArrowheads="1"/>
          </p:cNvSpPr>
          <p:nvPr/>
        </p:nvSpPr>
        <p:spPr bwMode="auto">
          <a:xfrm>
            <a:off x="0" y="1905000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8"/>
          <p:cNvSpPr>
            <a:spLocks noChangeArrowheads="1"/>
          </p:cNvSpPr>
          <p:nvPr/>
        </p:nvSpPr>
        <p:spPr bwMode="auto">
          <a:xfrm>
            <a:off x="0" y="1214422"/>
            <a:ext cx="914400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450850" fontAlgn="base">
              <a:spcBef>
                <a:spcPct val="0"/>
              </a:spcBef>
              <a:spcAft>
                <a:spcPct val="0"/>
              </a:spcAft>
            </a:pPr>
            <a: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- Zona de gran patrimonio natural</a:t>
            </a: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1071539" y="1571616"/>
            <a:ext cx="74295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es-ES" sz="1600" dirty="0" smtClean="0"/>
              <a:t>Sendero de gran recorrido GR-7</a:t>
            </a:r>
          </a:p>
          <a:p>
            <a:pPr>
              <a:buFontTx/>
              <a:buChar char="-"/>
            </a:pPr>
            <a:r>
              <a:rPr lang="es-ES" sz="1600" dirty="0" smtClean="0"/>
              <a:t>Lugares de Intererés Comunitario (LIC): Sierra de Malacara, Sierra de Martés</a:t>
            </a:r>
            <a:endParaRPr lang="es-ES" sz="1600" dirty="0"/>
          </a:p>
        </p:txBody>
      </p:sp>
      <p:cxnSp>
        <p:nvCxnSpPr>
          <p:cNvPr id="21" name="20 Conector recto"/>
          <p:cNvCxnSpPr/>
          <p:nvPr/>
        </p:nvCxnSpPr>
        <p:spPr>
          <a:xfrm>
            <a:off x="0" y="4143381"/>
            <a:ext cx="9144000" cy="1588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angle 10"/>
          <p:cNvSpPr>
            <a:spLocks noChangeArrowheads="1"/>
          </p:cNvSpPr>
          <p:nvPr/>
        </p:nvSpPr>
        <p:spPr bwMode="auto">
          <a:xfrm>
            <a:off x="0" y="2214554"/>
            <a:ext cx="9144000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- Importancia del río Magro en la zona</a:t>
            </a: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s-E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Rectangle 12"/>
          <p:cNvSpPr>
            <a:spLocks noChangeArrowheads="1"/>
          </p:cNvSpPr>
          <p:nvPr/>
        </p:nvSpPr>
        <p:spPr bwMode="auto">
          <a:xfrm>
            <a:off x="1" y="3286128"/>
            <a:ext cx="850109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623888" marR="0" lvl="0" indent="-173038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- Falta de conservación del patrimonio rural,</a:t>
            </a:r>
            <a:r>
              <a:rPr kumimoji="0" lang="es-ES" sz="1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especialmente de los molinos, tipología importante de la zona  (</a:t>
            </a:r>
            <a: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desmantelados, en ruinas, transformados en viviendas particulares...)</a:t>
            </a:r>
            <a:endParaRPr kumimoji="0" lang="es-E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24 CuadroTexto"/>
          <p:cNvSpPr txBox="1"/>
          <p:nvPr/>
        </p:nvSpPr>
        <p:spPr>
          <a:xfrm>
            <a:off x="1071539" y="2571748"/>
            <a:ext cx="7143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es-ES" sz="1600" dirty="0" smtClean="0"/>
              <a:t>Viñedos</a:t>
            </a:r>
          </a:p>
          <a:p>
            <a:pPr>
              <a:buFontTx/>
              <a:buChar char="-"/>
            </a:pPr>
            <a:r>
              <a:rPr lang="es-ES" sz="1600" dirty="0" smtClean="0"/>
              <a:t>Arquitectura asociada al cauce fluvial (lavaderos, batanes, acequias, puentes...)</a:t>
            </a:r>
            <a:endParaRPr lang="es-ES" sz="1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/>
          <a:srcRect t="35417" b="24999"/>
          <a:stretch>
            <a:fillRect/>
          </a:stretch>
        </p:blipFill>
        <p:spPr bwMode="auto">
          <a:xfrm>
            <a:off x="0" y="4143381"/>
            <a:ext cx="9144000" cy="27146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 cstate="print"/>
          <a:srcRect t="31251" b="29167"/>
          <a:stretch>
            <a:fillRect/>
          </a:stretch>
        </p:blipFill>
        <p:spPr bwMode="auto">
          <a:xfrm>
            <a:off x="0" y="4143381"/>
            <a:ext cx="9144000" cy="27146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100010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5" name="4 Conector recto"/>
          <p:cNvCxnSpPr/>
          <p:nvPr/>
        </p:nvCxnSpPr>
        <p:spPr>
          <a:xfrm>
            <a:off x="0" y="1000110"/>
            <a:ext cx="9144000" cy="1588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1 Título"/>
          <p:cNvSpPr txBox="1">
            <a:spLocks/>
          </p:cNvSpPr>
          <p:nvPr/>
        </p:nvSpPr>
        <p:spPr>
          <a:xfrm>
            <a:off x="3071801" y="571480"/>
            <a:ext cx="6500827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El río Magro a su paso por Requena: estudio del patrimonio y territorio.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7786714" y="1785926"/>
            <a:ext cx="37862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	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357159" y="428608"/>
            <a:ext cx="37147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accent3"/>
                </a:solidFill>
              </a:rPr>
              <a:t>JUSTIFICACIÓN</a:t>
            </a:r>
            <a:endParaRPr lang="es-ES" sz="3200" b="1" dirty="0">
              <a:solidFill>
                <a:schemeClr val="accent3"/>
              </a:solidFill>
            </a:endParaRPr>
          </a:p>
        </p:txBody>
      </p:sp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2686049" y="2057401"/>
            <a:ext cx="283845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sp>
        <p:nvSpPr>
          <p:cNvPr id="4098" name="Text Box 2"/>
          <p:cNvSpPr txBox="1">
            <a:spLocks noChangeArrowheads="1"/>
          </p:cNvSpPr>
          <p:nvPr/>
        </p:nvSpPr>
        <p:spPr bwMode="auto">
          <a:xfrm>
            <a:off x="2686052" y="3097214"/>
            <a:ext cx="284321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sp>
        <p:nvSpPr>
          <p:cNvPr id="4103" name="Rectangle 7"/>
          <p:cNvSpPr>
            <a:spLocks noChangeArrowheads="1"/>
          </p:cNvSpPr>
          <p:nvPr/>
        </p:nvSpPr>
        <p:spPr bwMode="auto">
          <a:xfrm>
            <a:off x="0" y="457200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105" name="Rectangle 9"/>
          <p:cNvSpPr>
            <a:spLocks noChangeArrowheads="1"/>
          </p:cNvSpPr>
          <p:nvPr/>
        </p:nvSpPr>
        <p:spPr bwMode="auto">
          <a:xfrm>
            <a:off x="0" y="1905000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8"/>
          <p:cNvSpPr>
            <a:spLocks noChangeArrowheads="1"/>
          </p:cNvSpPr>
          <p:nvPr/>
        </p:nvSpPr>
        <p:spPr bwMode="auto">
          <a:xfrm>
            <a:off x="0" y="1214422"/>
            <a:ext cx="914400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450850" fontAlgn="base">
              <a:spcBef>
                <a:spcPct val="0"/>
              </a:spcBef>
              <a:spcAft>
                <a:spcPct val="0"/>
              </a:spcAft>
            </a:pPr>
            <a: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- Zona de gran patrimonio natural</a:t>
            </a: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1071539" y="1571616"/>
            <a:ext cx="74295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es-ES" sz="1600" dirty="0" smtClean="0"/>
              <a:t>Sendero de gran recorrido GR-7</a:t>
            </a:r>
          </a:p>
          <a:p>
            <a:pPr>
              <a:buFontTx/>
              <a:buChar char="-"/>
            </a:pPr>
            <a:r>
              <a:rPr lang="es-ES" sz="1600" dirty="0" smtClean="0"/>
              <a:t>Lugares de Intererés Comunitario (LIC): Sierra de Malacara, Sierra de Martés</a:t>
            </a:r>
            <a:endParaRPr lang="es-ES" sz="1600" dirty="0"/>
          </a:p>
        </p:txBody>
      </p:sp>
      <p:cxnSp>
        <p:nvCxnSpPr>
          <p:cNvPr id="21" name="20 Conector recto"/>
          <p:cNvCxnSpPr/>
          <p:nvPr/>
        </p:nvCxnSpPr>
        <p:spPr>
          <a:xfrm>
            <a:off x="0" y="4143381"/>
            <a:ext cx="9144000" cy="1588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angle 10"/>
          <p:cNvSpPr>
            <a:spLocks noChangeArrowheads="1"/>
          </p:cNvSpPr>
          <p:nvPr/>
        </p:nvSpPr>
        <p:spPr bwMode="auto">
          <a:xfrm>
            <a:off x="0" y="2214554"/>
            <a:ext cx="9144000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- Importancia del río Magro en la zona</a:t>
            </a: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s-E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Rectangle 12"/>
          <p:cNvSpPr>
            <a:spLocks noChangeArrowheads="1"/>
          </p:cNvSpPr>
          <p:nvPr/>
        </p:nvSpPr>
        <p:spPr bwMode="auto">
          <a:xfrm>
            <a:off x="1" y="3286128"/>
            <a:ext cx="850109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623888" marR="0" lvl="0" indent="-173038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- Falta de conservación del patrimonio rural,</a:t>
            </a:r>
            <a:r>
              <a:rPr kumimoji="0" lang="es-ES" sz="1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especialmente de los molinos, tipología importante de la zona  (</a:t>
            </a:r>
            <a:r>
              <a:rPr kumimoji="0" lang="es-E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desmantelados, en ruinas, transformados en viviendas particulares...)</a:t>
            </a:r>
            <a:endParaRPr kumimoji="0" lang="es-E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24 CuadroTexto"/>
          <p:cNvSpPr txBox="1"/>
          <p:nvPr/>
        </p:nvSpPr>
        <p:spPr>
          <a:xfrm>
            <a:off x="1071539" y="2571748"/>
            <a:ext cx="7143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es-ES" sz="1600" dirty="0" smtClean="0"/>
              <a:t>Viñedos</a:t>
            </a:r>
          </a:p>
          <a:p>
            <a:pPr>
              <a:buFontTx/>
              <a:buChar char="-"/>
            </a:pPr>
            <a:r>
              <a:rPr lang="es-ES" sz="1600" dirty="0" smtClean="0"/>
              <a:t>Arquitectura asociada al cauce fluvial (lavaderos, batanes, acequias, puentes...)</a:t>
            </a:r>
            <a:endParaRPr lang="es-ES" sz="1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9144000" cy="100010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5" name="4 Conector recto"/>
          <p:cNvCxnSpPr/>
          <p:nvPr/>
        </p:nvCxnSpPr>
        <p:spPr>
          <a:xfrm>
            <a:off x="0" y="1000110"/>
            <a:ext cx="9144000" cy="1588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1 Título"/>
          <p:cNvSpPr txBox="1">
            <a:spLocks/>
          </p:cNvSpPr>
          <p:nvPr/>
        </p:nvSpPr>
        <p:spPr>
          <a:xfrm>
            <a:off x="3071801" y="571480"/>
            <a:ext cx="6500827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El río Magro a su paso por Requena: estudio del patrimonio y territorio.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7786714" y="1785926"/>
            <a:ext cx="37862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	</a:t>
            </a:r>
          </a:p>
        </p:txBody>
      </p:sp>
      <p:sp>
        <p:nvSpPr>
          <p:cNvPr id="10" name="9 Marcador de contenido"/>
          <p:cNvSpPr>
            <a:spLocks noGrp="1"/>
          </p:cNvSpPr>
          <p:nvPr>
            <p:ph idx="1"/>
          </p:nvPr>
        </p:nvSpPr>
        <p:spPr>
          <a:xfrm>
            <a:off x="1500170" y="1214424"/>
            <a:ext cx="6643735" cy="3786214"/>
          </a:xfrm>
        </p:spPr>
        <p:txBody>
          <a:bodyPr>
            <a:normAutofit/>
          </a:bodyPr>
          <a:lstStyle/>
          <a:p>
            <a:pPr marL="457200" indent="-457200">
              <a:lnSpc>
                <a:spcPct val="200000"/>
              </a:lnSpc>
              <a:buNone/>
            </a:pPr>
            <a:r>
              <a:rPr lang="es-ES" sz="2400" dirty="0" smtClean="0"/>
              <a:t>1. Introducción y justificación</a:t>
            </a:r>
          </a:p>
          <a:p>
            <a:pPr marL="457200" indent="-457200">
              <a:lnSpc>
                <a:spcPct val="200000"/>
              </a:lnSpc>
              <a:buNone/>
            </a:pPr>
            <a:r>
              <a:rPr lang="es-ES" sz="2400" b="1" dirty="0" smtClean="0">
                <a:solidFill>
                  <a:schemeClr val="accent3"/>
                </a:solidFill>
              </a:rPr>
              <a:t>2. Objetivos del proyecto </a:t>
            </a:r>
          </a:p>
          <a:p>
            <a:pPr marL="457200" indent="-457200">
              <a:lnSpc>
                <a:spcPct val="200000"/>
              </a:lnSpc>
              <a:buNone/>
            </a:pPr>
            <a:r>
              <a:rPr lang="es-ES" sz="2400" dirty="0" smtClean="0"/>
              <a:t>3. Metodología</a:t>
            </a:r>
          </a:p>
          <a:p>
            <a:pPr marL="457200" indent="-457200">
              <a:lnSpc>
                <a:spcPct val="200000"/>
              </a:lnSpc>
              <a:buNone/>
            </a:pPr>
            <a:r>
              <a:rPr lang="es-ES" sz="2400" dirty="0" smtClean="0"/>
              <a:t>4. Conclusiones</a:t>
            </a:r>
          </a:p>
          <a:p>
            <a:pPr marL="457200" indent="-457200">
              <a:lnSpc>
                <a:spcPct val="200000"/>
              </a:lnSpc>
              <a:buNone/>
            </a:pPr>
            <a:endParaRPr lang="es-ES" sz="3600" dirty="0" smtClean="0"/>
          </a:p>
          <a:p>
            <a:endParaRPr lang="es-ES" dirty="0"/>
          </a:p>
        </p:txBody>
      </p:sp>
      <p:sp>
        <p:nvSpPr>
          <p:cNvPr id="11" name="10 CuadroTexto"/>
          <p:cNvSpPr txBox="1"/>
          <p:nvPr/>
        </p:nvSpPr>
        <p:spPr>
          <a:xfrm>
            <a:off x="357159" y="428605"/>
            <a:ext cx="24288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accent3"/>
                </a:solidFill>
              </a:rPr>
              <a:t>ESQUEMA</a:t>
            </a:r>
            <a:endParaRPr lang="es-ES" sz="3200" b="1" dirty="0">
              <a:solidFill>
                <a:schemeClr val="accent3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l="5127" r="12821"/>
          <a:stretch>
            <a:fillRect/>
          </a:stretch>
        </p:blipFill>
        <p:spPr bwMode="auto">
          <a:xfrm>
            <a:off x="0" y="4987943"/>
            <a:ext cx="2285984" cy="18700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 l="10256" r="7692"/>
          <a:stretch>
            <a:fillRect/>
          </a:stretch>
        </p:blipFill>
        <p:spPr bwMode="auto">
          <a:xfrm>
            <a:off x="2285984" y="4987918"/>
            <a:ext cx="2286016" cy="187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/>
          <a:srcRect r="17948"/>
          <a:stretch>
            <a:fillRect/>
          </a:stretch>
        </p:blipFill>
        <p:spPr bwMode="auto">
          <a:xfrm>
            <a:off x="4572000" y="4987918"/>
            <a:ext cx="2286016" cy="187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print"/>
          <a:srcRect r="17949"/>
          <a:stretch>
            <a:fillRect/>
          </a:stretch>
        </p:blipFill>
        <p:spPr bwMode="auto">
          <a:xfrm>
            <a:off x="6857984" y="4987918"/>
            <a:ext cx="2286016" cy="187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2" name="11 Conector recto"/>
          <p:cNvCxnSpPr/>
          <p:nvPr/>
        </p:nvCxnSpPr>
        <p:spPr>
          <a:xfrm>
            <a:off x="0" y="5000637"/>
            <a:ext cx="9144000" cy="1588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9144000" cy="100010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5" name="4 Conector recto"/>
          <p:cNvCxnSpPr/>
          <p:nvPr/>
        </p:nvCxnSpPr>
        <p:spPr>
          <a:xfrm>
            <a:off x="0" y="1000110"/>
            <a:ext cx="9144000" cy="1588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1 Título"/>
          <p:cNvSpPr txBox="1">
            <a:spLocks/>
          </p:cNvSpPr>
          <p:nvPr/>
        </p:nvSpPr>
        <p:spPr>
          <a:xfrm>
            <a:off x="3071801" y="571480"/>
            <a:ext cx="6500827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El río Magro a su paso por Requena: estudio del patrimonio y territorio.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357159" y="428605"/>
            <a:ext cx="24288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accent3"/>
                </a:solidFill>
              </a:rPr>
              <a:t>OBJETIVOS</a:t>
            </a:r>
            <a:endParaRPr lang="es-ES" sz="3200" b="1" dirty="0">
              <a:solidFill>
                <a:schemeClr val="accent3"/>
              </a:solidFill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214283" y="1714488"/>
            <a:ext cx="2857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/>
              <a:t>OBJETIVO GENERAL</a:t>
            </a:r>
            <a:endParaRPr lang="es-ES" b="1" dirty="0"/>
          </a:p>
        </p:txBody>
      </p:sp>
      <p:sp>
        <p:nvSpPr>
          <p:cNvPr id="16" name="15 CuadroTexto"/>
          <p:cNvSpPr txBox="1"/>
          <p:nvPr/>
        </p:nvSpPr>
        <p:spPr>
          <a:xfrm>
            <a:off x="357162" y="2357430"/>
            <a:ext cx="4071967" cy="14219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0" algn="just">
              <a:lnSpc>
                <a:spcPct val="120000"/>
              </a:lnSpc>
              <a:buNone/>
            </a:pPr>
            <a:r>
              <a:rPr lang="es-ES" b="1" dirty="0" smtClean="0"/>
              <a:t>Inventariar</a:t>
            </a:r>
            <a:r>
              <a:rPr lang="es-ES" dirty="0" smtClean="0"/>
              <a:t> el patrimonio cultural asociado al río Magro, en el término municipal de Requena, y posteriormente, </a:t>
            </a:r>
            <a:r>
              <a:rPr lang="es-ES" b="1" dirty="0" smtClean="0"/>
              <a:t>analizarlo y catalogarlo</a:t>
            </a:r>
            <a:r>
              <a:rPr lang="es-ES" dirty="0" smtClean="0"/>
              <a:t>. </a:t>
            </a:r>
          </a:p>
        </p:txBody>
      </p:sp>
      <p:sp>
        <p:nvSpPr>
          <p:cNvPr id="17" name="16 CuadroTexto"/>
          <p:cNvSpPr txBox="1"/>
          <p:nvPr/>
        </p:nvSpPr>
        <p:spPr>
          <a:xfrm>
            <a:off x="5286383" y="2357430"/>
            <a:ext cx="357186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s-ES" dirty="0" smtClean="0"/>
              <a:t>Contribuir a </a:t>
            </a:r>
            <a:r>
              <a:rPr lang="es-ES" b="1" dirty="0" smtClean="0"/>
              <a:t>difundir</a:t>
            </a:r>
            <a:r>
              <a:rPr lang="es-ES" dirty="0" smtClean="0"/>
              <a:t> la riqueza de su patrimonio, para lograr una mejora en su protección y conservación.</a:t>
            </a:r>
          </a:p>
          <a:p>
            <a:pPr>
              <a:lnSpc>
                <a:spcPct val="120000"/>
              </a:lnSpc>
            </a:pPr>
            <a:endParaRPr lang="es-ES" dirty="0"/>
          </a:p>
        </p:txBody>
      </p:sp>
      <p:sp>
        <p:nvSpPr>
          <p:cNvPr id="18" name="17 Flecha derecha"/>
          <p:cNvSpPr/>
          <p:nvPr/>
        </p:nvSpPr>
        <p:spPr>
          <a:xfrm>
            <a:off x="4500563" y="2714620"/>
            <a:ext cx="571504" cy="428628"/>
          </a:xfrm>
          <a:prstGeom prst="rightArrow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print"/>
          <a:srcRect t="31420" b="32505"/>
          <a:stretch>
            <a:fillRect/>
          </a:stretch>
        </p:blipFill>
        <p:spPr bwMode="auto">
          <a:xfrm>
            <a:off x="-1789" y="4643398"/>
            <a:ext cx="9145789" cy="2214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21" name="20 Conector recto"/>
          <p:cNvCxnSpPr/>
          <p:nvPr/>
        </p:nvCxnSpPr>
        <p:spPr>
          <a:xfrm>
            <a:off x="0" y="4643448"/>
            <a:ext cx="9144000" cy="1588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C:\Users\Yomismo\Desktop\POWER POINT\otros\MOLINO DE LOS GALLEGOS.JPG"/>
          <p:cNvPicPr>
            <a:picLocks noChangeAspect="1" noChangeArrowheads="1"/>
          </p:cNvPicPr>
          <p:nvPr/>
        </p:nvPicPr>
        <p:blipFill>
          <a:blip r:embed="rId2" cstate="print"/>
          <a:srcRect t="32573" b="31365"/>
          <a:stretch>
            <a:fillRect/>
          </a:stretch>
        </p:blipFill>
        <p:spPr bwMode="auto">
          <a:xfrm>
            <a:off x="-4148" y="4643446"/>
            <a:ext cx="9148148" cy="2214554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100010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5" name="4 Conector recto"/>
          <p:cNvCxnSpPr/>
          <p:nvPr/>
        </p:nvCxnSpPr>
        <p:spPr>
          <a:xfrm>
            <a:off x="0" y="1000110"/>
            <a:ext cx="9144000" cy="1588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1 Título"/>
          <p:cNvSpPr txBox="1">
            <a:spLocks/>
          </p:cNvSpPr>
          <p:nvPr/>
        </p:nvSpPr>
        <p:spPr>
          <a:xfrm>
            <a:off x="3071801" y="571480"/>
            <a:ext cx="6500827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El río Magro a su paso por Requena: estudio del patrimonio y territorio.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357159" y="428605"/>
            <a:ext cx="24288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accent3"/>
                </a:solidFill>
              </a:rPr>
              <a:t>OBJETIVOS</a:t>
            </a:r>
            <a:endParaRPr lang="es-ES" sz="3200" b="1" dirty="0">
              <a:solidFill>
                <a:schemeClr val="accent3"/>
              </a:solidFill>
            </a:endParaRPr>
          </a:p>
        </p:txBody>
      </p:sp>
      <p:sp>
        <p:nvSpPr>
          <p:cNvPr id="13" name="12 Marcador de contenido"/>
          <p:cNvSpPr>
            <a:spLocks noGrp="1"/>
          </p:cNvSpPr>
          <p:nvPr>
            <p:ph idx="1"/>
          </p:nvPr>
        </p:nvSpPr>
        <p:spPr>
          <a:xfrm>
            <a:off x="500035" y="1714493"/>
            <a:ext cx="8229600" cy="2714640"/>
          </a:xfrm>
        </p:spPr>
        <p:txBody>
          <a:bodyPr>
            <a:noAutofit/>
          </a:bodyPr>
          <a:lstStyle/>
          <a:p>
            <a:pPr marL="0" indent="0" algn="just">
              <a:lnSpc>
                <a:spcPct val="80000"/>
              </a:lnSpc>
            </a:pPr>
            <a:endParaRPr lang="es-ES" sz="1800" dirty="0" smtClean="0"/>
          </a:p>
          <a:p>
            <a:pPr marL="0" indent="0" algn="just">
              <a:lnSpc>
                <a:spcPct val="80000"/>
              </a:lnSpc>
              <a:buNone/>
            </a:pPr>
            <a:r>
              <a:rPr lang="es-ES" sz="1800" dirty="0" smtClean="0"/>
              <a:t>-Llevar a cabo, mediante el uso de diferentes visualizadores geográficos, el estudio exhaustivo de la zona del río Magro, tanto desde el punto de vista </a:t>
            </a:r>
            <a:r>
              <a:rPr lang="es-ES" sz="1800" b="1" dirty="0" smtClean="0"/>
              <a:t>geográfico como paisajístico.</a:t>
            </a:r>
          </a:p>
          <a:p>
            <a:pPr marL="0" indent="0" algn="just">
              <a:lnSpc>
                <a:spcPct val="80000"/>
              </a:lnSpc>
              <a:buNone/>
            </a:pPr>
            <a:endParaRPr lang="es-ES" sz="1800" dirty="0" smtClean="0"/>
          </a:p>
          <a:p>
            <a:pPr marL="0" indent="0" algn="just">
              <a:lnSpc>
                <a:spcPct val="80000"/>
              </a:lnSpc>
              <a:buNone/>
            </a:pPr>
            <a:r>
              <a:rPr lang="es-ES" sz="1800" dirty="0" smtClean="0"/>
              <a:t> - Localizar el </a:t>
            </a:r>
            <a:r>
              <a:rPr lang="es-ES" sz="1800" b="1" dirty="0" smtClean="0"/>
              <a:t>patrimonio cultural </a:t>
            </a:r>
            <a:r>
              <a:rPr lang="es-ES" sz="1800" dirty="0" smtClean="0"/>
              <a:t>situado en torno al río Magro, en el término municipal de Requena. </a:t>
            </a:r>
          </a:p>
          <a:p>
            <a:pPr marL="0" indent="0" algn="just">
              <a:lnSpc>
                <a:spcPct val="80000"/>
              </a:lnSpc>
              <a:buNone/>
            </a:pPr>
            <a:endParaRPr lang="es-ES" sz="1800" dirty="0" smtClean="0"/>
          </a:p>
          <a:p>
            <a:pPr marL="0" indent="0" algn="just">
              <a:lnSpc>
                <a:spcPct val="80000"/>
              </a:lnSpc>
              <a:buNone/>
            </a:pPr>
            <a:r>
              <a:rPr lang="es-ES" sz="1800" dirty="0" smtClean="0"/>
              <a:t> -Realizar </a:t>
            </a:r>
            <a:r>
              <a:rPr lang="es-ES" sz="1800" b="1" dirty="0" smtClean="0"/>
              <a:t>un inventario </a:t>
            </a:r>
            <a:r>
              <a:rPr lang="es-ES" sz="1800" dirty="0" smtClean="0"/>
              <a:t>de la arquitectura más representativa asociada al curso fluvial, siendo en el caso de Requena los molinos.</a:t>
            </a:r>
          </a:p>
        </p:txBody>
      </p:sp>
      <p:sp>
        <p:nvSpPr>
          <p:cNvPr id="15" name="14 CuadroTexto"/>
          <p:cNvSpPr txBox="1"/>
          <p:nvPr/>
        </p:nvSpPr>
        <p:spPr>
          <a:xfrm>
            <a:off x="285720" y="1285861"/>
            <a:ext cx="2857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/>
              <a:t>OBJETIVOS ESPECÍFICOS</a:t>
            </a:r>
            <a:endParaRPr lang="es-ES" b="1" dirty="0"/>
          </a:p>
        </p:txBody>
      </p:sp>
      <p:cxnSp>
        <p:nvCxnSpPr>
          <p:cNvPr id="10" name="9 Conector recto"/>
          <p:cNvCxnSpPr/>
          <p:nvPr/>
        </p:nvCxnSpPr>
        <p:spPr>
          <a:xfrm>
            <a:off x="0" y="4643448"/>
            <a:ext cx="9144000" cy="1588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9144000" cy="100010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5" name="4 Conector recto"/>
          <p:cNvCxnSpPr/>
          <p:nvPr/>
        </p:nvCxnSpPr>
        <p:spPr>
          <a:xfrm>
            <a:off x="0" y="1000110"/>
            <a:ext cx="9144000" cy="1588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1 Título"/>
          <p:cNvSpPr txBox="1">
            <a:spLocks/>
          </p:cNvSpPr>
          <p:nvPr/>
        </p:nvSpPr>
        <p:spPr>
          <a:xfrm>
            <a:off x="3071801" y="571480"/>
            <a:ext cx="6500827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El río Magro a su paso por Requena: estudio del patrimonio y territorio.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357159" y="428605"/>
            <a:ext cx="24288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accent3"/>
                </a:solidFill>
              </a:rPr>
              <a:t>OBJETIVOS</a:t>
            </a:r>
            <a:endParaRPr lang="es-ES" sz="3200" b="1" dirty="0">
              <a:solidFill>
                <a:schemeClr val="accent3"/>
              </a:solidFill>
            </a:endParaRPr>
          </a:p>
        </p:txBody>
      </p:sp>
      <p:sp>
        <p:nvSpPr>
          <p:cNvPr id="13" name="12 Marcador de contenido"/>
          <p:cNvSpPr>
            <a:spLocks noGrp="1"/>
          </p:cNvSpPr>
          <p:nvPr>
            <p:ph idx="1"/>
          </p:nvPr>
        </p:nvSpPr>
        <p:spPr>
          <a:xfrm>
            <a:off x="500034" y="1857364"/>
            <a:ext cx="8229600" cy="1785946"/>
          </a:xfrm>
        </p:spPr>
        <p:txBody>
          <a:bodyPr>
            <a:noAutofit/>
          </a:bodyPr>
          <a:lstStyle/>
          <a:p>
            <a:pPr marL="0" indent="0" algn="just">
              <a:lnSpc>
                <a:spcPct val="80000"/>
              </a:lnSpc>
              <a:buNone/>
            </a:pPr>
            <a:endParaRPr lang="es-ES" sz="1800" dirty="0" smtClean="0"/>
          </a:p>
          <a:p>
            <a:pPr marL="0" indent="0" algn="just">
              <a:lnSpc>
                <a:spcPct val="80000"/>
              </a:lnSpc>
              <a:buNone/>
            </a:pPr>
            <a:r>
              <a:rPr lang="es-ES" sz="1800" dirty="0" smtClean="0"/>
              <a:t> - Efectuar un </a:t>
            </a:r>
            <a:r>
              <a:rPr lang="es-ES" sz="1800" b="1" dirty="0" smtClean="0"/>
              <a:t>estudio en profundidad </a:t>
            </a:r>
            <a:r>
              <a:rPr lang="es-ES" sz="1800" dirty="0" smtClean="0"/>
              <a:t>de la arquitectura representativa de la zona, comparando así sus características y destacando sus puntos en común.</a:t>
            </a:r>
          </a:p>
          <a:p>
            <a:pPr marL="0" indent="0" algn="just">
              <a:lnSpc>
                <a:spcPct val="80000"/>
              </a:lnSpc>
              <a:buNone/>
            </a:pPr>
            <a:endParaRPr lang="es-ES" sz="1800" dirty="0" smtClean="0"/>
          </a:p>
          <a:p>
            <a:pPr marL="0" indent="0" algn="just">
              <a:lnSpc>
                <a:spcPct val="80000"/>
              </a:lnSpc>
              <a:buNone/>
            </a:pPr>
            <a:r>
              <a:rPr lang="es-ES" sz="1800" dirty="0" smtClean="0"/>
              <a:t> -Utilizar los estudios realizados del patrimonio, para obtener diversas </a:t>
            </a:r>
            <a:r>
              <a:rPr lang="es-ES" sz="1800" b="1" dirty="0" smtClean="0"/>
              <a:t>conclusiones </a:t>
            </a:r>
            <a:r>
              <a:rPr lang="es-ES" sz="1800" dirty="0" smtClean="0"/>
              <a:t>que permitan demostrar el valor del territorio analizado. </a:t>
            </a:r>
          </a:p>
        </p:txBody>
      </p:sp>
      <p:sp>
        <p:nvSpPr>
          <p:cNvPr id="15" name="14 CuadroTexto"/>
          <p:cNvSpPr txBox="1"/>
          <p:nvPr/>
        </p:nvSpPr>
        <p:spPr>
          <a:xfrm>
            <a:off x="285720" y="1285861"/>
            <a:ext cx="2857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/>
              <a:t>OBJETIVOS ESPECÍFICOS</a:t>
            </a:r>
            <a:endParaRPr lang="es-ES" b="1" dirty="0"/>
          </a:p>
        </p:txBody>
      </p:sp>
      <p:pic>
        <p:nvPicPr>
          <p:cNvPr id="9" name="Picture 1" descr="C:\Users\Yomismo\Desktop\POWER POINT\otros\MOLINO DE LOS GALLEGOS.JPG"/>
          <p:cNvPicPr>
            <a:picLocks noChangeAspect="1" noChangeArrowheads="1"/>
          </p:cNvPicPr>
          <p:nvPr/>
        </p:nvPicPr>
        <p:blipFill>
          <a:blip r:embed="rId2" cstate="print"/>
          <a:srcRect t="32573" b="31365"/>
          <a:stretch>
            <a:fillRect/>
          </a:stretch>
        </p:blipFill>
        <p:spPr bwMode="auto">
          <a:xfrm>
            <a:off x="-4148" y="4643446"/>
            <a:ext cx="9148148" cy="2214554"/>
          </a:xfrm>
          <a:prstGeom prst="rect">
            <a:avLst/>
          </a:prstGeom>
          <a:noFill/>
        </p:spPr>
      </p:pic>
      <p:cxnSp>
        <p:nvCxnSpPr>
          <p:cNvPr id="10" name="9 Conector recto"/>
          <p:cNvCxnSpPr/>
          <p:nvPr/>
        </p:nvCxnSpPr>
        <p:spPr>
          <a:xfrm>
            <a:off x="0" y="4643448"/>
            <a:ext cx="9144000" cy="1588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9144000" cy="100010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5" name="4 Conector recto"/>
          <p:cNvCxnSpPr/>
          <p:nvPr/>
        </p:nvCxnSpPr>
        <p:spPr>
          <a:xfrm>
            <a:off x="0" y="1000110"/>
            <a:ext cx="9144000" cy="1588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1 Título"/>
          <p:cNvSpPr txBox="1">
            <a:spLocks/>
          </p:cNvSpPr>
          <p:nvPr/>
        </p:nvSpPr>
        <p:spPr>
          <a:xfrm>
            <a:off x="3071801" y="571480"/>
            <a:ext cx="6500827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El río Magro a su paso por Requena: estudio del patrimonio y territorio.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7786714" y="1785926"/>
            <a:ext cx="37862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	</a:t>
            </a:r>
          </a:p>
        </p:txBody>
      </p:sp>
      <p:sp>
        <p:nvSpPr>
          <p:cNvPr id="10" name="9 Marcador de contenido"/>
          <p:cNvSpPr>
            <a:spLocks noGrp="1"/>
          </p:cNvSpPr>
          <p:nvPr>
            <p:ph idx="1"/>
          </p:nvPr>
        </p:nvSpPr>
        <p:spPr>
          <a:xfrm>
            <a:off x="1500170" y="1214424"/>
            <a:ext cx="6643735" cy="3786214"/>
          </a:xfrm>
        </p:spPr>
        <p:txBody>
          <a:bodyPr>
            <a:normAutofit/>
          </a:bodyPr>
          <a:lstStyle/>
          <a:p>
            <a:pPr marL="457200" indent="-457200">
              <a:lnSpc>
                <a:spcPct val="200000"/>
              </a:lnSpc>
              <a:buNone/>
            </a:pPr>
            <a:r>
              <a:rPr lang="es-ES" sz="2400" dirty="0" smtClean="0"/>
              <a:t>1. Introducción y justificación</a:t>
            </a:r>
          </a:p>
          <a:p>
            <a:pPr marL="457200" indent="-457200">
              <a:lnSpc>
                <a:spcPct val="200000"/>
              </a:lnSpc>
              <a:buNone/>
            </a:pPr>
            <a:r>
              <a:rPr lang="es-ES" sz="2400" dirty="0" smtClean="0"/>
              <a:t>2. Objetivos del proyecto </a:t>
            </a:r>
          </a:p>
          <a:p>
            <a:pPr marL="457200" indent="-457200">
              <a:lnSpc>
                <a:spcPct val="200000"/>
              </a:lnSpc>
              <a:buNone/>
            </a:pPr>
            <a:r>
              <a:rPr lang="es-ES" sz="2400" b="1" dirty="0" smtClean="0">
                <a:solidFill>
                  <a:schemeClr val="accent3"/>
                </a:solidFill>
              </a:rPr>
              <a:t>3. Metodología</a:t>
            </a:r>
          </a:p>
          <a:p>
            <a:pPr marL="457200" indent="-457200">
              <a:lnSpc>
                <a:spcPct val="200000"/>
              </a:lnSpc>
              <a:buNone/>
            </a:pPr>
            <a:r>
              <a:rPr lang="es-ES" sz="2400" dirty="0" smtClean="0"/>
              <a:t>4. Conclusiones</a:t>
            </a:r>
          </a:p>
          <a:p>
            <a:pPr marL="457200" indent="-457200">
              <a:lnSpc>
                <a:spcPct val="200000"/>
              </a:lnSpc>
              <a:buNone/>
            </a:pPr>
            <a:endParaRPr lang="es-ES" sz="3600" dirty="0" smtClean="0"/>
          </a:p>
          <a:p>
            <a:endParaRPr lang="es-ES" dirty="0"/>
          </a:p>
        </p:txBody>
      </p:sp>
      <p:sp>
        <p:nvSpPr>
          <p:cNvPr id="11" name="10 CuadroTexto"/>
          <p:cNvSpPr txBox="1"/>
          <p:nvPr/>
        </p:nvSpPr>
        <p:spPr>
          <a:xfrm>
            <a:off x="357159" y="428605"/>
            <a:ext cx="24288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accent3"/>
                </a:solidFill>
              </a:rPr>
              <a:t>ESQUEMA</a:t>
            </a:r>
            <a:endParaRPr lang="es-ES" sz="3200" b="1" dirty="0">
              <a:solidFill>
                <a:schemeClr val="accent3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l="5127" r="12821"/>
          <a:stretch>
            <a:fillRect/>
          </a:stretch>
        </p:blipFill>
        <p:spPr bwMode="auto">
          <a:xfrm>
            <a:off x="0" y="4987943"/>
            <a:ext cx="2285984" cy="18700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 l="10256" r="7692"/>
          <a:stretch>
            <a:fillRect/>
          </a:stretch>
        </p:blipFill>
        <p:spPr bwMode="auto">
          <a:xfrm>
            <a:off x="2285984" y="4987918"/>
            <a:ext cx="2286016" cy="187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/>
          <a:srcRect r="17948"/>
          <a:stretch>
            <a:fillRect/>
          </a:stretch>
        </p:blipFill>
        <p:spPr bwMode="auto">
          <a:xfrm>
            <a:off x="4572000" y="4987918"/>
            <a:ext cx="2286016" cy="187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print"/>
          <a:srcRect r="17949"/>
          <a:stretch>
            <a:fillRect/>
          </a:stretch>
        </p:blipFill>
        <p:spPr bwMode="auto">
          <a:xfrm>
            <a:off x="6857984" y="4987918"/>
            <a:ext cx="2286016" cy="187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2" name="11 Conector recto"/>
          <p:cNvCxnSpPr/>
          <p:nvPr/>
        </p:nvCxnSpPr>
        <p:spPr>
          <a:xfrm>
            <a:off x="0" y="5000637"/>
            <a:ext cx="9144000" cy="1588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9144000" cy="100010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5" name="4 Conector recto"/>
          <p:cNvCxnSpPr/>
          <p:nvPr/>
        </p:nvCxnSpPr>
        <p:spPr>
          <a:xfrm>
            <a:off x="0" y="1000110"/>
            <a:ext cx="9144000" cy="1588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1 Título"/>
          <p:cNvSpPr txBox="1">
            <a:spLocks/>
          </p:cNvSpPr>
          <p:nvPr/>
        </p:nvSpPr>
        <p:spPr>
          <a:xfrm>
            <a:off x="3071801" y="571480"/>
            <a:ext cx="6500827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El río Magro a su paso por Requena: estudio del patrimonio y territorio.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357157" y="428605"/>
            <a:ext cx="30718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accent3"/>
                </a:solidFill>
              </a:rPr>
              <a:t>METODOLOGÍA</a:t>
            </a:r>
            <a:endParaRPr lang="es-ES" sz="3200" b="1" dirty="0">
              <a:solidFill>
                <a:schemeClr val="accent3"/>
              </a:solidFill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0" y="1071547"/>
            <a:ext cx="8001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 smtClean="0"/>
          </a:p>
          <a:p>
            <a:r>
              <a:rPr lang="es-ES" dirty="0" smtClean="0"/>
              <a:t> Para la realización del estudio, se ha seguido el siguiente </a:t>
            </a:r>
            <a:r>
              <a:rPr lang="es-ES" b="1" dirty="0" smtClean="0"/>
              <a:t>esquema de trabajo</a:t>
            </a:r>
            <a:r>
              <a:rPr lang="es-ES" dirty="0" smtClean="0"/>
              <a:t>:</a:t>
            </a:r>
            <a:endParaRPr lang="es-ES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7" y="2071679"/>
            <a:ext cx="8220075" cy="423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7" y="2071679"/>
            <a:ext cx="8220075" cy="423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9144000" cy="100010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5" name="4 Conector recto"/>
          <p:cNvCxnSpPr/>
          <p:nvPr/>
        </p:nvCxnSpPr>
        <p:spPr>
          <a:xfrm>
            <a:off x="0" y="1000110"/>
            <a:ext cx="9144000" cy="1588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1 Título"/>
          <p:cNvSpPr txBox="1">
            <a:spLocks/>
          </p:cNvSpPr>
          <p:nvPr/>
        </p:nvSpPr>
        <p:spPr>
          <a:xfrm>
            <a:off x="3071801" y="571480"/>
            <a:ext cx="6500827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El río Magro a su paso por Requena: estudio del patrimonio y territorio.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357157" y="428605"/>
            <a:ext cx="30718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accent3"/>
                </a:solidFill>
              </a:rPr>
              <a:t>METODOLOGÍA</a:t>
            </a:r>
            <a:endParaRPr lang="es-ES" sz="3200" b="1" dirty="0">
              <a:solidFill>
                <a:schemeClr val="accent3"/>
              </a:solidFill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7" y="2071679"/>
            <a:ext cx="8220075" cy="423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 cstate="print"/>
          <a:srcRect l="35648" r="14992" b="9615"/>
          <a:stretch>
            <a:fillRect/>
          </a:stretch>
        </p:blipFill>
        <p:spPr bwMode="auto">
          <a:xfrm>
            <a:off x="3000364" y="1357298"/>
            <a:ext cx="2615472" cy="3214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4"/>
          <a:srcRect l="13823" b="9615"/>
          <a:stretch>
            <a:fillRect/>
          </a:stretch>
        </p:blipFill>
        <p:spPr bwMode="auto">
          <a:xfrm>
            <a:off x="5715008" y="1357302"/>
            <a:ext cx="3000396" cy="32101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5" cstate="print"/>
          <a:srcRect l="3614" t="30445" b="28645"/>
          <a:stretch>
            <a:fillRect/>
          </a:stretch>
        </p:blipFill>
        <p:spPr bwMode="auto">
          <a:xfrm>
            <a:off x="3000364" y="4643446"/>
            <a:ext cx="5715041" cy="1819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9 Rectángulo"/>
          <p:cNvSpPr/>
          <p:nvPr/>
        </p:nvSpPr>
        <p:spPr>
          <a:xfrm>
            <a:off x="2857489" y="1214422"/>
            <a:ext cx="5929355" cy="5357850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85720" y="2857496"/>
            <a:ext cx="1714512" cy="2571768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13" name="12 Conector recto de flecha"/>
          <p:cNvCxnSpPr/>
          <p:nvPr/>
        </p:nvCxnSpPr>
        <p:spPr>
          <a:xfrm>
            <a:off x="2000233" y="3643314"/>
            <a:ext cx="785819" cy="1588"/>
          </a:xfrm>
          <a:prstGeom prst="straightConnector1">
            <a:avLst/>
          </a:prstGeom>
          <a:ln>
            <a:solidFill>
              <a:schemeClr val="accent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1" animBg="1"/>
      <p:bldP spid="12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9144000" cy="100010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5" name="4 Conector recto"/>
          <p:cNvCxnSpPr/>
          <p:nvPr/>
        </p:nvCxnSpPr>
        <p:spPr>
          <a:xfrm>
            <a:off x="0" y="1000110"/>
            <a:ext cx="9144000" cy="1588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1 Título"/>
          <p:cNvSpPr txBox="1">
            <a:spLocks/>
          </p:cNvSpPr>
          <p:nvPr/>
        </p:nvSpPr>
        <p:spPr>
          <a:xfrm>
            <a:off x="3071801" y="571480"/>
            <a:ext cx="6500827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El río Magro a su paso por Requena: estudio del patrimonio y territorio.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357157" y="428605"/>
            <a:ext cx="30718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accent3"/>
                </a:solidFill>
              </a:rPr>
              <a:t>METODOLOGÍA</a:t>
            </a:r>
            <a:endParaRPr lang="es-ES" sz="3200" b="1" dirty="0">
              <a:solidFill>
                <a:schemeClr val="accent3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32" y="2071679"/>
            <a:ext cx="6791325" cy="423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28992" y="5000636"/>
            <a:ext cx="288607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4"/>
          <a:srcRect r="21716"/>
          <a:stretch>
            <a:fillRect/>
          </a:stretch>
        </p:blipFill>
        <p:spPr bwMode="auto">
          <a:xfrm>
            <a:off x="2857489" y="1285862"/>
            <a:ext cx="5929355" cy="3097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86577" y="4643448"/>
            <a:ext cx="1357323" cy="1804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9" name="18 Rectángulo"/>
          <p:cNvSpPr/>
          <p:nvPr/>
        </p:nvSpPr>
        <p:spPr>
          <a:xfrm>
            <a:off x="2857489" y="1214422"/>
            <a:ext cx="5929355" cy="5357850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285720" y="2857496"/>
            <a:ext cx="1714512" cy="1500198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21" name="20 Conector recto de flecha"/>
          <p:cNvCxnSpPr/>
          <p:nvPr/>
        </p:nvCxnSpPr>
        <p:spPr>
          <a:xfrm>
            <a:off x="2000233" y="3643314"/>
            <a:ext cx="785819" cy="1588"/>
          </a:xfrm>
          <a:prstGeom prst="straightConnector1">
            <a:avLst/>
          </a:prstGeom>
          <a:ln>
            <a:solidFill>
              <a:schemeClr val="accent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88889E-6 3.46821E-6 L -0.18107 3.46821E-6 " pathEditMode="relative" ptsTypes="AA">
                                      <p:cBhvr>
                                        <p:cTn id="6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20 CuadroTexto"/>
          <p:cNvSpPr txBox="1"/>
          <p:nvPr/>
        </p:nvSpPr>
        <p:spPr>
          <a:xfrm>
            <a:off x="6215074" y="1785926"/>
            <a:ext cx="2214578" cy="338554"/>
          </a:xfrm>
          <a:prstGeom prst="rect">
            <a:avLst/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r>
              <a:rPr lang="es-ES" sz="1600" dirty="0" smtClean="0"/>
              <a:t>Paisaje natural y urbano</a:t>
            </a:r>
            <a:endParaRPr lang="es-ES" sz="1600" dirty="0"/>
          </a:p>
        </p:txBody>
      </p:sp>
      <p:sp>
        <p:nvSpPr>
          <p:cNvPr id="20" name="19 CuadroTexto"/>
          <p:cNvSpPr txBox="1"/>
          <p:nvPr/>
        </p:nvSpPr>
        <p:spPr>
          <a:xfrm>
            <a:off x="3143240" y="1785926"/>
            <a:ext cx="1214446" cy="369332"/>
          </a:xfrm>
          <a:prstGeom prst="rect">
            <a:avLst/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/>
              <a:t>Históricos</a:t>
            </a:r>
            <a:endParaRPr lang="es-ES" dirty="0"/>
          </a:p>
        </p:txBody>
      </p:sp>
      <p:sp>
        <p:nvSpPr>
          <p:cNvPr id="19" name="18 CuadroTexto"/>
          <p:cNvSpPr txBox="1"/>
          <p:nvPr/>
        </p:nvSpPr>
        <p:spPr>
          <a:xfrm>
            <a:off x="4643438" y="1785926"/>
            <a:ext cx="1357322" cy="369332"/>
          </a:xfrm>
          <a:prstGeom prst="rect">
            <a:avLst/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/>
              <a:t>Geográficos</a:t>
            </a:r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100010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5" name="4 Conector recto"/>
          <p:cNvCxnSpPr/>
          <p:nvPr/>
        </p:nvCxnSpPr>
        <p:spPr>
          <a:xfrm>
            <a:off x="0" y="1000110"/>
            <a:ext cx="9144000" cy="1588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1 Título"/>
          <p:cNvSpPr txBox="1">
            <a:spLocks/>
          </p:cNvSpPr>
          <p:nvPr/>
        </p:nvSpPr>
        <p:spPr>
          <a:xfrm>
            <a:off x="3071801" y="571480"/>
            <a:ext cx="6500827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El río Magro a su paso por Requena: estudio del patrimonio y territorio.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357157" y="428605"/>
            <a:ext cx="30718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accent3"/>
                </a:solidFill>
              </a:rPr>
              <a:t>METODOLOGÍA</a:t>
            </a:r>
            <a:endParaRPr lang="es-ES" sz="3200" b="1" dirty="0">
              <a:solidFill>
                <a:schemeClr val="accent3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 r="69495"/>
          <a:stretch>
            <a:fillRect/>
          </a:stretch>
        </p:blipFill>
        <p:spPr bwMode="auto">
          <a:xfrm>
            <a:off x="357160" y="2071679"/>
            <a:ext cx="2071700" cy="423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12 Rectángulo"/>
          <p:cNvSpPr/>
          <p:nvPr/>
        </p:nvSpPr>
        <p:spPr>
          <a:xfrm>
            <a:off x="2857489" y="1214422"/>
            <a:ext cx="5929355" cy="5357850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14283" y="4714884"/>
            <a:ext cx="1714512" cy="1500198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16" name="15 Conector recto de flecha"/>
          <p:cNvCxnSpPr>
            <a:stCxn id="14" idx="3"/>
          </p:cNvCxnSpPr>
          <p:nvPr/>
        </p:nvCxnSpPr>
        <p:spPr>
          <a:xfrm flipV="1">
            <a:off x="1928795" y="3644906"/>
            <a:ext cx="857256" cy="1820081"/>
          </a:xfrm>
          <a:prstGeom prst="straightConnector1">
            <a:avLst/>
          </a:prstGeom>
          <a:ln>
            <a:solidFill>
              <a:schemeClr val="accent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27 CuadroTexto"/>
          <p:cNvSpPr txBox="1"/>
          <p:nvPr/>
        </p:nvSpPr>
        <p:spPr>
          <a:xfrm>
            <a:off x="6215074" y="1785926"/>
            <a:ext cx="2214578" cy="33855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19050">
            <a:solidFill>
              <a:schemeClr val="accent3"/>
            </a:solidFill>
          </a:ln>
        </p:spPr>
        <p:txBody>
          <a:bodyPr wrap="square" rtlCol="0">
            <a:spAutoFit/>
          </a:bodyPr>
          <a:lstStyle/>
          <a:p>
            <a:r>
              <a:rPr lang="es-ES" sz="1600" dirty="0" smtClean="0"/>
              <a:t>Paisaje natural y urbano</a:t>
            </a:r>
            <a:endParaRPr lang="es-ES" sz="1600" dirty="0"/>
          </a:p>
        </p:txBody>
      </p:sp>
      <p:sp>
        <p:nvSpPr>
          <p:cNvPr id="12" name="11 CuadroTexto"/>
          <p:cNvSpPr txBox="1"/>
          <p:nvPr/>
        </p:nvSpPr>
        <p:spPr>
          <a:xfrm>
            <a:off x="3000364" y="1285860"/>
            <a:ext cx="18573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ANTECEDENTES</a:t>
            </a:r>
            <a:endParaRPr lang="es-ES" dirty="0"/>
          </a:p>
        </p:txBody>
      </p:sp>
      <p:sp>
        <p:nvSpPr>
          <p:cNvPr id="15" name="14 CuadroTexto"/>
          <p:cNvSpPr txBox="1"/>
          <p:nvPr/>
        </p:nvSpPr>
        <p:spPr>
          <a:xfrm>
            <a:off x="3143240" y="1785926"/>
            <a:ext cx="1214446" cy="3693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19050">
            <a:solidFill>
              <a:schemeClr val="accent3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/>
              <a:t>Históricos</a:t>
            </a:r>
            <a:endParaRPr lang="es-ES" dirty="0"/>
          </a:p>
        </p:txBody>
      </p:sp>
      <p:sp>
        <p:nvSpPr>
          <p:cNvPr id="17" name="16 CuadroTexto"/>
          <p:cNvSpPr txBox="1"/>
          <p:nvPr/>
        </p:nvSpPr>
        <p:spPr>
          <a:xfrm>
            <a:off x="4643438" y="1785926"/>
            <a:ext cx="1357322" cy="3693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19050">
            <a:solidFill>
              <a:schemeClr val="accent3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/>
              <a:t>Geográficos</a:t>
            </a:r>
            <a:endParaRPr lang="es-ES" dirty="0"/>
          </a:p>
        </p:txBody>
      </p:sp>
      <p:sp>
        <p:nvSpPr>
          <p:cNvPr id="29" name="28 Rectángulo"/>
          <p:cNvSpPr/>
          <p:nvPr/>
        </p:nvSpPr>
        <p:spPr>
          <a:xfrm>
            <a:off x="3500430" y="3071810"/>
            <a:ext cx="142876" cy="271464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20 CuadroTexto"/>
          <p:cNvSpPr txBox="1"/>
          <p:nvPr/>
        </p:nvSpPr>
        <p:spPr>
          <a:xfrm>
            <a:off x="6215074" y="1785926"/>
            <a:ext cx="2214578" cy="338554"/>
          </a:xfrm>
          <a:prstGeom prst="rect">
            <a:avLst/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r>
              <a:rPr lang="es-ES" sz="1600" dirty="0" smtClean="0"/>
              <a:t>Paisaje natural y urbano</a:t>
            </a:r>
            <a:endParaRPr lang="es-ES" sz="1600" dirty="0"/>
          </a:p>
        </p:txBody>
      </p:sp>
      <p:sp>
        <p:nvSpPr>
          <p:cNvPr id="20" name="19 CuadroTexto"/>
          <p:cNvSpPr txBox="1"/>
          <p:nvPr/>
        </p:nvSpPr>
        <p:spPr>
          <a:xfrm>
            <a:off x="3143240" y="1785926"/>
            <a:ext cx="1214446" cy="369332"/>
          </a:xfrm>
          <a:prstGeom prst="rect">
            <a:avLst/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/>
              <a:t>Históricos</a:t>
            </a:r>
            <a:endParaRPr lang="es-ES" dirty="0"/>
          </a:p>
        </p:txBody>
      </p:sp>
      <p:sp>
        <p:nvSpPr>
          <p:cNvPr id="19" name="18 CuadroTexto"/>
          <p:cNvSpPr txBox="1"/>
          <p:nvPr/>
        </p:nvSpPr>
        <p:spPr>
          <a:xfrm>
            <a:off x="4643438" y="1785926"/>
            <a:ext cx="1357322" cy="369332"/>
          </a:xfrm>
          <a:prstGeom prst="rect">
            <a:avLst/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/>
              <a:t>Geográficos</a:t>
            </a:r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100010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5" name="4 Conector recto"/>
          <p:cNvCxnSpPr/>
          <p:nvPr/>
        </p:nvCxnSpPr>
        <p:spPr>
          <a:xfrm>
            <a:off x="0" y="1000110"/>
            <a:ext cx="9144000" cy="1588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1 Título"/>
          <p:cNvSpPr txBox="1">
            <a:spLocks/>
          </p:cNvSpPr>
          <p:nvPr/>
        </p:nvSpPr>
        <p:spPr>
          <a:xfrm>
            <a:off x="3071801" y="571480"/>
            <a:ext cx="6500827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El río Magro a su paso por Requena: estudio del patrimonio y territorio.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357157" y="428605"/>
            <a:ext cx="30718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accent3"/>
                </a:solidFill>
              </a:rPr>
              <a:t>METODOLOGÍA</a:t>
            </a:r>
            <a:endParaRPr lang="es-ES" sz="3200" b="1" dirty="0">
              <a:solidFill>
                <a:schemeClr val="accent3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 r="69495"/>
          <a:stretch>
            <a:fillRect/>
          </a:stretch>
        </p:blipFill>
        <p:spPr bwMode="auto">
          <a:xfrm>
            <a:off x="357160" y="2071679"/>
            <a:ext cx="2071700" cy="423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12 Rectángulo"/>
          <p:cNvSpPr/>
          <p:nvPr/>
        </p:nvSpPr>
        <p:spPr>
          <a:xfrm>
            <a:off x="2857489" y="1214422"/>
            <a:ext cx="5929355" cy="5357850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14283" y="4714884"/>
            <a:ext cx="1714512" cy="1500198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16" name="15 Conector recto de flecha"/>
          <p:cNvCxnSpPr>
            <a:stCxn id="14" idx="3"/>
          </p:cNvCxnSpPr>
          <p:nvPr/>
        </p:nvCxnSpPr>
        <p:spPr>
          <a:xfrm flipV="1">
            <a:off x="1928795" y="3644906"/>
            <a:ext cx="857256" cy="1820081"/>
          </a:xfrm>
          <a:prstGeom prst="straightConnector1">
            <a:avLst/>
          </a:prstGeom>
          <a:ln>
            <a:solidFill>
              <a:schemeClr val="accent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11 CuadroTexto"/>
          <p:cNvSpPr txBox="1"/>
          <p:nvPr/>
        </p:nvSpPr>
        <p:spPr>
          <a:xfrm>
            <a:off x="3000364" y="1285860"/>
            <a:ext cx="18573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ANTECEDENTES</a:t>
            </a:r>
            <a:endParaRPr lang="es-ES" dirty="0"/>
          </a:p>
        </p:txBody>
      </p:sp>
      <p:sp>
        <p:nvSpPr>
          <p:cNvPr id="15" name="14 CuadroTexto"/>
          <p:cNvSpPr txBox="1"/>
          <p:nvPr/>
        </p:nvSpPr>
        <p:spPr>
          <a:xfrm>
            <a:off x="3143240" y="1785926"/>
            <a:ext cx="1214446" cy="3693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19050">
            <a:solidFill>
              <a:schemeClr val="accent3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/>
              <a:t>Históricos</a:t>
            </a:r>
            <a:endParaRPr lang="es-ES" dirty="0"/>
          </a:p>
        </p:txBody>
      </p:sp>
      <p:graphicFrame>
        <p:nvGraphicFramePr>
          <p:cNvPr id="22" name="21 Diagrama"/>
          <p:cNvGraphicFramePr/>
          <p:nvPr/>
        </p:nvGraphicFramePr>
        <p:xfrm>
          <a:off x="3143240" y="2500306"/>
          <a:ext cx="5595966" cy="388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cxnSp>
        <p:nvCxnSpPr>
          <p:cNvPr id="27" name="26 Conector recto"/>
          <p:cNvCxnSpPr/>
          <p:nvPr/>
        </p:nvCxnSpPr>
        <p:spPr>
          <a:xfrm rot="5400000">
            <a:off x="1821637" y="4464851"/>
            <a:ext cx="3214710" cy="1588"/>
          </a:xfrm>
          <a:prstGeom prst="line">
            <a:avLst/>
          </a:prstGeom>
          <a:ln w="28575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28 Rectángulo"/>
          <p:cNvSpPr/>
          <p:nvPr/>
        </p:nvSpPr>
        <p:spPr>
          <a:xfrm>
            <a:off x="3500430" y="3071810"/>
            <a:ext cx="142876" cy="271464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20 CuadroTexto"/>
          <p:cNvSpPr txBox="1"/>
          <p:nvPr/>
        </p:nvSpPr>
        <p:spPr>
          <a:xfrm>
            <a:off x="6215074" y="1785926"/>
            <a:ext cx="2214578" cy="338554"/>
          </a:xfrm>
          <a:prstGeom prst="rect">
            <a:avLst/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r>
              <a:rPr lang="es-ES" sz="1600" dirty="0" smtClean="0"/>
              <a:t>Paisaje natural y urbano</a:t>
            </a:r>
            <a:endParaRPr lang="es-ES" sz="1600" dirty="0"/>
          </a:p>
        </p:txBody>
      </p:sp>
      <p:sp>
        <p:nvSpPr>
          <p:cNvPr id="20" name="19 CuadroTexto"/>
          <p:cNvSpPr txBox="1"/>
          <p:nvPr/>
        </p:nvSpPr>
        <p:spPr>
          <a:xfrm>
            <a:off x="3143240" y="1785926"/>
            <a:ext cx="1214446" cy="369332"/>
          </a:xfrm>
          <a:prstGeom prst="rect">
            <a:avLst/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/>
              <a:t>Históricos</a:t>
            </a:r>
            <a:endParaRPr lang="es-ES" dirty="0"/>
          </a:p>
        </p:txBody>
      </p:sp>
      <p:sp>
        <p:nvSpPr>
          <p:cNvPr id="19" name="18 CuadroTexto"/>
          <p:cNvSpPr txBox="1"/>
          <p:nvPr/>
        </p:nvSpPr>
        <p:spPr>
          <a:xfrm>
            <a:off x="4643438" y="1785926"/>
            <a:ext cx="1357322" cy="369332"/>
          </a:xfrm>
          <a:prstGeom prst="rect">
            <a:avLst/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/>
              <a:t>Geográficos</a:t>
            </a:r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100010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5" name="4 Conector recto"/>
          <p:cNvCxnSpPr/>
          <p:nvPr/>
        </p:nvCxnSpPr>
        <p:spPr>
          <a:xfrm>
            <a:off x="0" y="1000110"/>
            <a:ext cx="9144000" cy="1588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1 Título"/>
          <p:cNvSpPr txBox="1">
            <a:spLocks/>
          </p:cNvSpPr>
          <p:nvPr/>
        </p:nvSpPr>
        <p:spPr>
          <a:xfrm>
            <a:off x="3071801" y="571480"/>
            <a:ext cx="6500827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El río Magro a su paso por Requena: estudio del patrimonio y territorio.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357157" y="428605"/>
            <a:ext cx="30718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accent3"/>
                </a:solidFill>
              </a:rPr>
              <a:t>METODOLOGÍA</a:t>
            </a:r>
            <a:endParaRPr lang="es-ES" sz="3200" b="1" dirty="0">
              <a:solidFill>
                <a:schemeClr val="accent3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 r="69495"/>
          <a:stretch>
            <a:fillRect/>
          </a:stretch>
        </p:blipFill>
        <p:spPr bwMode="auto">
          <a:xfrm>
            <a:off x="357160" y="2071679"/>
            <a:ext cx="2071700" cy="423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12 Rectángulo"/>
          <p:cNvSpPr/>
          <p:nvPr/>
        </p:nvSpPr>
        <p:spPr>
          <a:xfrm>
            <a:off x="2857489" y="1214422"/>
            <a:ext cx="5929355" cy="5357850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14283" y="4714884"/>
            <a:ext cx="1714512" cy="1500198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16" name="15 Conector recto de flecha"/>
          <p:cNvCxnSpPr>
            <a:stCxn id="14" idx="3"/>
          </p:cNvCxnSpPr>
          <p:nvPr/>
        </p:nvCxnSpPr>
        <p:spPr>
          <a:xfrm flipV="1">
            <a:off x="1928795" y="3644906"/>
            <a:ext cx="857256" cy="1820081"/>
          </a:xfrm>
          <a:prstGeom prst="straightConnector1">
            <a:avLst/>
          </a:prstGeom>
          <a:ln>
            <a:solidFill>
              <a:schemeClr val="accent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11 CuadroTexto"/>
          <p:cNvSpPr txBox="1"/>
          <p:nvPr/>
        </p:nvSpPr>
        <p:spPr>
          <a:xfrm>
            <a:off x="3000364" y="1285860"/>
            <a:ext cx="18573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ANTECEDENTES</a:t>
            </a:r>
            <a:endParaRPr lang="es-ES" dirty="0"/>
          </a:p>
        </p:txBody>
      </p:sp>
      <p:sp>
        <p:nvSpPr>
          <p:cNvPr id="17" name="16 CuadroTexto"/>
          <p:cNvSpPr txBox="1"/>
          <p:nvPr/>
        </p:nvSpPr>
        <p:spPr>
          <a:xfrm>
            <a:off x="4643438" y="1785926"/>
            <a:ext cx="1357322" cy="3693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19050">
            <a:solidFill>
              <a:schemeClr val="accent3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/>
              <a:t>Geográficos</a:t>
            </a:r>
            <a:endParaRPr lang="es-ES" dirty="0"/>
          </a:p>
        </p:txBody>
      </p:sp>
      <p:cxnSp>
        <p:nvCxnSpPr>
          <p:cNvPr id="27" name="26 Conector recto de flecha"/>
          <p:cNvCxnSpPr/>
          <p:nvPr/>
        </p:nvCxnSpPr>
        <p:spPr>
          <a:xfrm rot="5400000">
            <a:off x="3358348" y="4071148"/>
            <a:ext cx="3857652" cy="1588"/>
          </a:xfrm>
          <a:prstGeom prst="straightConnector1">
            <a:avLst/>
          </a:prstGeom>
          <a:ln>
            <a:solidFill>
              <a:schemeClr val="accent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31 CuadroTexto"/>
          <p:cNvSpPr txBox="1"/>
          <p:nvPr/>
        </p:nvSpPr>
        <p:spPr>
          <a:xfrm>
            <a:off x="3143240" y="2500306"/>
            <a:ext cx="5429288" cy="3123932"/>
          </a:xfrm>
          <a:prstGeom prst="rect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txBody>
          <a:bodyPr wrap="square" rtlCol="0">
            <a:spAutoFit/>
          </a:bodyPr>
          <a:lstStyle/>
          <a:p>
            <a:pPr marL="2338388" indent="-2338388"/>
            <a:r>
              <a:rPr lang="es-ES" b="1" dirty="0" smtClean="0"/>
              <a:t>Comarca  Requena-Utiel </a:t>
            </a:r>
          </a:p>
          <a:p>
            <a:pPr marL="2338388" indent="-1889125">
              <a:spcBef>
                <a:spcPts val="600"/>
              </a:spcBef>
            </a:pPr>
            <a:r>
              <a:rPr lang="es-ES" sz="1600" dirty="0" smtClean="0"/>
              <a:t>- Altiplano (600-900 m.)</a:t>
            </a:r>
          </a:p>
          <a:p>
            <a:pPr marL="2338388" indent="-1889125">
              <a:spcBef>
                <a:spcPts val="600"/>
              </a:spcBef>
            </a:pPr>
            <a:r>
              <a:rPr lang="es-ES" sz="1600" dirty="0" smtClean="0"/>
              <a:t>- Extensión 1730 km2</a:t>
            </a:r>
          </a:p>
          <a:p>
            <a:pPr marL="2338388" indent="-1889125">
              <a:spcBef>
                <a:spcPts val="600"/>
              </a:spcBef>
            </a:pPr>
            <a:r>
              <a:rPr lang="es-ES" sz="1600" dirty="0" smtClean="0"/>
              <a:t>- Densidad: 43000 habitantes.</a:t>
            </a:r>
          </a:p>
          <a:p>
            <a:pPr marL="2338388" indent="-1889125">
              <a:buFontTx/>
              <a:buChar char="-"/>
            </a:pPr>
            <a:endParaRPr lang="es-ES" sz="1400" b="1" dirty="0" smtClean="0"/>
          </a:p>
          <a:p>
            <a:pPr marL="2247900" indent="-2247900"/>
            <a:r>
              <a:rPr lang="es-ES" b="1" dirty="0" smtClean="0"/>
              <a:t>Municipio de Requena</a:t>
            </a:r>
          </a:p>
          <a:p>
            <a:pPr marL="2247900" indent="-1798638">
              <a:spcBef>
                <a:spcPts val="600"/>
              </a:spcBef>
            </a:pPr>
            <a:r>
              <a:rPr lang="es-ES" sz="1600" dirty="0" smtClean="0"/>
              <a:t>- Altitud media 692m. , </a:t>
            </a:r>
          </a:p>
          <a:p>
            <a:pPr marL="2247900" indent="-1798638">
              <a:spcBef>
                <a:spcPts val="600"/>
              </a:spcBef>
            </a:pPr>
            <a:r>
              <a:rPr lang="es-ES" sz="1600" dirty="0" smtClean="0"/>
              <a:t>- Extensión 814,2 km2</a:t>
            </a:r>
          </a:p>
          <a:p>
            <a:pPr marL="2247900" indent="-1798638">
              <a:spcBef>
                <a:spcPts val="600"/>
              </a:spcBef>
            </a:pPr>
            <a:r>
              <a:rPr lang="es-ES" sz="1600" dirty="0" smtClean="0"/>
              <a:t>- Clima continental</a:t>
            </a:r>
          </a:p>
          <a:p>
            <a:pPr marL="2247900" indent="-1798638">
              <a:spcBef>
                <a:spcPts val="600"/>
              </a:spcBef>
            </a:pPr>
            <a:r>
              <a:rPr lang="es-ES" sz="1600" dirty="0" smtClean="0"/>
              <a:t>-Cultivo predominante de secano (vid, variedad </a:t>
            </a:r>
            <a:r>
              <a:rPr lang="es-ES" sz="1600" dirty="0" err="1" smtClean="0"/>
              <a:t>bobal</a:t>
            </a:r>
            <a:r>
              <a:rPr lang="es-ES" sz="1400" dirty="0" smtClean="0"/>
              <a:t>)</a:t>
            </a:r>
            <a:endParaRPr lang="es-ES" sz="1400" dirty="0"/>
          </a:p>
        </p:txBody>
      </p:sp>
      <p:sp>
        <p:nvSpPr>
          <p:cNvPr id="34" name="33 CuadroTexto"/>
          <p:cNvSpPr txBox="1"/>
          <p:nvPr/>
        </p:nvSpPr>
        <p:spPr>
          <a:xfrm>
            <a:off x="3571868" y="6000768"/>
            <a:ext cx="3786214" cy="3693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/>
              <a:t>Análisis y caracterización del territorio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20 CuadroTexto"/>
          <p:cNvSpPr txBox="1"/>
          <p:nvPr/>
        </p:nvSpPr>
        <p:spPr>
          <a:xfrm>
            <a:off x="6215074" y="1785926"/>
            <a:ext cx="2214578" cy="338554"/>
          </a:xfrm>
          <a:prstGeom prst="rect">
            <a:avLst/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r>
              <a:rPr lang="es-ES" sz="1600" dirty="0" smtClean="0"/>
              <a:t>Paisaje natural y urbano</a:t>
            </a:r>
            <a:endParaRPr lang="es-ES" sz="1600" dirty="0"/>
          </a:p>
        </p:txBody>
      </p:sp>
      <p:sp>
        <p:nvSpPr>
          <p:cNvPr id="20" name="19 CuadroTexto"/>
          <p:cNvSpPr txBox="1"/>
          <p:nvPr/>
        </p:nvSpPr>
        <p:spPr>
          <a:xfrm>
            <a:off x="3143240" y="1785926"/>
            <a:ext cx="1214446" cy="369332"/>
          </a:xfrm>
          <a:prstGeom prst="rect">
            <a:avLst/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/>
              <a:t>Históricos</a:t>
            </a:r>
            <a:endParaRPr lang="es-ES" dirty="0"/>
          </a:p>
        </p:txBody>
      </p:sp>
      <p:sp>
        <p:nvSpPr>
          <p:cNvPr id="19" name="18 CuadroTexto"/>
          <p:cNvSpPr txBox="1"/>
          <p:nvPr/>
        </p:nvSpPr>
        <p:spPr>
          <a:xfrm>
            <a:off x="4643438" y="1785926"/>
            <a:ext cx="1357322" cy="369332"/>
          </a:xfrm>
          <a:prstGeom prst="rect">
            <a:avLst/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/>
              <a:t>Geográficos</a:t>
            </a:r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100010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5" name="4 Conector recto"/>
          <p:cNvCxnSpPr/>
          <p:nvPr/>
        </p:nvCxnSpPr>
        <p:spPr>
          <a:xfrm>
            <a:off x="0" y="1000110"/>
            <a:ext cx="9144000" cy="1588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1 Título"/>
          <p:cNvSpPr txBox="1">
            <a:spLocks/>
          </p:cNvSpPr>
          <p:nvPr/>
        </p:nvSpPr>
        <p:spPr>
          <a:xfrm>
            <a:off x="3071801" y="571480"/>
            <a:ext cx="6500827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El río Magro a su paso por Requena: estudio del patrimonio y territorio.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357157" y="428605"/>
            <a:ext cx="30718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accent3"/>
                </a:solidFill>
              </a:rPr>
              <a:t>METODOLOGÍA</a:t>
            </a:r>
            <a:endParaRPr lang="es-ES" sz="3200" b="1" dirty="0">
              <a:solidFill>
                <a:schemeClr val="accent3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 r="69495"/>
          <a:stretch>
            <a:fillRect/>
          </a:stretch>
        </p:blipFill>
        <p:spPr bwMode="auto">
          <a:xfrm>
            <a:off x="357160" y="2071679"/>
            <a:ext cx="2071700" cy="423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12 Rectángulo"/>
          <p:cNvSpPr/>
          <p:nvPr/>
        </p:nvSpPr>
        <p:spPr>
          <a:xfrm>
            <a:off x="2857489" y="1214422"/>
            <a:ext cx="5929355" cy="5357850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14283" y="4714884"/>
            <a:ext cx="1714512" cy="1500198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16" name="15 Conector recto de flecha"/>
          <p:cNvCxnSpPr>
            <a:stCxn id="14" idx="3"/>
          </p:cNvCxnSpPr>
          <p:nvPr/>
        </p:nvCxnSpPr>
        <p:spPr>
          <a:xfrm flipV="1">
            <a:off x="1928795" y="3644906"/>
            <a:ext cx="857256" cy="1820081"/>
          </a:xfrm>
          <a:prstGeom prst="straightConnector1">
            <a:avLst/>
          </a:prstGeom>
          <a:ln>
            <a:solidFill>
              <a:schemeClr val="accent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27 CuadroTexto"/>
          <p:cNvSpPr txBox="1"/>
          <p:nvPr/>
        </p:nvSpPr>
        <p:spPr>
          <a:xfrm>
            <a:off x="6215074" y="1785926"/>
            <a:ext cx="2214578" cy="33855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19050">
            <a:solidFill>
              <a:schemeClr val="accent3"/>
            </a:solidFill>
          </a:ln>
        </p:spPr>
        <p:txBody>
          <a:bodyPr wrap="square" rtlCol="0">
            <a:spAutoFit/>
          </a:bodyPr>
          <a:lstStyle/>
          <a:p>
            <a:r>
              <a:rPr lang="es-ES" sz="1600" dirty="0" smtClean="0"/>
              <a:t>Paisaje natural y urbano</a:t>
            </a:r>
            <a:endParaRPr lang="es-ES" sz="1600" dirty="0"/>
          </a:p>
        </p:txBody>
      </p:sp>
      <p:sp>
        <p:nvSpPr>
          <p:cNvPr id="12" name="11 CuadroTexto"/>
          <p:cNvSpPr txBox="1"/>
          <p:nvPr/>
        </p:nvSpPr>
        <p:spPr>
          <a:xfrm>
            <a:off x="3000364" y="1285860"/>
            <a:ext cx="18573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ANTECEDENTES</a:t>
            </a:r>
            <a:endParaRPr lang="es-ES" dirty="0"/>
          </a:p>
        </p:txBody>
      </p:sp>
      <p:pic>
        <p:nvPicPr>
          <p:cNvPr id="18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71801" y="2571744"/>
            <a:ext cx="5492091" cy="3786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9144000" cy="100010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5" name="4 Conector recto"/>
          <p:cNvCxnSpPr/>
          <p:nvPr/>
        </p:nvCxnSpPr>
        <p:spPr>
          <a:xfrm>
            <a:off x="0" y="1000110"/>
            <a:ext cx="9144000" cy="1588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1 Título"/>
          <p:cNvSpPr txBox="1">
            <a:spLocks/>
          </p:cNvSpPr>
          <p:nvPr/>
        </p:nvSpPr>
        <p:spPr>
          <a:xfrm>
            <a:off x="3071801" y="571480"/>
            <a:ext cx="6500827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El río Magro a su paso por Requena: estudio del patrimonio y territorio.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357157" y="428605"/>
            <a:ext cx="30718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accent3"/>
                </a:solidFill>
              </a:rPr>
              <a:t>METODOLOGÍA</a:t>
            </a:r>
            <a:endParaRPr lang="es-ES" sz="3200" b="1" dirty="0">
              <a:solidFill>
                <a:schemeClr val="accent3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60" y="2071679"/>
            <a:ext cx="6791325" cy="423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12 Rectángulo"/>
          <p:cNvSpPr/>
          <p:nvPr/>
        </p:nvSpPr>
        <p:spPr>
          <a:xfrm>
            <a:off x="2857489" y="1214422"/>
            <a:ext cx="5929355" cy="5357850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14283" y="4714884"/>
            <a:ext cx="1714512" cy="1500198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16" name="15 Conector recto de flecha"/>
          <p:cNvCxnSpPr>
            <a:stCxn id="14" idx="3"/>
          </p:cNvCxnSpPr>
          <p:nvPr/>
        </p:nvCxnSpPr>
        <p:spPr>
          <a:xfrm flipV="1">
            <a:off x="1928795" y="3644906"/>
            <a:ext cx="857256" cy="1820081"/>
          </a:xfrm>
          <a:prstGeom prst="straightConnector1">
            <a:avLst/>
          </a:prstGeom>
          <a:ln>
            <a:solidFill>
              <a:schemeClr val="accent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 r="31461" b="2631"/>
          <a:stretch>
            <a:fillRect/>
          </a:stretch>
        </p:blipFill>
        <p:spPr bwMode="auto">
          <a:xfrm>
            <a:off x="3428992" y="1285860"/>
            <a:ext cx="4929222" cy="5210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11 CuadroTexto"/>
          <p:cNvSpPr txBox="1"/>
          <p:nvPr/>
        </p:nvSpPr>
        <p:spPr>
          <a:xfrm>
            <a:off x="2928926" y="1285860"/>
            <a:ext cx="461665" cy="2928958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s-ES" b="1" dirty="0" smtClean="0"/>
              <a:t>Mapa base del territorio</a:t>
            </a:r>
            <a:endParaRPr lang="es-E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9144000" cy="100010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5" name="4 Conector recto"/>
          <p:cNvCxnSpPr/>
          <p:nvPr/>
        </p:nvCxnSpPr>
        <p:spPr>
          <a:xfrm>
            <a:off x="0" y="1000110"/>
            <a:ext cx="9144000" cy="1588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1 Título"/>
          <p:cNvSpPr txBox="1">
            <a:spLocks/>
          </p:cNvSpPr>
          <p:nvPr/>
        </p:nvSpPr>
        <p:spPr>
          <a:xfrm>
            <a:off x="3071801" y="571480"/>
            <a:ext cx="6500827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El río Magro a su paso por Requena: estudio del patrimonio y territorio.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357157" y="428605"/>
            <a:ext cx="30718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accent3"/>
                </a:solidFill>
              </a:rPr>
              <a:t>METODOLOGÍA</a:t>
            </a:r>
            <a:endParaRPr lang="es-ES" sz="3200" b="1" dirty="0">
              <a:solidFill>
                <a:schemeClr val="accent3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 r="68443"/>
          <a:stretch>
            <a:fillRect/>
          </a:stretch>
        </p:blipFill>
        <p:spPr bwMode="auto">
          <a:xfrm>
            <a:off x="357160" y="2071679"/>
            <a:ext cx="2143138" cy="423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12 Rectángulo"/>
          <p:cNvSpPr/>
          <p:nvPr/>
        </p:nvSpPr>
        <p:spPr>
          <a:xfrm>
            <a:off x="2857489" y="1214422"/>
            <a:ext cx="5929355" cy="5357850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14283" y="4714884"/>
            <a:ext cx="1714512" cy="1500198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16" name="15 Conector recto de flecha"/>
          <p:cNvCxnSpPr>
            <a:stCxn id="14" idx="3"/>
          </p:cNvCxnSpPr>
          <p:nvPr/>
        </p:nvCxnSpPr>
        <p:spPr>
          <a:xfrm flipV="1">
            <a:off x="1928795" y="3644906"/>
            <a:ext cx="857256" cy="1820081"/>
          </a:xfrm>
          <a:prstGeom prst="straightConnector1">
            <a:avLst/>
          </a:prstGeom>
          <a:ln>
            <a:solidFill>
              <a:schemeClr val="accent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CuadroTexto"/>
          <p:cNvSpPr txBox="1"/>
          <p:nvPr/>
        </p:nvSpPr>
        <p:spPr>
          <a:xfrm>
            <a:off x="3071802" y="1428736"/>
            <a:ext cx="4286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/>
              <a:t>Realización del mapa base del territorio</a:t>
            </a:r>
            <a:endParaRPr lang="es-ES" b="1" dirty="0"/>
          </a:p>
        </p:txBody>
      </p:sp>
      <p:sp>
        <p:nvSpPr>
          <p:cNvPr id="18" name="17 CuadroTexto"/>
          <p:cNvSpPr txBox="1"/>
          <p:nvPr/>
        </p:nvSpPr>
        <p:spPr>
          <a:xfrm>
            <a:off x="3214678" y="1928802"/>
            <a:ext cx="55007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1. Visualizador geográfico. </a:t>
            </a:r>
            <a:r>
              <a:rPr lang="pt-BR" dirty="0" smtClean="0"/>
              <a:t>Instituto geográfico Nacional (http://www.ign.es) </a:t>
            </a:r>
            <a:endParaRPr lang="es-ES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9144000" cy="67034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1"/>
            <a:ext cx="9144000" cy="67034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-1"/>
            <a:ext cx="9144000" cy="67034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9144000" cy="100010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5" name="4 Conector recto"/>
          <p:cNvCxnSpPr/>
          <p:nvPr/>
        </p:nvCxnSpPr>
        <p:spPr>
          <a:xfrm>
            <a:off x="0" y="1000110"/>
            <a:ext cx="9144000" cy="1588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1 Título"/>
          <p:cNvSpPr txBox="1">
            <a:spLocks/>
          </p:cNvSpPr>
          <p:nvPr/>
        </p:nvSpPr>
        <p:spPr>
          <a:xfrm>
            <a:off x="3071801" y="571480"/>
            <a:ext cx="6500827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El río Magro a su paso por Requena: estudio del patrimonio y territorio.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357157" y="428605"/>
            <a:ext cx="30718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accent3"/>
                </a:solidFill>
              </a:rPr>
              <a:t>METODOLOGÍA</a:t>
            </a:r>
            <a:endParaRPr lang="es-ES" sz="3200" b="1" dirty="0">
              <a:solidFill>
                <a:schemeClr val="accent3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 r="68443"/>
          <a:stretch>
            <a:fillRect/>
          </a:stretch>
        </p:blipFill>
        <p:spPr bwMode="auto">
          <a:xfrm>
            <a:off x="357160" y="2071679"/>
            <a:ext cx="2143138" cy="423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12 Rectángulo"/>
          <p:cNvSpPr/>
          <p:nvPr/>
        </p:nvSpPr>
        <p:spPr>
          <a:xfrm>
            <a:off x="2857489" y="1214422"/>
            <a:ext cx="5929355" cy="5357850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14283" y="4714884"/>
            <a:ext cx="1714512" cy="1500198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16" name="15 Conector recto de flecha"/>
          <p:cNvCxnSpPr>
            <a:stCxn id="14" idx="3"/>
          </p:cNvCxnSpPr>
          <p:nvPr/>
        </p:nvCxnSpPr>
        <p:spPr>
          <a:xfrm flipV="1">
            <a:off x="1928795" y="3644906"/>
            <a:ext cx="857256" cy="1820081"/>
          </a:xfrm>
          <a:prstGeom prst="straightConnector1">
            <a:avLst/>
          </a:prstGeom>
          <a:ln>
            <a:solidFill>
              <a:schemeClr val="accent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CuadroTexto"/>
          <p:cNvSpPr txBox="1"/>
          <p:nvPr/>
        </p:nvSpPr>
        <p:spPr>
          <a:xfrm>
            <a:off x="3071802" y="1428736"/>
            <a:ext cx="4286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/>
              <a:t>Realización del mapa base del territorio</a:t>
            </a:r>
            <a:endParaRPr lang="es-ES" b="1" dirty="0"/>
          </a:p>
        </p:txBody>
      </p:sp>
      <p:sp>
        <p:nvSpPr>
          <p:cNvPr id="18" name="17 CuadroTexto"/>
          <p:cNvSpPr txBox="1"/>
          <p:nvPr/>
        </p:nvSpPr>
        <p:spPr>
          <a:xfrm>
            <a:off x="3214678" y="1928802"/>
            <a:ext cx="55007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1. Visualizador geográfico. </a:t>
            </a:r>
            <a:r>
              <a:rPr lang="pt-BR" dirty="0" smtClean="0"/>
              <a:t>Instituto geográfico Nacional (http://www.ign.es) . </a:t>
            </a:r>
            <a:r>
              <a:rPr lang="pt-BR" dirty="0" err="1" smtClean="0"/>
              <a:t>Hojas</a:t>
            </a:r>
            <a:r>
              <a:rPr lang="pt-BR" dirty="0" smtClean="0"/>
              <a:t> 694 y 740 </a:t>
            </a:r>
            <a:r>
              <a:rPr lang="es-ES" dirty="0" smtClean="0"/>
              <a:t>de la serie MTN50.</a:t>
            </a:r>
            <a:endParaRPr lang="es-ES" dirty="0"/>
          </a:p>
        </p:txBody>
      </p:sp>
      <p:sp>
        <p:nvSpPr>
          <p:cNvPr id="12" name="11 CuadroTexto"/>
          <p:cNvSpPr txBox="1"/>
          <p:nvPr/>
        </p:nvSpPr>
        <p:spPr>
          <a:xfrm>
            <a:off x="3286116" y="2857496"/>
            <a:ext cx="55007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2. Descarga de la </a:t>
            </a:r>
            <a:r>
              <a:rPr lang="es-ES" dirty="0" err="1" smtClean="0"/>
              <a:t>ortofoto</a:t>
            </a:r>
            <a:r>
              <a:rPr lang="es-ES" dirty="0" smtClean="0"/>
              <a:t>. Cambio de formato (JPEG)  con el programa ERDAS.</a:t>
            </a:r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 b="2225"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9144000" cy="100010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5" name="4 Conector recto"/>
          <p:cNvCxnSpPr/>
          <p:nvPr/>
        </p:nvCxnSpPr>
        <p:spPr>
          <a:xfrm>
            <a:off x="0" y="1000110"/>
            <a:ext cx="9144000" cy="1588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1 Título"/>
          <p:cNvSpPr txBox="1">
            <a:spLocks/>
          </p:cNvSpPr>
          <p:nvPr/>
        </p:nvSpPr>
        <p:spPr>
          <a:xfrm>
            <a:off x="3071801" y="571480"/>
            <a:ext cx="6500827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El río Magro a su paso por Requena: estudio del patrimonio y territorio.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357157" y="428605"/>
            <a:ext cx="30718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accent3"/>
                </a:solidFill>
              </a:rPr>
              <a:t>METODOLOGÍA</a:t>
            </a:r>
            <a:endParaRPr lang="es-ES" sz="3200" b="1" dirty="0">
              <a:solidFill>
                <a:schemeClr val="accent3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 r="68443"/>
          <a:stretch>
            <a:fillRect/>
          </a:stretch>
        </p:blipFill>
        <p:spPr bwMode="auto">
          <a:xfrm>
            <a:off x="357160" y="2071679"/>
            <a:ext cx="2143138" cy="423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12 Rectángulo"/>
          <p:cNvSpPr/>
          <p:nvPr/>
        </p:nvSpPr>
        <p:spPr>
          <a:xfrm>
            <a:off x="2857489" y="1214422"/>
            <a:ext cx="5929355" cy="5357850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14283" y="4714884"/>
            <a:ext cx="1714512" cy="1500198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16" name="15 Conector recto de flecha"/>
          <p:cNvCxnSpPr>
            <a:stCxn id="14" idx="3"/>
          </p:cNvCxnSpPr>
          <p:nvPr/>
        </p:nvCxnSpPr>
        <p:spPr>
          <a:xfrm flipV="1">
            <a:off x="1928795" y="3644906"/>
            <a:ext cx="857256" cy="1820081"/>
          </a:xfrm>
          <a:prstGeom prst="straightConnector1">
            <a:avLst/>
          </a:prstGeom>
          <a:ln>
            <a:solidFill>
              <a:schemeClr val="accent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CuadroTexto"/>
          <p:cNvSpPr txBox="1"/>
          <p:nvPr/>
        </p:nvSpPr>
        <p:spPr>
          <a:xfrm>
            <a:off x="3071802" y="1428736"/>
            <a:ext cx="4286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/>
              <a:t>Realización del mapa base del territorio</a:t>
            </a:r>
            <a:endParaRPr lang="es-ES" b="1" dirty="0"/>
          </a:p>
        </p:txBody>
      </p:sp>
      <p:sp>
        <p:nvSpPr>
          <p:cNvPr id="18" name="17 CuadroTexto"/>
          <p:cNvSpPr txBox="1"/>
          <p:nvPr/>
        </p:nvSpPr>
        <p:spPr>
          <a:xfrm>
            <a:off x="3214678" y="1928802"/>
            <a:ext cx="55007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1. Visualizador geográfico. </a:t>
            </a:r>
            <a:r>
              <a:rPr lang="pt-BR" dirty="0" smtClean="0"/>
              <a:t>Instituto geográfico Nacional (http://www.ign.es) . </a:t>
            </a:r>
            <a:r>
              <a:rPr lang="pt-BR" dirty="0" err="1" smtClean="0"/>
              <a:t>Hojas</a:t>
            </a:r>
            <a:r>
              <a:rPr lang="pt-BR" dirty="0" smtClean="0"/>
              <a:t> 694 y 740 </a:t>
            </a:r>
            <a:r>
              <a:rPr lang="es-ES" dirty="0" smtClean="0"/>
              <a:t>de la serie MTN50.</a:t>
            </a:r>
            <a:endParaRPr lang="es-ES" dirty="0"/>
          </a:p>
        </p:txBody>
      </p:sp>
      <p:sp>
        <p:nvSpPr>
          <p:cNvPr id="12" name="11 CuadroTexto"/>
          <p:cNvSpPr txBox="1"/>
          <p:nvPr/>
        </p:nvSpPr>
        <p:spPr>
          <a:xfrm>
            <a:off x="3214678" y="3000372"/>
            <a:ext cx="55007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2. Descarga de la </a:t>
            </a:r>
            <a:r>
              <a:rPr lang="es-ES" dirty="0" err="1" smtClean="0"/>
              <a:t>ortofoto</a:t>
            </a:r>
            <a:r>
              <a:rPr lang="es-ES" dirty="0" smtClean="0"/>
              <a:t>. Cambio de formato (JPEG)  con el programa ERDAS.</a:t>
            </a:r>
            <a:endParaRPr lang="es-ES" dirty="0"/>
          </a:p>
        </p:txBody>
      </p:sp>
      <p:sp>
        <p:nvSpPr>
          <p:cNvPr id="17" name="16 CuadroTexto"/>
          <p:cNvSpPr txBox="1"/>
          <p:nvPr/>
        </p:nvSpPr>
        <p:spPr>
          <a:xfrm>
            <a:off x="3214678" y="3929066"/>
            <a:ext cx="55007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3. Inserción en </a:t>
            </a:r>
            <a:r>
              <a:rPr lang="es-ES" dirty="0" err="1" smtClean="0"/>
              <a:t>Autocad</a:t>
            </a:r>
            <a:r>
              <a:rPr lang="es-ES" dirty="0" smtClean="0"/>
              <a:t>. Puesta a escala de la </a:t>
            </a:r>
            <a:r>
              <a:rPr lang="es-ES" dirty="0" err="1" smtClean="0"/>
              <a:t>ortofoto</a:t>
            </a:r>
            <a:r>
              <a:rPr lang="es-ES" dirty="0" smtClean="0"/>
              <a:t>.</a:t>
            </a:r>
            <a:endParaRPr lang="es-ES" dirty="0"/>
          </a:p>
        </p:txBody>
      </p:sp>
      <p:sp>
        <p:nvSpPr>
          <p:cNvPr id="19" name="18 CuadroTexto"/>
          <p:cNvSpPr txBox="1"/>
          <p:nvPr/>
        </p:nvSpPr>
        <p:spPr>
          <a:xfrm>
            <a:off x="3214678" y="4643446"/>
            <a:ext cx="55007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4. Edición y maquetación del mapa base.</a:t>
            </a:r>
            <a:endParaRPr lang="es-ES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921618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9144000" cy="100010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5" name="4 Conector recto"/>
          <p:cNvCxnSpPr/>
          <p:nvPr/>
        </p:nvCxnSpPr>
        <p:spPr>
          <a:xfrm>
            <a:off x="0" y="1000110"/>
            <a:ext cx="9144000" cy="1588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1 Título"/>
          <p:cNvSpPr txBox="1">
            <a:spLocks/>
          </p:cNvSpPr>
          <p:nvPr/>
        </p:nvSpPr>
        <p:spPr>
          <a:xfrm>
            <a:off x="3071801" y="571480"/>
            <a:ext cx="6500827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El río Magro a su paso por Requena: estudio del patrimonio y territorio.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357157" y="428605"/>
            <a:ext cx="30718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accent3"/>
                </a:solidFill>
              </a:rPr>
              <a:t>METODOLOGÍA</a:t>
            </a:r>
            <a:endParaRPr lang="es-ES" sz="3200" b="1" dirty="0">
              <a:solidFill>
                <a:schemeClr val="accent3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68" y="2071679"/>
            <a:ext cx="1905000" cy="423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28929" y="1308639"/>
            <a:ext cx="5643603" cy="7296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12 Rectángulo"/>
          <p:cNvSpPr/>
          <p:nvPr/>
        </p:nvSpPr>
        <p:spPr>
          <a:xfrm>
            <a:off x="2857489" y="1142985"/>
            <a:ext cx="5929355" cy="5500726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85720" y="2857498"/>
            <a:ext cx="1714512" cy="1143008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15" name="14 Conector recto de flecha"/>
          <p:cNvCxnSpPr>
            <a:stCxn id="14" idx="3"/>
            <a:endCxn id="13" idx="1"/>
          </p:cNvCxnSpPr>
          <p:nvPr/>
        </p:nvCxnSpPr>
        <p:spPr>
          <a:xfrm>
            <a:off x="2000232" y="3429004"/>
            <a:ext cx="857256" cy="464347"/>
          </a:xfrm>
          <a:prstGeom prst="straightConnector1">
            <a:avLst/>
          </a:prstGeom>
          <a:ln>
            <a:solidFill>
              <a:schemeClr val="accent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71803" y="2285992"/>
            <a:ext cx="5429288" cy="4283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46821E-6 L -0.34653 3.46821E-6 " pathEditMode="relative" ptsTypes="AA">
                                      <p:cBhvr>
                                        <p:cTn id="6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9144000" cy="100010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5" name="4 Conector recto"/>
          <p:cNvCxnSpPr/>
          <p:nvPr/>
        </p:nvCxnSpPr>
        <p:spPr>
          <a:xfrm>
            <a:off x="0" y="1000110"/>
            <a:ext cx="9144000" cy="1588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1 Título"/>
          <p:cNvSpPr txBox="1">
            <a:spLocks/>
          </p:cNvSpPr>
          <p:nvPr/>
        </p:nvSpPr>
        <p:spPr>
          <a:xfrm>
            <a:off x="3071801" y="571480"/>
            <a:ext cx="6500827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El río Magro a su paso por Requena: estudio del patrimonio y territorio.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357157" y="428605"/>
            <a:ext cx="30718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accent3"/>
                </a:solidFill>
              </a:rPr>
              <a:t>METODOLOGÍA</a:t>
            </a:r>
            <a:endParaRPr lang="es-ES" sz="3200" b="1" dirty="0">
              <a:solidFill>
                <a:schemeClr val="accent3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7" y="2071679"/>
            <a:ext cx="1905000" cy="423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8 Rectángulo"/>
          <p:cNvSpPr/>
          <p:nvPr/>
        </p:nvSpPr>
        <p:spPr>
          <a:xfrm>
            <a:off x="2857489" y="1142985"/>
            <a:ext cx="5929355" cy="5500726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85720" y="4357696"/>
            <a:ext cx="1714512" cy="571502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13" name="12 Conector recto de flecha"/>
          <p:cNvCxnSpPr>
            <a:stCxn id="10" idx="3"/>
            <a:endCxn id="9" idx="1"/>
          </p:cNvCxnSpPr>
          <p:nvPr/>
        </p:nvCxnSpPr>
        <p:spPr>
          <a:xfrm flipV="1">
            <a:off x="2000232" y="3893348"/>
            <a:ext cx="857257" cy="750099"/>
          </a:xfrm>
          <a:prstGeom prst="straightConnector1">
            <a:avLst/>
          </a:prstGeom>
          <a:ln>
            <a:solidFill>
              <a:schemeClr val="accent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28932" y="3143250"/>
            <a:ext cx="5778953" cy="3262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5" name="24 CuadroTexto"/>
          <p:cNvSpPr txBox="1"/>
          <p:nvPr/>
        </p:nvSpPr>
        <p:spPr>
          <a:xfrm>
            <a:off x="3214679" y="1643050"/>
            <a:ext cx="28575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179388">
              <a:buFontTx/>
              <a:buChar char="-"/>
            </a:pPr>
            <a:r>
              <a:rPr lang="es-ES" dirty="0" smtClean="0"/>
              <a:t>Arquitectura urbana</a:t>
            </a:r>
          </a:p>
          <a:p>
            <a:pPr indent="179388">
              <a:buFontTx/>
              <a:buChar char="-"/>
            </a:pPr>
            <a:r>
              <a:rPr lang="es-ES" dirty="0" smtClean="0"/>
              <a:t>Arquitectura entorno rural</a:t>
            </a:r>
          </a:p>
          <a:p>
            <a:pPr indent="179388">
              <a:buFontTx/>
              <a:buChar char="-"/>
            </a:pPr>
            <a:r>
              <a:rPr lang="es-ES" dirty="0" smtClean="0"/>
              <a:t>Patrimonio natural</a:t>
            </a:r>
            <a:endParaRPr lang="es-ES" dirty="0"/>
          </a:p>
        </p:txBody>
      </p:sp>
      <p:sp>
        <p:nvSpPr>
          <p:cNvPr id="26" name="25 Abrir llave"/>
          <p:cNvSpPr/>
          <p:nvPr/>
        </p:nvSpPr>
        <p:spPr>
          <a:xfrm>
            <a:off x="5929323" y="1714488"/>
            <a:ext cx="142876" cy="785818"/>
          </a:xfrm>
          <a:prstGeom prst="leftBrac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CuadroTexto"/>
          <p:cNvSpPr txBox="1"/>
          <p:nvPr/>
        </p:nvSpPr>
        <p:spPr>
          <a:xfrm>
            <a:off x="6072202" y="1643050"/>
            <a:ext cx="264320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Ermitas</a:t>
            </a:r>
          </a:p>
          <a:p>
            <a:r>
              <a:rPr lang="es-ES" dirty="0" smtClean="0"/>
              <a:t>Construcciones del agua</a:t>
            </a:r>
          </a:p>
          <a:p>
            <a:r>
              <a:rPr lang="es-ES" dirty="0" smtClean="0"/>
              <a:t>Molinos</a:t>
            </a:r>
            <a:endParaRPr lang="es-ES" dirty="0"/>
          </a:p>
        </p:txBody>
      </p:sp>
      <p:sp>
        <p:nvSpPr>
          <p:cNvPr id="28" name="27 CuadroTexto"/>
          <p:cNvSpPr txBox="1"/>
          <p:nvPr/>
        </p:nvSpPr>
        <p:spPr>
          <a:xfrm>
            <a:off x="3000364" y="2714620"/>
            <a:ext cx="1428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Inventariado</a:t>
            </a:r>
            <a:endParaRPr lang="es-ES" dirty="0"/>
          </a:p>
        </p:txBody>
      </p:sp>
      <p:sp>
        <p:nvSpPr>
          <p:cNvPr id="29" name="28 Rectángulo"/>
          <p:cNvSpPr/>
          <p:nvPr/>
        </p:nvSpPr>
        <p:spPr>
          <a:xfrm>
            <a:off x="3000372" y="1214422"/>
            <a:ext cx="8509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 smtClean="0"/>
              <a:t>Listado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005299" cy="6572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/>
          <a:srcRect r="41860"/>
          <a:stretch>
            <a:fillRect/>
          </a:stretch>
        </p:blipFill>
        <p:spPr bwMode="auto">
          <a:xfrm>
            <a:off x="6072198" y="214290"/>
            <a:ext cx="285752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9144000" cy="100010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5" name="4 Conector recto"/>
          <p:cNvCxnSpPr/>
          <p:nvPr/>
        </p:nvCxnSpPr>
        <p:spPr>
          <a:xfrm>
            <a:off x="0" y="1000110"/>
            <a:ext cx="9144000" cy="1588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1 Título"/>
          <p:cNvSpPr txBox="1">
            <a:spLocks/>
          </p:cNvSpPr>
          <p:nvPr/>
        </p:nvSpPr>
        <p:spPr>
          <a:xfrm>
            <a:off x="3071801" y="571480"/>
            <a:ext cx="6500827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El río Magro a su paso por Requena: estudio del patrimonio y territorio.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357157" y="428605"/>
            <a:ext cx="30718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accent3"/>
                </a:solidFill>
              </a:rPr>
              <a:t>METODOLOGÍA</a:t>
            </a:r>
            <a:endParaRPr lang="es-ES" sz="3200" b="1" dirty="0">
              <a:solidFill>
                <a:schemeClr val="accent3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7" y="2071679"/>
            <a:ext cx="1905000" cy="423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8 Rectángulo"/>
          <p:cNvSpPr/>
          <p:nvPr/>
        </p:nvSpPr>
        <p:spPr>
          <a:xfrm>
            <a:off x="2857489" y="1142985"/>
            <a:ext cx="5929355" cy="5500726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85720" y="4857760"/>
            <a:ext cx="1714512" cy="642944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13" name="12 Conector recto de flecha"/>
          <p:cNvCxnSpPr>
            <a:stCxn id="10" idx="3"/>
            <a:endCxn id="9" idx="1"/>
          </p:cNvCxnSpPr>
          <p:nvPr/>
        </p:nvCxnSpPr>
        <p:spPr>
          <a:xfrm flipV="1">
            <a:off x="2000232" y="3893348"/>
            <a:ext cx="857257" cy="1285884"/>
          </a:xfrm>
          <a:prstGeom prst="straightConnector1">
            <a:avLst/>
          </a:prstGeom>
          <a:ln>
            <a:solidFill>
              <a:schemeClr val="accent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11 CuadroTexto"/>
          <p:cNvSpPr txBox="1"/>
          <p:nvPr/>
        </p:nvSpPr>
        <p:spPr>
          <a:xfrm>
            <a:off x="3143240" y="1428736"/>
            <a:ext cx="4357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- Mapa base del territorio sobre cartográfico</a:t>
            </a:r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72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9144000" cy="100010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5" name="4 Conector recto"/>
          <p:cNvCxnSpPr/>
          <p:nvPr/>
        </p:nvCxnSpPr>
        <p:spPr>
          <a:xfrm>
            <a:off x="0" y="1000110"/>
            <a:ext cx="9144000" cy="1588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1 Título"/>
          <p:cNvSpPr txBox="1">
            <a:spLocks/>
          </p:cNvSpPr>
          <p:nvPr/>
        </p:nvSpPr>
        <p:spPr>
          <a:xfrm>
            <a:off x="3071801" y="571480"/>
            <a:ext cx="6500827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El río Magro a su paso por Requena: estudio del patrimonio y territorio.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357157" y="428605"/>
            <a:ext cx="30718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accent3"/>
                </a:solidFill>
              </a:rPr>
              <a:t>METODOLOGÍA</a:t>
            </a:r>
            <a:endParaRPr lang="es-ES" sz="3200" b="1" dirty="0">
              <a:solidFill>
                <a:schemeClr val="accent3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7" y="2071679"/>
            <a:ext cx="1905000" cy="423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8 Rectángulo"/>
          <p:cNvSpPr/>
          <p:nvPr/>
        </p:nvSpPr>
        <p:spPr>
          <a:xfrm>
            <a:off x="2857489" y="1142985"/>
            <a:ext cx="5929355" cy="5500726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85720" y="4857760"/>
            <a:ext cx="1714512" cy="642944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13" name="12 Conector recto de flecha"/>
          <p:cNvCxnSpPr>
            <a:stCxn id="10" idx="3"/>
            <a:endCxn id="9" idx="1"/>
          </p:cNvCxnSpPr>
          <p:nvPr/>
        </p:nvCxnSpPr>
        <p:spPr>
          <a:xfrm flipV="1">
            <a:off x="2000232" y="3893348"/>
            <a:ext cx="857257" cy="1285884"/>
          </a:xfrm>
          <a:prstGeom prst="straightConnector1">
            <a:avLst/>
          </a:prstGeom>
          <a:ln>
            <a:solidFill>
              <a:schemeClr val="accent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11 CuadroTexto"/>
          <p:cNvSpPr txBox="1"/>
          <p:nvPr/>
        </p:nvSpPr>
        <p:spPr>
          <a:xfrm>
            <a:off x="3143240" y="1428736"/>
            <a:ext cx="4357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- Mapa base del territorio sobre cartográfico</a:t>
            </a:r>
            <a:endParaRPr lang="es-ES" dirty="0"/>
          </a:p>
        </p:txBody>
      </p:sp>
      <p:sp>
        <p:nvSpPr>
          <p:cNvPr id="14" name="13 CuadroTexto"/>
          <p:cNvSpPr txBox="1"/>
          <p:nvPr/>
        </p:nvSpPr>
        <p:spPr>
          <a:xfrm>
            <a:off x="3143240" y="2285992"/>
            <a:ext cx="4357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- Mapa localización de la arquitectura rural</a:t>
            </a:r>
            <a:endParaRPr lang="es-E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9144000" cy="68550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9144000" cy="100010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5" name="4 Conector recto"/>
          <p:cNvCxnSpPr/>
          <p:nvPr/>
        </p:nvCxnSpPr>
        <p:spPr>
          <a:xfrm>
            <a:off x="0" y="1000110"/>
            <a:ext cx="9144000" cy="1588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1 Título"/>
          <p:cNvSpPr txBox="1">
            <a:spLocks/>
          </p:cNvSpPr>
          <p:nvPr/>
        </p:nvSpPr>
        <p:spPr>
          <a:xfrm>
            <a:off x="3071801" y="571480"/>
            <a:ext cx="6500827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El río Magro a su paso por Requena: estudio del patrimonio y territorio.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357157" y="428605"/>
            <a:ext cx="30718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accent3"/>
                </a:solidFill>
              </a:rPr>
              <a:t>METODOLOGÍA</a:t>
            </a:r>
            <a:endParaRPr lang="es-ES" sz="3200" b="1" dirty="0">
              <a:solidFill>
                <a:schemeClr val="accent3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7" y="2071679"/>
            <a:ext cx="1905000" cy="423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8 Rectángulo"/>
          <p:cNvSpPr/>
          <p:nvPr/>
        </p:nvSpPr>
        <p:spPr>
          <a:xfrm>
            <a:off x="2857489" y="1142985"/>
            <a:ext cx="5929355" cy="5500726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85720" y="4857760"/>
            <a:ext cx="1714512" cy="642944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13" name="12 Conector recto de flecha"/>
          <p:cNvCxnSpPr>
            <a:stCxn id="10" idx="3"/>
            <a:endCxn id="9" idx="1"/>
          </p:cNvCxnSpPr>
          <p:nvPr/>
        </p:nvCxnSpPr>
        <p:spPr>
          <a:xfrm flipV="1">
            <a:off x="2000232" y="3893348"/>
            <a:ext cx="857257" cy="1285884"/>
          </a:xfrm>
          <a:prstGeom prst="straightConnector1">
            <a:avLst/>
          </a:prstGeom>
          <a:ln>
            <a:solidFill>
              <a:schemeClr val="accent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11 CuadroTexto"/>
          <p:cNvSpPr txBox="1"/>
          <p:nvPr/>
        </p:nvSpPr>
        <p:spPr>
          <a:xfrm>
            <a:off x="3143240" y="1428736"/>
            <a:ext cx="4357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- Mapa base del territorio sobre cartográfico</a:t>
            </a:r>
            <a:endParaRPr lang="es-ES" dirty="0"/>
          </a:p>
        </p:txBody>
      </p:sp>
      <p:sp>
        <p:nvSpPr>
          <p:cNvPr id="14" name="13 CuadroTexto"/>
          <p:cNvSpPr txBox="1"/>
          <p:nvPr/>
        </p:nvSpPr>
        <p:spPr>
          <a:xfrm>
            <a:off x="3143240" y="2285992"/>
            <a:ext cx="4357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- Mapa localización de la arquitectura rural</a:t>
            </a:r>
            <a:endParaRPr lang="es-ES" dirty="0"/>
          </a:p>
        </p:txBody>
      </p:sp>
      <p:sp>
        <p:nvSpPr>
          <p:cNvPr id="15" name="14 CuadroTexto"/>
          <p:cNvSpPr txBox="1"/>
          <p:nvPr/>
        </p:nvSpPr>
        <p:spPr>
          <a:xfrm>
            <a:off x="3214678" y="3214686"/>
            <a:ext cx="4357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- Mapa de accesos a la arquitectura rural</a:t>
            </a:r>
            <a:endParaRPr lang="es-E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9144000" cy="689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9144000" cy="100010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5" name="4 Conector recto"/>
          <p:cNvCxnSpPr/>
          <p:nvPr/>
        </p:nvCxnSpPr>
        <p:spPr>
          <a:xfrm>
            <a:off x="0" y="1000110"/>
            <a:ext cx="9144000" cy="1588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1 Título"/>
          <p:cNvSpPr txBox="1">
            <a:spLocks/>
          </p:cNvSpPr>
          <p:nvPr/>
        </p:nvSpPr>
        <p:spPr>
          <a:xfrm>
            <a:off x="3071801" y="571480"/>
            <a:ext cx="6500827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El río Magro a su paso por Requena: estudio del patrimonio y territorio.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357157" y="428605"/>
            <a:ext cx="30718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accent3"/>
                </a:solidFill>
              </a:rPr>
              <a:t>METODOLOGÍA</a:t>
            </a:r>
            <a:endParaRPr lang="es-ES" sz="3200" b="1" dirty="0">
              <a:solidFill>
                <a:schemeClr val="accent3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7" y="2071679"/>
            <a:ext cx="1905000" cy="423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8 Rectángulo"/>
          <p:cNvSpPr/>
          <p:nvPr/>
        </p:nvSpPr>
        <p:spPr>
          <a:xfrm>
            <a:off x="2857489" y="1142985"/>
            <a:ext cx="5929355" cy="5500726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85720" y="4857760"/>
            <a:ext cx="1714512" cy="642944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13" name="12 Conector recto de flecha"/>
          <p:cNvCxnSpPr>
            <a:stCxn id="10" idx="3"/>
            <a:endCxn id="9" idx="1"/>
          </p:cNvCxnSpPr>
          <p:nvPr/>
        </p:nvCxnSpPr>
        <p:spPr>
          <a:xfrm flipV="1">
            <a:off x="2000232" y="3893348"/>
            <a:ext cx="857257" cy="1285884"/>
          </a:xfrm>
          <a:prstGeom prst="straightConnector1">
            <a:avLst/>
          </a:prstGeom>
          <a:ln>
            <a:solidFill>
              <a:schemeClr val="accent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11 CuadroTexto"/>
          <p:cNvSpPr txBox="1"/>
          <p:nvPr/>
        </p:nvSpPr>
        <p:spPr>
          <a:xfrm>
            <a:off x="3143240" y="1428736"/>
            <a:ext cx="4357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- Mapa base del territorio sobre cartográfico</a:t>
            </a:r>
            <a:endParaRPr lang="es-ES" dirty="0"/>
          </a:p>
        </p:txBody>
      </p:sp>
      <p:sp>
        <p:nvSpPr>
          <p:cNvPr id="14" name="13 CuadroTexto"/>
          <p:cNvSpPr txBox="1"/>
          <p:nvPr/>
        </p:nvSpPr>
        <p:spPr>
          <a:xfrm>
            <a:off x="3143240" y="2285992"/>
            <a:ext cx="4357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- Mapa localización de la arquitectura rural</a:t>
            </a:r>
            <a:endParaRPr lang="es-ES" dirty="0"/>
          </a:p>
        </p:txBody>
      </p:sp>
      <p:sp>
        <p:nvSpPr>
          <p:cNvPr id="15" name="14 CuadroTexto"/>
          <p:cNvSpPr txBox="1"/>
          <p:nvPr/>
        </p:nvSpPr>
        <p:spPr>
          <a:xfrm>
            <a:off x="3143240" y="3214686"/>
            <a:ext cx="4357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- Mapa de accesos a la arquitectura rural</a:t>
            </a:r>
            <a:endParaRPr lang="es-ES" dirty="0"/>
          </a:p>
        </p:txBody>
      </p:sp>
      <p:sp>
        <p:nvSpPr>
          <p:cNvPr id="16" name="15 CuadroTexto"/>
          <p:cNvSpPr txBox="1"/>
          <p:nvPr/>
        </p:nvSpPr>
        <p:spPr>
          <a:xfrm>
            <a:off x="3143240" y="4143380"/>
            <a:ext cx="4357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- Mapa de patrimonio natural</a:t>
            </a:r>
            <a:endParaRPr lang="es-E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9776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9144000" cy="100010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5" name="4 Conector recto"/>
          <p:cNvCxnSpPr/>
          <p:nvPr/>
        </p:nvCxnSpPr>
        <p:spPr>
          <a:xfrm>
            <a:off x="0" y="1000110"/>
            <a:ext cx="9144000" cy="1588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1 Título"/>
          <p:cNvSpPr txBox="1">
            <a:spLocks/>
          </p:cNvSpPr>
          <p:nvPr/>
        </p:nvSpPr>
        <p:spPr>
          <a:xfrm>
            <a:off x="3071801" y="571480"/>
            <a:ext cx="6500827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El río Magro a su paso por Requena: estudio del patrimonio y territorio.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357157" y="428605"/>
            <a:ext cx="30718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accent3"/>
                </a:solidFill>
              </a:rPr>
              <a:t>METODOLOGÍA</a:t>
            </a:r>
            <a:endParaRPr lang="es-ES" sz="3200" b="1" dirty="0">
              <a:solidFill>
                <a:schemeClr val="accent3"/>
              </a:solidFill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43504" y="2071678"/>
            <a:ext cx="1895475" cy="423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8 Rectángulo"/>
          <p:cNvSpPr/>
          <p:nvPr/>
        </p:nvSpPr>
        <p:spPr>
          <a:xfrm>
            <a:off x="2428860" y="1142984"/>
            <a:ext cx="6572295" cy="5500727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14282" y="3857628"/>
            <a:ext cx="1714512" cy="357190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12" name="11 Conector recto de flecha"/>
          <p:cNvCxnSpPr/>
          <p:nvPr/>
        </p:nvCxnSpPr>
        <p:spPr>
          <a:xfrm>
            <a:off x="1928794" y="4071942"/>
            <a:ext cx="428628" cy="1588"/>
          </a:xfrm>
          <a:prstGeom prst="straightConnector1">
            <a:avLst/>
          </a:prstGeom>
          <a:ln>
            <a:solidFill>
              <a:schemeClr val="accent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2" descr="C:\Users\Yomismo\Desktop\POWER POINT\otros\catalogacio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71736" y="1214422"/>
            <a:ext cx="6386275" cy="3520480"/>
          </a:xfrm>
          <a:prstGeom prst="rect">
            <a:avLst/>
          </a:prstGeom>
          <a:noFill/>
        </p:spPr>
      </p:pic>
      <p:sp>
        <p:nvSpPr>
          <p:cNvPr id="14" name="Rectangle 3"/>
          <p:cNvSpPr>
            <a:spLocks noChangeArrowheads="1"/>
          </p:cNvSpPr>
          <p:nvPr/>
        </p:nvSpPr>
        <p:spPr bwMode="auto">
          <a:xfrm>
            <a:off x="2643174" y="5143512"/>
            <a:ext cx="4143404" cy="14260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70"/>
              </a:spcAft>
              <a:buClrTx/>
              <a:buSzTx/>
              <a:buFontTx/>
              <a:buNone/>
              <a:tabLst/>
            </a:pPr>
            <a:r>
              <a:rPr kumimoji="0" lang="es-ES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-</a:t>
            </a:r>
            <a:r>
              <a:rPr kumimoji="0" lang="es-ES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Calibri" pitchFamily="34" charset="0"/>
              </a:rPr>
              <a:t> Población</a:t>
            </a:r>
            <a:endParaRPr kumimoji="0" lang="es-ES" sz="16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70"/>
              </a:spcAft>
              <a:buClrTx/>
              <a:buSzTx/>
              <a:buFontTx/>
              <a:buNone/>
              <a:tabLst/>
            </a:pPr>
            <a:r>
              <a:rPr kumimoji="0" lang="es-ES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Calibri" pitchFamily="34" charset="0"/>
              </a:rPr>
              <a:t>- Cauce de agua</a:t>
            </a:r>
            <a:endParaRPr kumimoji="0" lang="es-ES" sz="16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70"/>
              </a:spcAft>
              <a:buClrTx/>
              <a:buSzTx/>
              <a:buFontTx/>
              <a:buNone/>
              <a:tabLst/>
            </a:pPr>
            <a:r>
              <a:rPr kumimoji="0" lang="es-ES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Calibri" pitchFamily="34" charset="0"/>
              </a:rPr>
              <a:t>- Siglo</a:t>
            </a:r>
            <a:endParaRPr kumimoji="0" lang="es-ES" sz="16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70"/>
              </a:spcAft>
              <a:buClrTx/>
              <a:buSzTx/>
              <a:buFontTx/>
              <a:buNone/>
              <a:tabLst/>
            </a:pPr>
            <a:r>
              <a:rPr kumimoji="0" lang="es-ES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Calibri" pitchFamily="34" charset="0"/>
              </a:rPr>
              <a:t>- Tipo de zona: rural o urbana</a:t>
            </a:r>
            <a:endParaRPr kumimoji="0" lang="es-ES" sz="16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70"/>
              </a:spcAft>
              <a:buClrTx/>
              <a:buSzTx/>
              <a:buFontTx/>
              <a:buNone/>
              <a:tabLst/>
            </a:pPr>
            <a:r>
              <a:rPr kumimoji="0" lang="es-ES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Calibri" pitchFamily="34" charset="0"/>
              </a:rPr>
              <a:t>- Uso inicial y actual</a:t>
            </a:r>
            <a:endParaRPr kumimoji="0" lang="es-ES" sz="16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5429256" y="5143512"/>
            <a:ext cx="5143536" cy="14260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algn="just" eaLnBrk="0" fontAlgn="base" hangingPunct="0">
              <a:spcBef>
                <a:spcPct val="0"/>
              </a:spcBef>
              <a:spcAft>
                <a:spcPts val="170"/>
              </a:spcAft>
            </a:pPr>
            <a:r>
              <a:rPr lang="es-ES" sz="1600" dirty="0" smtClean="0">
                <a:latin typeface="+mj-lt"/>
                <a:ea typeface="Calibri" pitchFamily="34" charset="0"/>
                <a:cs typeface="Calibri" pitchFamily="34" charset="0"/>
              </a:rPr>
              <a:t>- Edificación aislada o con anexos</a:t>
            </a:r>
            <a:endParaRPr lang="es-ES" sz="1600" dirty="0" smtClean="0">
              <a:latin typeface="+mj-lt"/>
              <a:cs typeface="Arial" pitchFamily="34" charset="0"/>
            </a:endParaRPr>
          </a:p>
          <a:p>
            <a:pPr lvl="0" indent="450850" algn="just" eaLnBrk="0" fontAlgn="base" hangingPunct="0">
              <a:spcBef>
                <a:spcPct val="0"/>
              </a:spcBef>
              <a:spcAft>
                <a:spcPts val="170"/>
              </a:spcAft>
            </a:pPr>
            <a:r>
              <a:rPr lang="es-ES" sz="1600" dirty="0" smtClean="0">
                <a:latin typeface="+mj-lt"/>
                <a:ea typeface="Calibri" pitchFamily="34" charset="0"/>
                <a:cs typeface="Calibri" pitchFamily="34" charset="0"/>
              </a:rPr>
              <a:t>- Número de alturas o plantas</a:t>
            </a:r>
            <a:endParaRPr lang="es-ES" sz="1600" dirty="0" smtClean="0">
              <a:latin typeface="+mj-lt"/>
              <a:cs typeface="Arial" pitchFamily="34" charset="0"/>
            </a:endParaRPr>
          </a:p>
          <a:p>
            <a:pPr lvl="0" indent="450850" algn="just" eaLnBrk="0" fontAlgn="base" hangingPunct="0">
              <a:spcBef>
                <a:spcPct val="0"/>
              </a:spcBef>
              <a:spcAft>
                <a:spcPts val="170"/>
              </a:spcAft>
            </a:pPr>
            <a:r>
              <a:rPr lang="es-ES" sz="1600" dirty="0" smtClean="0">
                <a:latin typeface="+mj-lt"/>
                <a:ea typeface="Calibri" pitchFamily="34" charset="0"/>
                <a:cs typeface="Calibri" pitchFamily="34" charset="0"/>
              </a:rPr>
              <a:t>- Tipología de las muelas </a:t>
            </a:r>
          </a:p>
          <a:p>
            <a:pPr lvl="0" indent="450850" algn="just" eaLnBrk="0" fontAlgn="base" hangingPunct="0">
              <a:spcBef>
                <a:spcPct val="0"/>
              </a:spcBef>
              <a:spcAft>
                <a:spcPts val="170"/>
              </a:spcAft>
            </a:pPr>
            <a:r>
              <a:rPr lang="es-ES" sz="1600" dirty="0" smtClean="0">
                <a:latin typeface="+mj-lt"/>
                <a:ea typeface="Calibri" pitchFamily="34" charset="0"/>
                <a:cs typeface="Calibri" pitchFamily="34" charset="0"/>
              </a:rPr>
              <a:t>   (catalanas o francesas)</a:t>
            </a:r>
            <a:endParaRPr lang="es-ES" sz="1600" dirty="0" smtClean="0">
              <a:latin typeface="+mj-lt"/>
              <a:cs typeface="Arial" pitchFamily="34" charset="0"/>
            </a:endParaRPr>
          </a:p>
          <a:p>
            <a:pPr lvl="0" indent="450850" algn="just" eaLnBrk="0" fontAlgn="base" hangingPunct="0">
              <a:spcBef>
                <a:spcPct val="0"/>
              </a:spcBef>
              <a:spcAft>
                <a:spcPts val="170"/>
              </a:spcAft>
            </a:pPr>
            <a:r>
              <a:rPr lang="es-ES" sz="1600" dirty="0" smtClean="0">
                <a:latin typeface="+mj-lt"/>
                <a:ea typeface="Calibri" pitchFamily="34" charset="0"/>
                <a:cs typeface="Calibri" pitchFamily="34" charset="0"/>
              </a:rPr>
              <a:t>- Estado  e intervenciones</a:t>
            </a:r>
            <a:endParaRPr lang="es-ES" sz="1600" dirty="0" smtClean="0">
              <a:latin typeface="+mj-lt"/>
              <a:cs typeface="Arial" pitchFamily="34" charset="0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2571736" y="4786322"/>
            <a:ext cx="435771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/>
              <a:t>DATOS DE CATALOGACIÓN:</a:t>
            </a:r>
            <a:endParaRPr lang="es-E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7.22222E-6 3.46821E-6 L -0.52761 3.46821E-6 " pathEditMode="relative" ptsTypes="AA">
                                      <p:cBhvr>
                                        <p:cTn id="6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4" grpId="0"/>
      <p:bldP spid="15" grpId="0"/>
      <p:bldP spid="16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2" cstate="print"/>
          <a:srcRect l="55830"/>
          <a:stretch>
            <a:fillRect/>
          </a:stretch>
        </p:blipFill>
        <p:spPr bwMode="auto">
          <a:xfrm>
            <a:off x="2500298" y="1285860"/>
            <a:ext cx="1978102" cy="335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 cstate="print"/>
          <a:srcRect l="27118" r="26622"/>
          <a:stretch>
            <a:fillRect/>
          </a:stretch>
        </p:blipFill>
        <p:spPr bwMode="auto">
          <a:xfrm>
            <a:off x="4572000" y="1285860"/>
            <a:ext cx="2071702" cy="335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 cstate="print"/>
          <a:srcRect l="22842" r="34330"/>
          <a:stretch>
            <a:fillRect/>
          </a:stretch>
        </p:blipFill>
        <p:spPr bwMode="auto">
          <a:xfrm>
            <a:off x="6715140" y="1285860"/>
            <a:ext cx="2143140" cy="335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20" y="2071678"/>
            <a:ext cx="1895475" cy="423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100010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5" name="4 Conector recto"/>
          <p:cNvCxnSpPr/>
          <p:nvPr/>
        </p:nvCxnSpPr>
        <p:spPr>
          <a:xfrm>
            <a:off x="0" y="1000110"/>
            <a:ext cx="9144000" cy="1588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1 Título"/>
          <p:cNvSpPr txBox="1">
            <a:spLocks/>
          </p:cNvSpPr>
          <p:nvPr/>
        </p:nvSpPr>
        <p:spPr>
          <a:xfrm>
            <a:off x="3071801" y="571480"/>
            <a:ext cx="6500827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El río Magro a su paso por Requena: estudio del patrimonio y territorio.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357157" y="428605"/>
            <a:ext cx="30718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accent3"/>
                </a:solidFill>
              </a:rPr>
              <a:t>METODOLOGÍA</a:t>
            </a:r>
            <a:endParaRPr lang="es-ES" sz="3200" b="1" dirty="0">
              <a:solidFill>
                <a:schemeClr val="accent3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2428860" y="1142984"/>
            <a:ext cx="6572295" cy="5500727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14282" y="3857628"/>
            <a:ext cx="1714512" cy="357190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12" name="11 Conector recto de flecha"/>
          <p:cNvCxnSpPr/>
          <p:nvPr/>
        </p:nvCxnSpPr>
        <p:spPr>
          <a:xfrm>
            <a:off x="1928794" y="4071942"/>
            <a:ext cx="428628" cy="1588"/>
          </a:xfrm>
          <a:prstGeom prst="straightConnector1">
            <a:avLst/>
          </a:prstGeom>
          <a:ln>
            <a:solidFill>
              <a:schemeClr val="accent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3"/>
          <p:cNvSpPr>
            <a:spLocks noChangeArrowheads="1"/>
          </p:cNvSpPr>
          <p:nvPr/>
        </p:nvSpPr>
        <p:spPr bwMode="auto">
          <a:xfrm>
            <a:off x="2643174" y="5143512"/>
            <a:ext cx="4143404" cy="14260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70"/>
              </a:spcAft>
              <a:buClrTx/>
              <a:buSzTx/>
              <a:buFontTx/>
              <a:buNone/>
              <a:tabLst/>
            </a:pPr>
            <a:r>
              <a:rPr kumimoji="0" lang="es-ES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-</a:t>
            </a:r>
            <a:r>
              <a:rPr kumimoji="0" lang="es-ES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Calibri" pitchFamily="34" charset="0"/>
              </a:rPr>
              <a:t> Población</a:t>
            </a:r>
            <a:endParaRPr kumimoji="0" lang="es-ES" sz="16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70"/>
              </a:spcAft>
              <a:buClrTx/>
              <a:buSzTx/>
              <a:buFontTx/>
              <a:buNone/>
              <a:tabLst/>
            </a:pPr>
            <a:r>
              <a:rPr kumimoji="0" lang="es-ES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Calibri" pitchFamily="34" charset="0"/>
              </a:rPr>
              <a:t>- Cauce de agua</a:t>
            </a:r>
            <a:endParaRPr kumimoji="0" lang="es-ES" sz="16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70"/>
              </a:spcAft>
              <a:buClrTx/>
              <a:buSzTx/>
              <a:buFontTx/>
              <a:buNone/>
              <a:tabLst/>
            </a:pPr>
            <a:r>
              <a:rPr kumimoji="0" lang="es-ES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Calibri" pitchFamily="34" charset="0"/>
              </a:rPr>
              <a:t>- Siglo</a:t>
            </a:r>
            <a:endParaRPr kumimoji="0" lang="es-ES" sz="16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70"/>
              </a:spcAft>
              <a:buClrTx/>
              <a:buSzTx/>
              <a:buFontTx/>
              <a:buNone/>
              <a:tabLst/>
            </a:pPr>
            <a:r>
              <a:rPr kumimoji="0" lang="es-ES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Calibri" pitchFamily="34" charset="0"/>
              </a:rPr>
              <a:t>- Tipo de zona: rural o urbana</a:t>
            </a:r>
            <a:endParaRPr kumimoji="0" lang="es-ES" sz="16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70"/>
              </a:spcAft>
              <a:buClrTx/>
              <a:buSzTx/>
              <a:buFontTx/>
              <a:buNone/>
              <a:tabLst/>
            </a:pPr>
            <a:r>
              <a:rPr kumimoji="0" lang="es-ES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Calibri" pitchFamily="34" charset="0"/>
              </a:rPr>
              <a:t>- Uso inicial y actual</a:t>
            </a:r>
            <a:endParaRPr kumimoji="0" lang="es-ES" sz="16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5429256" y="5143512"/>
            <a:ext cx="5143536" cy="14260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algn="just" eaLnBrk="0" fontAlgn="base" hangingPunct="0">
              <a:spcBef>
                <a:spcPct val="0"/>
              </a:spcBef>
              <a:spcAft>
                <a:spcPts val="170"/>
              </a:spcAft>
            </a:pPr>
            <a:r>
              <a:rPr lang="es-ES" sz="1600" dirty="0" smtClean="0">
                <a:latin typeface="+mj-lt"/>
                <a:ea typeface="Calibri" pitchFamily="34" charset="0"/>
                <a:cs typeface="Calibri" pitchFamily="34" charset="0"/>
              </a:rPr>
              <a:t>- Edificación aislada o con anexos</a:t>
            </a:r>
            <a:endParaRPr lang="es-ES" sz="1600" dirty="0" smtClean="0">
              <a:latin typeface="+mj-lt"/>
              <a:cs typeface="Arial" pitchFamily="34" charset="0"/>
            </a:endParaRPr>
          </a:p>
          <a:p>
            <a:pPr lvl="0" indent="450850" algn="just" eaLnBrk="0" fontAlgn="base" hangingPunct="0">
              <a:spcBef>
                <a:spcPct val="0"/>
              </a:spcBef>
              <a:spcAft>
                <a:spcPts val="170"/>
              </a:spcAft>
            </a:pPr>
            <a:r>
              <a:rPr lang="es-ES" sz="1600" dirty="0" smtClean="0">
                <a:latin typeface="+mj-lt"/>
                <a:ea typeface="Calibri" pitchFamily="34" charset="0"/>
                <a:cs typeface="Calibri" pitchFamily="34" charset="0"/>
              </a:rPr>
              <a:t>- Número de alturas o plantas</a:t>
            </a:r>
            <a:endParaRPr lang="es-ES" sz="1600" dirty="0" smtClean="0">
              <a:latin typeface="+mj-lt"/>
              <a:cs typeface="Arial" pitchFamily="34" charset="0"/>
            </a:endParaRPr>
          </a:p>
          <a:p>
            <a:pPr lvl="0" indent="450850" algn="just" eaLnBrk="0" fontAlgn="base" hangingPunct="0">
              <a:spcBef>
                <a:spcPct val="0"/>
              </a:spcBef>
              <a:spcAft>
                <a:spcPts val="170"/>
              </a:spcAft>
            </a:pPr>
            <a:r>
              <a:rPr lang="es-ES" sz="1600" dirty="0" smtClean="0">
                <a:latin typeface="+mj-lt"/>
                <a:ea typeface="Calibri" pitchFamily="34" charset="0"/>
                <a:cs typeface="Calibri" pitchFamily="34" charset="0"/>
              </a:rPr>
              <a:t>- Tipología de las muelas </a:t>
            </a:r>
          </a:p>
          <a:p>
            <a:pPr lvl="0" indent="450850" algn="just" eaLnBrk="0" fontAlgn="base" hangingPunct="0">
              <a:spcBef>
                <a:spcPct val="0"/>
              </a:spcBef>
              <a:spcAft>
                <a:spcPts val="170"/>
              </a:spcAft>
            </a:pPr>
            <a:r>
              <a:rPr lang="es-ES" sz="1600" dirty="0" smtClean="0">
                <a:latin typeface="+mj-lt"/>
                <a:ea typeface="Calibri" pitchFamily="34" charset="0"/>
                <a:cs typeface="Calibri" pitchFamily="34" charset="0"/>
              </a:rPr>
              <a:t>   (catalanas o francesas)</a:t>
            </a:r>
            <a:endParaRPr lang="es-ES" sz="1600" dirty="0" smtClean="0">
              <a:latin typeface="+mj-lt"/>
              <a:cs typeface="Arial" pitchFamily="34" charset="0"/>
            </a:endParaRPr>
          </a:p>
          <a:p>
            <a:pPr lvl="0" indent="450850" algn="just" eaLnBrk="0" fontAlgn="base" hangingPunct="0">
              <a:spcBef>
                <a:spcPct val="0"/>
              </a:spcBef>
              <a:spcAft>
                <a:spcPts val="170"/>
              </a:spcAft>
            </a:pPr>
            <a:r>
              <a:rPr lang="es-ES" sz="1600" dirty="0" smtClean="0">
                <a:latin typeface="+mj-lt"/>
                <a:ea typeface="Calibri" pitchFamily="34" charset="0"/>
                <a:cs typeface="Calibri" pitchFamily="34" charset="0"/>
              </a:rPr>
              <a:t>- Estado  e intervenciones</a:t>
            </a:r>
            <a:endParaRPr lang="es-ES" sz="1600" dirty="0" smtClean="0">
              <a:latin typeface="+mj-lt"/>
              <a:cs typeface="Arial" pitchFamily="34" charset="0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2571736" y="4786322"/>
            <a:ext cx="435771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/>
              <a:t>DATOS DE CATALOGACIÓN:</a:t>
            </a:r>
            <a:endParaRPr lang="es-ES" sz="1600" b="1" dirty="0"/>
          </a:p>
        </p:txBody>
      </p:sp>
      <p:sp>
        <p:nvSpPr>
          <p:cNvPr id="22" name="21 CuadroTexto"/>
          <p:cNvSpPr txBox="1"/>
          <p:nvPr/>
        </p:nvSpPr>
        <p:spPr>
          <a:xfrm>
            <a:off x="3357554" y="4357694"/>
            <a:ext cx="57864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>
                <a:solidFill>
                  <a:schemeClr val="bg1"/>
                </a:solidFill>
              </a:rPr>
              <a:t>REQUENA                             CALDERÓN                           HORTUNAS</a:t>
            </a:r>
            <a:endParaRPr lang="es-ES" sz="1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071678"/>
            <a:ext cx="1895475" cy="423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100010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5" name="4 Conector recto"/>
          <p:cNvCxnSpPr/>
          <p:nvPr/>
        </p:nvCxnSpPr>
        <p:spPr>
          <a:xfrm>
            <a:off x="0" y="1000110"/>
            <a:ext cx="9144000" cy="1588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1 Título"/>
          <p:cNvSpPr txBox="1">
            <a:spLocks/>
          </p:cNvSpPr>
          <p:nvPr/>
        </p:nvSpPr>
        <p:spPr>
          <a:xfrm>
            <a:off x="3071801" y="571480"/>
            <a:ext cx="6500827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El río Magro a su paso por Requena: estudio del patrimonio y territorio.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357157" y="428605"/>
            <a:ext cx="30718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accent3"/>
                </a:solidFill>
              </a:rPr>
              <a:t>METODOLOGÍA</a:t>
            </a:r>
            <a:endParaRPr lang="es-ES" sz="3200" b="1" dirty="0">
              <a:solidFill>
                <a:schemeClr val="accent3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2428860" y="1142984"/>
            <a:ext cx="6572295" cy="5500727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14282" y="3857628"/>
            <a:ext cx="1714512" cy="357190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12" name="11 Conector recto de flecha"/>
          <p:cNvCxnSpPr/>
          <p:nvPr/>
        </p:nvCxnSpPr>
        <p:spPr>
          <a:xfrm>
            <a:off x="1928794" y="4071942"/>
            <a:ext cx="428628" cy="1588"/>
          </a:xfrm>
          <a:prstGeom prst="straightConnector1">
            <a:avLst/>
          </a:prstGeom>
          <a:ln>
            <a:solidFill>
              <a:schemeClr val="accent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3"/>
          <p:cNvSpPr>
            <a:spLocks noChangeArrowheads="1"/>
          </p:cNvSpPr>
          <p:nvPr/>
        </p:nvSpPr>
        <p:spPr bwMode="auto">
          <a:xfrm>
            <a:off x="2643174" y="5143512"/>
            <a:ext cx="4143404" cy="14260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70"/>
              </a:spcAft>
              <a:buClrTx/>
              <a:buSzTx/>
              <a:buFontTx/>
              <a:buNone/>
              <a:tabLst/>
            </a:pPr>
            <a:r>
              <a:rPr kumimoji="0" lang="es-ES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-</a:t>
            </a:r>
            <a:r>
              <a:rPr kumimoji="0" lang="es-ES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Calibri" pitchFamily="34" charset="0"/>
              </a:rPr>
              <a:t> Población</a:t>
            </a:r>
            <a:endParaRPr kumimoji="0" lang="es-ES" sz="16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70"/>
              </a:spcAft>
              <a:buClrTx/>
              <a:buSzTx/>
              <a:buFontTx/>
              <a:buNone/>
              <a:tabLst/>
            </a:pPr>
            <a:r>
              <a:rPr kumimoji="0" lang="es-ES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Calibri" pitchFamily="34" charset="0"/>
              </a:rPr>
              <a:t>- Cauce de agua</a:t>
            </a:r>
            <a:endParaRPr kumimoji="0" lang="es-ES" sz="16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70"/>
              </a:spcAft>
              <a:buClrTx/>
              <a:buSzTx/>
              <a:buFontTx/>
              <a:buNone/>
              <a:tabLst/>
            </a:pPr>
            <a:r>
              <a:rPr kumimoji="0" lang="es-ES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Calibri" pitchFamily="34" charset="0"/>
              </a:rPr>
              <a:t>- Siglo</a:t>
            </a:r>
            <a:endParaRPr kumimoji="0" lang="es-ES" sz="16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70"/>
              </a:spcAft>
              <a:buClrTx/>
              <a:buSzTx/>
              <a:buFontTx/>
              <a:buNone/>
              <a:tabLst/>
            </a:pPr>
            <a:r>
              <a:rPr kumimoji="0" lang="es-ES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Calibri" pitchFamily="34" charset="0"/>
              </a:rPr>
              <a:t>- Tipo de zona: rural o urbana</a:t>
            </a:r>
            <a:endParaRPr kumimoji="0" lang="es-ES" sz="16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70"/>
              </a:spcAft>
              <a:buClrTx/>
              <a:buSzTx/>
              <a:buFontTx/>
              <a:buNone/>
              <a:tabLst/>
            </a:pPr>
            <a:r>
              <a:rPr kumimoji="0" lang="es-ES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Calibri" pitchFamily="34" charset="0"/>
              </a:rPr>
              <a:t>- Uso inicial y actual</a:t>
            </a:r>
            <a:endParaRPr kumimoji="0" lang="es-ES" sz="16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5429256" y="5143512"/>
            <a:ext cx="5143536" cy="14260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algn="just" eaLnBrk="0" fontAlgn="base" hangingPunct="0">
              <a:spcBef>
                <a:spcPct val="0"/>
              </a:spcBef>
              <a:spcAft>
                <a:spcPts val="170"/>
              </a:spcAft>
            </a:pPr>
            <a:r>
              <a:rPr lang="es-ES" sz="1600" dirty="0" smtClean="0">
                <a:latin typeface="+mj-lt"/>
                <a:ea typeface="Calibri" pitchFamily="34" charset="0"/>
                <a:cs typeface="Calibri" pitchFamily="34" charset="0"/>
              </a:rPr>
              <a:t>- Edificación aislada o con anexos</a:t>
            </a:r>
            <a:endParaRPr lang="es-ES" sz="1600" dirty="0" smtClean="0">
              <a:latin typeface="+mj-lt"/>
              <a:cs typeface="Arial" pitchFamily="34" charset="0"/>
            </a:endParaRPr>
          </a:p>
          <a:p>
            <a:pPr lvl="0" indent="450850" algn="just" eaLnBrk="0" fontAlgn="base" hangingPunct="0">
              <a:spcBef>
                <a:spcPct val="0"/>
              </a:spcBef>
              <a:spcAft>
                <a:spcPts val="170"/>
              </a:spcAft>
            </a:pPr>
            <a:r>
              <a:rPr lang="es-ES" sz="1600" dirty="0" smtClean="0">
                <a:latin typeface="+mj-lt"/>
                <a:ea typeface="Calibri" pitchFamily="34" charset="0"/>
                <a:cs typeface="Calibri" pitchFamily="34" charset="0"/>
              </a:rPr>
              <a:t>- Número de alturas o plantas</a:t>
            </a:r>
            <a:endParaRPr lang="es-ES" sz="1600" dirty="0" smtClean="0">
              <a:latin typeface="+mj-lt"/>
              <a:cs typeface="Arial" pitchFamily="34" charset="0"/>
            </a:endParaRPr>
          </a:p>
          <a:p>
            <a:pPr lvl="0" indent="450850" algn="just" eaLnBrk="0" fontAlgn="base" hangingPunct="0">
              <a:spcBef>
                <a:spcPct val="0"/>
              </a:spcBef>
              <a:spcAft>
                <a:spcPts val="170"/>
              </a:spcAft>
            </a:pPr>
            <a:r>
              <a:rPr lang="es-ES" sz="1600" dirty="0" smtClean="0">
                <a:latin typeface="+mj-lt"/>
                <a:ea typeface="Calibri" pitchFamily="34" charset="0"/>
                <a:cs typeface="Calibri" pitchFamily="34" charset="0"/>
              </a:rPr>
              <a:t>- Tipología de las muelas </a:t>
            </a:r>
          </a:p>
          <a:p>
            <a:pPr lvl="0" indent="450850" algn="just" eaLnBrk="0" fontAlgn="base" hangingPunct="0">
              <a:spcBef>
                <a:spcPct val="0"/>
              </a:spcBef>
              <a:spcAft>
                <a:spcPts val="170"/>
              </a:spcAft>
            </a:pPr>
            <a:r>
              <a:rPr lang="es-ES" sz="1600" dirty="0" smtClean="0">
                <a:latin typeface="+mj-lt"/>
                <a:ea typeface="Calibri" pitchFamily="34" charset="0"/>
                <a:cs typeface="Calibri" pitchFamily="34" charset="0"/>
              </a:rPr>
              <a:t>   (catalanas o francesas)</a:t>
            </a:r>
            <a:endParaRPr lang="es-ES" sz="1600" dirty="0" smtClean="0">
              <a:latin typeface="+mj-lt"/>
              <a:cs typeface="Arial" pitchFamily="34" charset="0"/>
            </a:endParaRPr>
          </a:p>
          <a:p>
            <a:pPr lvl="0" indent="450850" algn="just" eaLnBrk="0" fontAlgn="base" hangingPunct="0">
              <a:spcBef>
                <a:spcPct val="0"/>
              </a:spcBef>
              <a:spcAft>
                <a:spcPts val="170"/>
              </a:spcAft>
            </a:pPr>
            <a:r>
              <a:rPr lang="es-ES" sz="1600" dirty="0" smtClean="0">
                <a:latin typeface="+mj-lt"/>
                <a:ea typeface="Calibri" pitchFamily="34" charset="0"/>
                <a:cs typeface="Calibri" pitchFamily="34" charset="0"/>
              </a:rPr>
              <a:t>- Estado  e intervenciones</a:t>
            </a:r>
            <a:endParaRPr lang="es-ES" sz="1600" dirty="0" smtClean="0">
              <a:latin typeface="+mj-lt"/>
              <a:cs typeface="Arial" pitchFamily="34" charset="0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2571736" y="4786322"/>
            <a:ext cx="435771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/>
              <a:t>DATOS DE CATALOGACIÓN:</a:t>
            </a:r>
            <a:endParaRPr lang="es-ES" sz="1600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 l="3125" t="2083" r="53125"/>
          <a:stretch>
            <a:fillRect/>
          </a:stretch>
        </p:blipFill>
        <p:spPr bwMode="auto">
          <a:xfrm>
            <a:off x="2500298" y="1285860"/>
            <a:ext cx="2000264" cy="335758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/>
          <a:srcRect t="2083" r="54688"/>
          <a:stretch>
            <a:fillRect/>
          </a:stretch>
        </p:blipFill>
        <p:spPr bwMode="auto">
          <a:xfrm>
            <a:off x="4572000" y="1285860"/>
            <a:ext cx="2071702" cy="3357562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/>
          <a:srcRect l="17289" r="35464" b="1306"/>
          <a:stretch>
            <a:fillRect/>
          </a:stretch>
        </p:blipFill>
        <p:spPr bwMode="auto">
          <a:xfrm>
            <a:off x="6715140" y="1285860"/>
            <a:ext cx="2143140" cy="3357586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  <a:effectLst/>
        </p:spPr>
      </p:pic>
      <p:sp>
        <p:nvSpPr>
          <p:cNvPr id="22" name="21 CuadroTexto"/>
          <p:cNvSpPr txBox="1"/>
          <p:nvPr/>
        </p:nvSpPr>
        <p:spPr>
          <a:xfrm>
            <a:off x="3357554" y="4357694"/>
            <a:ext cx="57864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>
                <a:solidFill>
                  <a:schemeClr val="bg1"/>
                </a:solidFill>
              </a:rPr>
              <a:t>RÍO MAGRO                          ROZALEME                              CERRITO</a:t>
            </a:r>
            <a:endParaRPr lang="es-ES" sz="1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print"/>
          <a:srcRect l="39879" r="12266"/>
          <a:stretch>
            <a:fillRect/>
          </a:stretch>
        </p:blipFill>
        <p:spPr bwMode="auto">
          <a:xfrm>
            <a:off x="6715140" y="1285860"/>
            <a:ext cx="2143140" cy="335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 l="54236"/>
          <a:stretch>
            <a:fillRect/>
          </a:stretch>
        </p:blipFill>
        <p:spPr bwMode="auto">
          <a:xfrm>
            <a:off x="4572000" y="1285860"/>
            <a:ext cx="2049508" cy="335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/>
          <a:srcRect l="44665" r="10670"/>
          <a:stretch>
            <a:fillRect/>
          </a:stretch>
        </p:blipFill>
        <p:spPr bwMode="auto">
          <a:xfrm>
            <a:off x="2500298" y="1285860"/>
            <a:ext cx="2000264" cy="335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20" y="2071678"/>
            <a:ext cx="1895475" cy="423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100010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5" name="4 Conector recto"/>
          <p:cNvCxnSpPr/>
          <p:nvPr/>
        </p:nvCxnSpPr>
        <p:spPr>
          <a:xfrm>
            <a:off x="0" y="1000110"/>
            <a:ext cx="9144000" cy="1588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1 Título"/>
          <p:cNvSpPr txBox="1">
            <a:spLocks/>
          </p:cNvSpPr>
          <p:nvPr/>
        </p:nvSpPr>
        <p:spPr>
          <a:xfrm>
            <a:off x="3071801" y="571480"/>
            <a:ext cx="6500827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El río Magro a su paso por Requena: estudio del patrimonio y territorio.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357157" y="428605"/>
            <a:ext cx="30718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accent3"/>
                </a:solidFill>
              </a:rPr>
              <a:t>METODOLOGÍA</a:t>
            </a:r>
            <a:endParaRPr lang="es-ES" sz="3200" b="1" dirty="0">
              <a:solidFill>
                <a:schemeClr val="accent3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2428860" y="1142984"/>
            <a:ext cx="6572295" cy="5500727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14282" y="3857628"/>
            <a:ext cx="1714512" cy="357190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12" name="11 Conector recto de flecha"/>
          <p:cNvCxnSpPr/>
          <p:nvPr/>
        </p:nvCxnSpPr>
        <p:spPr>
          <a:xfrm>
            <a:off x="1928794" y="4071942"/>
            <a:ext cx="428628" cy="1588"/>
          </a:xfrm>
          <a:prstGeom prst="straightConnector1">
            <a:avLst/>
          </a:prstGeom>
          <a:ln>
            <a:solidFill>
              <a:schemeClr val="accent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3"/>
          <p:cNvSpPr>
            <a:spLocks noChangeArrowheads="1"/>
          </p:cNvSpPr>
          <p:nvPr/>
        </p:nvSpPr>
        <p:spPr bwMode="auto">
          <a:xfrm>
            <a:off x="2643174" y="5143512"/>
            <a:ext cx="4143404" cy="14260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70"/>
              </a:spcAft>
              <a:buClrTx/>
              <a:buSzTx/>
              <a:buFontTx/>
              <a:buNone/>
              <a:tabLst/>
            </a:pPr>
            <a:r>
              <a:rPr kumimoji="0" lang="es-ES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-</a:t>
            </a:r>
            <a:r>
              <a:rPr kumimoji="0" lang="es-ES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Calibri" pitchFamily="34" charset="0"/>
              </a:rPr>
              <a:t> Población</a:t>
            </a:r>
            <a:endParaRPr kumimoji="0" lang="es-ES" sz="16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70"/>
              </a:spcAft>
              <a:buClrTx/>
              <a:buSzTx/>
              <a:buFontTx/>
              <a:buNone/>
              <a:tabLst/>
            </a:pPr>
            <a:r>
              <a:rPr kumimoji="0" lang="es-ES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Calibri" pitchFamily="34" charset="0"/>
              </a:rPr>
              <a:t>- Cauce de agua</a:t>
            </a:r>
            <a:endParaRPr kumimoji="0" lang="es-ES" sz="16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70"/>
              </a:spcAft>
              <a:buClrTx/>
              <a:buSzTx/>
              <a:buFontTx/>
              <a:buNone/>
              <a:tabLst/>
            </a:pPr>
            <a:r>
              <a:rPr kumimoji="0" lang="es-ES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Calibri" pitchFamily="34" charset="0"/>
              </a:rPr>
              <a:t>- Siglo</a:t>
            </a:r>
            <a:endParaRPr kumimoji="0" lang="es-ES" sz="16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70"/>
              </a:spcAft>
              <a:buClrTx/>
              <a:buSzTx/>
              <a:buFontTx/>
              <a:buNone/>
              <a:tabLst/>
            </a:pPr>
            <a:r>
              <a:rPr kumimoji="0" lang="es-ES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Calibri" pitchFamily="34" charset="0"/>
              </a:rPr>
              <a:t>- Tipo de zona: rural o urbana</a:t>
            </a:r>
            <a:endParaRPr kumimoji="0" lang="es-ES" sz="16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70"/>
              </a:spcAft>
              <a:buClrTx/>
              <a:buSzTx/>
              <a:buFontTx/>
              <a:buNone/>
              <a:tabLst/>
            </a:pPr>
            <a:r>
              <a:rPr kumimoji="0" lang="es-ES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Calibri" pitchFamily="34" charset="0"/>
              </a:rPr>
              <a:t>- Uso inicial y actual</a:t>
            </a:r>
            <a:endParaRPr kumimoji="0" lang="es-ES" sz="16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5429256" y="5143512"/>
            <a:ext cx="5143536" cy="14260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algn="just" eaLnBrk="0" fontAlgn="base" hangingPunct="0">
              <a:spcBef>
                <a:spcPct val="0"/>
              </a:spcBef>
              <a:spcAft>
                <a:spcPts val="170"/>
              </a:spcAft>
            </a:pPr>
            <a:r>
              <a:rPr lang="es-ES" sz="1600" dirty="0" smtClean="0">
                <a:latin typeface="+mj-lt"/>
                <a:ea typeface="Calibri" pitchFamily="34" charset="0"/>
                <a:cs typeface="Calibri" pitchFamily="34" charset="0"/>
              </a:rPr>
              <a:t>- Edificación aislada o con anexos</a:t>
            </a:r>
            <a:endParaRPr lang="es-ES" sz="1600" dirty="0" smtClean="0">
              <a:latin typeface="+mj-lt"/>
              <a:cs typeface="Arial" pitchFamily="34" charset="0"/>
            </a:endParaRPr>
          </a:p>
          <a:p>
            <a:pPr lvl="0" indent="450850" algn="just" eaLnBrk="0" fontAlgn="base" hangingPunct="0">
              <a:spcBef>
                <a:spcPct val="0"/>
              </a:spcBef>
              <a:spcAft>
                <a:spcPts val="170"/>
              </a:spcAft>
            </a:pPr>
            <a:r>
              <a:rPr lang="es-ES" sz="1600" dirty="0" smtClean="0">
                <a:latin typeface="+mj-lt"/>
                <a:ea typeface="Calibri" pitchFamily="34" charset="0"/>
                <a:cs typeface="Calibri" pitchFamily="34" charset="0"/>
              </a:rPr>
              <a:t>- Número de alturas o plantas</a:t>
            </a:r>
            <a:endParaRPr lang="es-ES" sz="1600" dirty="0" smtClean="0">
              <a:latin typeface="+mj-lt"/>
              <a:cs typeface="Arial" pitchFamily="34" charset="0"/>
            </a:endParaRPr>
          </a:p>
          <a:p>
            <a:pPr lvl="0" indent="450850" algn="just" eaLnBrk="0" fontAlgn="base" hangingPunct="0">
              <a:spcBef>
                <a:spcPct val="0"/>
              </a:spcBef>
              <a:spcAft>
                <a:spcPts val="170"/>
              </a:spcAft>
            </a:pPr>
            <a:r>
              <a:rPr lang="es-ES" sz="1600" dirty="0" smtClean="0">
                <a:latin typeface="+mj-lt"/>
                <a:ea typeface="Calibri" pitchFamily="34" charset="0"/>
                <a:cs typeface="Calibri" pitchFamily="34" charset="0"/>
              </a:rPr>
              <a:t>- Tipología de las muelas </a:t>
            </a:r>
          </a:p>
          <a:p>
            <a:pPr lvl="0" indent="450850" algn="just" eaLnBrk="0" fontAlgn="base" hangingPunct="0">
              <a:spcBef>
                <a:spcPct val="0"/>
              </a:spcBef>
              <a:spcAft>
                <a:spcPts val="170"/>
              </a:spcAft>
            </a:pPr>
            <a:r>
              <a:rPr lang="es-ES" sz="1600" dirty="0" smtClean="0">
                <a:latin typeface="+mj-lt"/>
                <a:ea typeface="Calibri" pitchFamily="34" charset="0"/>
                <a:cs typeface="Calibri" pitchFamily="34" charset="0"/>
              </a:rPr>
              <a:t>   (catalanas o francesas)</a:t>
            </a:r>
            <a:endParaRPr lang="es-ES" sz="1600" dirty="0" smtClean="0">
              <a:latin typeface="+mj-lt"/>
              <a:cs typeface="Arial" pitchFamily="34" charset="0"/>
            </a:endParaRPr>
          </a:p>
          <a:p>
            <a:pPr lvl="0" indent="450850" algn="just" eaLnBrk="0" fontAlgn="base" hangingPunct="0">
              <a:spcBef>
                <a:spcPct val="0"/>
              </a:spcBef>
              <a:spcAft>
                <a:spcPts val="170"/>
              </a:spcAft>
            </a:pPr>
            <a:r>
              <a:rPr lang="es-ES" sz="1600" dirty="0" smtClean="0">
                <a:latin typeface="+mj-lt"/>
                <a:ea typeface="Calibri" pitchFamily="34" charset="0"/>
                <a:cs typeface="Calibri" pitchFamily="34" charset="0"/>
              </a:rPr>
              <a:t>- Estado  e intervenciones</a:t>
            </a:r>
            <a:endParaRPr lang="es-ES" sz="1600" dirty="0" smtClean="0">
              <a:latin typeface="+mj-lt"/>
              <a:cs typeface="Arial" pitchFamily="34" charset="0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2571736" y="4786322"/>
            <a:ext cx="435771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/>
              <a:t>DATOS DE CATALOGACIÓN:</a:t>
            </a:r>
            <a:endParaRPr lang="es-ES" sz="1600" b="1" dirty="0"/>
          </a:p>
        </p:txBody>
      </p:sp>
      <p:sp>
        <p:nvSpPr>
          <p:cNvPr id="22" name="21 CuadroTexto"/>
          <p:cNvSpPr txBox="1"/>
          <p:nvPr/>
        </p:nvSpPr>
        <p:spPr>
          <a:xfrm>
            <a:off x="3929058" y="4357694"/>
            <a:ext cx="52149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>
                <a:solidFill>
                  <a:schemeClr val="bg1"/>
                </a:solidFill>
              </a:rPr>
              <a:t>XVI                                         XVII                                          XIX</a:t>
            </a:r>
            <a:endParaRPr lang="es-ES" sz="1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/>
          <a:srcRect l="22810" r="14375"/>
          <a:stretch>
            <a:fillRect/>
          </a:stretch>
        </p:blipFill>
        <p:spPr bwMode="auto">
          <a:xfrm>
            <a:off x="2500298" y="1285860"/>
            <a:ext cx="3143272" cy="335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 l="16081" r="12299"/>
          <a:stretch>
            <a:fillRect/>
          </a:stretch>
        </p:blipFill>
        <p:spPr bwMode="auto">
          <a:xfrm>
            <a:off x="5715008" y="1285860"/>
            <a:ext cx="3143272" cy="335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2071678"/>
            <a:ext cx="1895475" cy="423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100010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5" name="4 Conector recto"/>
          <p:cNvCxnSpPr/>
          <p:nvPr/>
        </p:nvCxnSpPr>
        <p:spPr>
          <a:xfrm>
            <a:off x="0" y="1000110"/>
            <a:ext cx="9144000" cy="1588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1 Título"/>
          <p:cNvSpPr txBox="1">
            <a:spLocks/>
          </p:cNvSpPr>
          <p:nvPr/>
        </p:nvSpPr>
        <p:spPr>
          <a:xfrm>
            <a:off x="3071801" y="571480"/>
            <a:ext cx="6500827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El río Magro a su paso por Requena: estudio del patrimonio y territorio.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357157" y="428605"/>
            <a:ext cx="30718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accent3"/>
                </a:solidFill>
              </a:rPr>
              <a:t>METODOLOGÍA</a:t>
            </a:r>
            <a:endParaRPr lang="es-ES" sz="3200" b="1" dirty="0">
              <a:solidFill>
                <a:schemeClr val="accent3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2428860" y="1142984"/>
            <a:ext cx="6572295" cy="5500727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14282" y="3857628"/>
            <a:ext cx="1714512" cy="357190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12" name="11 Conector recto de flecha"/>
          <p:cNvCxnSpPr/>
          <p:nvPr/>
        </p:nvCxnSpPr>
        <p:spPr>
          <a:xfrm>
            <a:off x="1928794" y="4071942"/>
            <a:ext cx="428628" cy="1588"/>
          </a:xfrm>
          <a:prstGeom prst="straightConnector1">
            <a:avLst/>
          </a:prstGeom>
          <a:ln>
            <a:solidFill>
              <a:schemeClr val="accent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3"/>
          <p:cNvSpPr>
            <a:spLocks noChangeArrowheads="1"/>
          </p:cNvSpPr>
          <p:nvPr/>
        </p:nvSpPr>
        <p:spPr bwMode="auto">
          <a:xfrm>
            <a:off x="2643174" y="5143512"/>
            <a:ext cx="4143404" cy="14260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70"/>
              </a:spcAft>
              <a:buClrTx/>
              <a:buSzTx/>
              <a:buFontTx/>
              <a:buNone/>
              <a:tabLst/>
            </a:pPr>
            <a:r>
              <a:rPr kumimoji="0" lang="es-ES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-</a:t>
            </a:r>
            <a:r>
              <a:rPr kumimoji="0" lang="es-ES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Calibri" pitchFamily="34" charset="0"/>
              </a:rPr>
              <a:t> Población</a:t>
            </a:r>
            <a:endParaRPr kumimoji="0" lang="es-ES" sz="16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70"/>
              </a:spcAft>
              <a:buClrTx/>
              <a:buSzTx/>
              <a:buFontTx/>
              <a:buNone/>
              <a:tabLst/>
            </a:pPr>
            <a:r>
              <a:rPr kumimoji="0" lang="es-ES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Calibri" pitchFamily="34" charset="0"/>
              </a:rPr>
              <a:t>- Cauce de agua</a:t>
            </a:r>
            <a:endParaRPr kumimoji="0" lang="es-ES" sz="16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70"/>
              </a:spcAft>
              <a:buClrTx/>
              <a:buSzTx/>
              <a:buFontTx/>
              <a:buNone/>
              <a:tabLst/>
            </a:pPr>
            <a:r>
              <a:rPr kumimoji="0" lang="es-ES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Calibri" pitchFamily="34" charset="0"/>
              </a:rPr>
              <a:t>- Siglo</a:t>
            </a:r>
            <a:endParaRPr kumimoji="0" lang="es-ES" sz="16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70"/>
              </a:spcAft>
              <a:buClrTx/>
              <a:buSzTx/>
              <a:buFontTx/>
              <a:buNone/>
              <a:tabLst/>
            </a:pPr>
            <a:r>
              <a:rPr kumimoji="0" lang="es-ES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Calibri" pitchFamily="34" charset="0"/>
              </a:rPr>
              <a:t>- Tipo de zona: rural o urbana</a:t>
            </a:r>
            <a:endParaRPr kumimoji="0" lang="es-ES" sz="16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70"/>
              </a:spcAft>
              <a:buClrTx/>
              <a:buSzTx/>
              <a:buFontTx/>
              <a:buNone/>
              <a:tabLst/>
            </a:pPr>
            <a:r>
              <a:rPr kumimoji="0" lang="es-ES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Calibri" pitchFamily="34" charset="0"/>
              </a:rPr>
              <a:t>- Uso inicial y actual</a:t>
            </a:r>
            <a:endParaRPr kumimoji="0" lang="es-ES" sz="16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5429256" y="5143512"/>
            <a:ext cx="5143536" cy="14260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algn="just" eaLnBrk="0" fontAlgn="base" hangingPunct="0">
              <a:spcBef>
                <a:spcPct val="0"/>
              </a:spcBef>
              <a:spcAft>
                <a:spcPts val="170"/>
              </a:spcAft>
            </a:pPr>
            <a:r>
              <a:rPr lang="es-ES" sz="1600" dirty="0" smtClean="0">
                <a:latin typeface="+mj-lt"/>
                <a:ea typeface="Calibri" pitchFamily="34" charset="0"/>
                <a:cs typeface="Calibri" pitchFamily="34" charset="0"/>
              </a:rPr>
              <a:t>- Edificación aislada o con anexos</a:t>
            </a:r>
            <a:endParaRPr lang="es-ES" sz="1600" dirty="0" smtClean="0">
              <a:latin typeface="+mj-lt"/>
              <a:cs typeface="Arial" pitchFamily="34" charset="0"/>
            </a:endParaRPr>
          </a:p>
          <a:p>
            <a:pPr lvl="0" indent="450850" algn="just" eaLnBrk="0" fontAlgn="base" hangingPunct="0">
              <a:spcBef>
                <a:spcPct val="0"/>
              </a:spcBef>
              <a:spcAft>
                <a:spcPts val="170"/>
              </a:spcAft>
            </a:pPr>
            <a:r>
              <a:rPr lang="es-ES" sz="1600" dirty="0" smtClean="0">
                <a:latin typeface="+mj-lt"/>
                <a:ea typeface="Calibri" pitchFamily="34" charset="0"/>
                <a:cs typeface="Calibri" pitchFamily="34" charset="0"/>
              </a:rPr>
              <a:t>- Número de alturas o plantas</a:t>
            </a:r>
            <a:endParaRPr lang="es-ES" sz="1600" dirty="0" smtClean="0">
              <a:latin typeface="+mj-lt"/>
              <a:cs typeface="Arial" pitchFamily="34" charset="0"/>
            </a:endParaRPr>
          </a:p>
          <a:p>
            <a:pPr lvl="0" indent="450850" algn="just" eaLnBrk="0" fontAlgn="base" hangingPunct="0">
              <a:spcBef>
                <a:spcPct val="0"/>
              </a:spcBef>
              <a:spcAft>
                <a:spcPts val="170"/>
              </a:spcAft>
            </a:pPr>
            <a:r>
              <a:rPr lang="es-ES" sz="1600" dirty="0" smtClean="0">
                <a:latin typeface="+mj-lt"/>
                <a:ea typeface="Calibri" pitchFamily="34" charset="0"/>
                <a:cs typeface="Calibri" pitchFamily="34" charset="0"/>
              </a:rPr>
              <a:t>- Tipología de las muelas </a:t>
            </a:r>
          </a:p>
          <a:p>
            <a:pPr lvl="0" indent="450850" algn="just" eaLnBrk="0" fontAlgn="base" hangingPunct="0">
              <a:spcBef>
                <a:spcPct val="0"/>
              </a:spcBef>
              <a:spcAft>
                <a:spcPts val="170"/>
              </a:spcAft>
            </a:pPr>
            <a:r>
              <a:rPr lang="es-ES" sz="1600" dirty="0" smtClean="0">
                <a:latin typeface="+mj-lt"/>
                <a:ea typeface="Calibri" pitchFamily="34" charset="0"/>
                <a:cs typeface="Calibri" pitchFamily="34" charset="0"/>
              </a:rPr>
              <a:t>   (catalanas o francesas)</a:t>
            </a:r>
            <a:endParaRPr lang="es-ES" sz="1600" dirty="0" smtClean="0">
              <a:latin typeface="+mj-lt"/>
              <a:cs typeface="Arial" pitchFamily="34" charset="0"/>
            </a:endParaRPr>
          </a:p>
          <a:p>
            <a:pPr lvl="0" indent="450850" algn="just" eaLnBrk="0" fontAlgn="base" hangingPunct="0">
              <a:spcBef>
                <a:spcPct val="0"/>
              </a:spcBef>
              <a:spcAft>
                <a:spcPts val="170"/>
              </a:spcAft>
            </a:pPr>
            <a:r>
              <a:rPr lang="es-ES" sz="1600" dirty="0" smtClean="0">
                <a:latin typeface="+mj-lt"/>
                <a:ea typeface="Calibri" pitchFamily="34" charset="0"/>
                <a:cs typeface="Calibri" pitchFamily="34" charset="0"/>
              </a:rPr>
              <a:t>- Estado  e intervenciones</a:t>
            </a:r>
            <a:endParaRPr lang="es-ES" sz="1600" dirty="0" smtClean="0">
              <a:latin typeface="+mj-lt"/>
              <a:cs typeface="Arial" pitchFamily="34" charset="0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2571736" y="4786322"/>
            <a:ext cx="435771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/>
              <a:t>DATOS DE CATALOGACIÓN:</a:t>
            </a:r>
            <a:endParaRPr lang="es-ES" sz="1600" b="1" dirty="0"/>
          </a:p>
        </p:txBody>
      </p:sp>
      <p:sp>
        <p:nvSpPr>
          <p:cNvPr id="22" name="21 CuadroTexto"/>
          <p:cNvSpPr txBox="1"/>
          <p:nvPr/>
        </p:nvSpPr>
        <p:spPr>
          <a:xfrm>
            <a:off x="4786314" y="4357694"/>
            <a:ext cx="41434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>
                <a:solidFill>
                  <a:schemeClr val="bg1"/>
                </a:solidFill>
              </a:rPr>
              <a:t>RURAL                                                        URBANA</a:t>
            </a:r>
            <a:endParaRPr lang="es-ES" sz="1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/>
          <a:srcRect l="23927" r="5921"/>
          <a:stretch>
            <a:fillRect/>
          </a:stretch>
        </p:blipFill>
        <p:spPr bwMode="auto">
          <a:xfrm>
            <a:off x="5715008" y="1285860"/>
            <a:ext cx="3141653" cy="335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/>
          <a:srcRect l="4786" r="25027"/>
          <a:stretch>
            <a:fillRect/>
          </a:stretch>
        </p:blipFill>
        <p:spPr bwMode="auto">
          <a:xfrm>
            <a:off x="2500298" y="1285860"/>
            <a:ext cx="3143272" cy="335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2071678"/>
            <a:ext cx="1895475" cy="423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100010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5" name="4 Conector recto"/>
          <p:cNvCxnSpPr/>
          <p:nvPr/>
        </p:nvCxnSpPr>
        <p:spPr>
          <a:xfrm>
            <a:off x="0" y="1000110"/>
            <a:ext cx="9144000" cy="1588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1 Título"/>
          <p:cNvSpPr txBox="1">
            <a:spLocks/>
          </p:cNvSpPr>
          <p:nvPr/>
        </p:nvSpPr>
        <p:spPr>
          <a:xfrm>
            <a:off x="3071801" y="571480"/>
            <a:ext cx="6500827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El río Magro a su paso por Requena: estudio del patrimonio y territorio.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357157" y="428605"/>
            <a:ext cx="30718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accent3"/>
                </a:solidFill>
              </a:rPr>
              <a:t>METODOLOGÍA</a:t>
            </a:r>
            <a:endParaRPr lang="es-ES" sz="3200" b="1" dirty="0">
              <a:solidFill>
                <a:schemeClr val="accent3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2428860" y="1142984"/>
            <a:ext cx="6572295" cy="5500727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14282" y="3857628"/>
            <a:ext cx="1714512" cy="357190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12" name="11 Conector recto de flecha"/>
          <p:cNvCxnSpPr/>
          <p:nvPr/>
        </p:nvCxnSpPr>
        <p:spPr>
          <a:xfrm>
            <a:off x="1928794" y="4071942"/>
            <a:ext cx="428628" cy="1588"/>
          </a:xfrm>
          <a:prstGeom prst="straightConnector1">
            <a:avLst/>
          </a:prstGeom>
          <a:ln>
            <a:solidFill>
              <a:schemeClr val="accent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3"/>
          <p:cNvSpPr>
            <a:spLocks noChangeArrowheads="1"/>
          </p:cNvSpPr>
          <p:nvPr/>
        </p:nvSpPr>
        <p:spPr bwMode="auto">
          <a:xfrm>
            <a:off x="2643174" y="5143512"/>
            <a:ext cx="4143404" cy="14260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70"/>
              </a:spcAft>
              <a:buClrTx/>
              <a:buSzTx/>
              <a:buFontTx/>
              <a:buNone/>
              <a:tabLst/>
            </a:pPr>
            <a:r>
              <a:rPr kumimoji="0" lang="es-ES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-</a:t>
            </a:r>
            <a:r>
              <a:rPr kumimoji="0" lang="es-ES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Calibri" pitchFamily="34" charset="0"/>
              </a:rPr>
              <a:t> Población</a:t>
            </a:r>
            <a:endParaRPr kumimoji="0" lang="es-ES" sz="16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70"/>
              </a:spcAft>
              <a:buClrTx/>
              <a:buSzTx/>
              <a:buFontTx/>
              <a:buNone/>
              <a:tabLst/>
            </a:pPr>
            <a:r>
              <a:rPr kumimoji="0" lang="es-ES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Calibri" pitchFamily="34" charset="0"/>
              </a:rPr>
              <a:t>- Cauce de agua</a:t>
            </a:r>
            <a:endParaRPr kumimoji="0" lang="es-ES" sz="16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70"/>
              </a:spcAft>
              <a:buClrTx/>
              <a:buSzTx/>
              <a:buFontTx/>
              <a:buNone/>
              <a:tabLst/>
            </a:pPr>
            <a:r>
              <a:rPr kumimoji="0" lang="es-ES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Calibri" pitchFamily="34" charset="0"/>
              </a:rPr>
              <a:t>- Siglo</a:t>
            </a:r>
            <a:endParaRPr kumimoji="0" lang="es-ES" sz="16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70"/>
              </a:spcAft>
              <a:buClrTx/>
              <a:buSzTx/>
              <a:buFontTx/>
              <a:buNone/>
              <a:tabLst/>
            </a:pPr>
            <a:r>
              <a:rPr kumimoji="0" lang="es-ES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Calibri" pitchFamily="34" charset="0"/>
              </a:rPr>
              <a:t>- Tipo de zona: rural o urbana</a:t>
            </a:r>
            <a:endParaRPr kumimoji="0" lang="es-ES" sz="16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70"/>
              </a:spcAft>
              <a:buClrTx/>
              <a:buSzTx/>
              <a:buFontTx/>
              <a:buNone/>
              <a:tabLst/>
            </a:pPr>
            <a:r>
              <a:rPr kumimoji="0" lang="es-ES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Calibri" pitchFamily="34" charset="0"/>
              </a:rPr>
              <a:t>- Uso inicial y actual</a:t>
            </a:r>
            <a:endParaRPr kumimoji="0" lang="es-ES" sz="16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5429256" y="5143512"/>
            <a:ext cx="5143536" cy="14260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algn="just" eaLnBrk="0" fontAlgn="base" hangingPunct="0">
              <a:spcBef>
                <a:spcPct val="0"/>
              </a:spcBef>
              <a:spcAft>
                <a:spcPts val="170"/>
              </a:spcAft>
            </a:pPr>
            <a:r>
              <a:rPr lang="es-ES" sz="1600" dirty="0" smtClean="0">
                <a:latin typeface="+mj-lt"/>
                <a:ea typeface="Calibri" pitchFamily="34" charset="0"/>
                <a:cs typeface="Calibri" pitchFamily="34" charset="0"/>
              </a:rPr>
              <a:t>- Edificación aislada o con anexos</a:t>
            </a:r>
            <a:endParaRPr lang="es-ES" sz="1600" dirty="0" smtClean="0">
              <a:latin typeface="+mj-lt"/>
              <a:cs typeface="Arial" pitchFamily="34" charset="0"/>
            </a:endParaRPr>
          </a:p>
          <a:p>
            <a:pPr lvl="0" indent="450850" algn="just" eaLnBrk="0" fontAlgn="base" hangingPunct="0">
              <a:spcBef>
                <a:spcPct val="0"/>
              </a:spcBef>
              <a:spcAft>
                <a:spcPts val="170"/>
              </a:spcAft>
            </a:pPr>
            <a:r>
              <a:rPr lang="es-ES" sz="1600" dirty="0" smtClean="0">
                <a:latin typeface="+mj-lt"/>
                <a:ea typeface="Calibri" pitchFamily="34" charset="0"/>
                <a:cs typeface="Calibri" pitchFamily="34" charset="0"/>
              </a:rPr>
              <a:t>- Número de alturas o plantas</a:t>
            </a:r>
            <a:endParaRPr lang="es-ES" sz="1600" dirty="0" smtClean="0">
              <a:latin typeface="+mj-lt"/>
              <a:cs typeface="Arial" pitchFamily="34" charset="0"/>
            </a:endParaRPr>
          </a:p>
          <a:p>
            <a:pPr lvl="0" indent="450850" algn="just" eaLnBrk="0" fontAlgn="base" hangingPunct="0">
              <a:spcBef>
                <a:spcPct val="0"/>
              </a:spcBef>
              <a:spcAft>
                <a:spcPts val="170"/>
              </a:spcAft>
            </a:pPr>
            <a:r>
              <a:rPr lang="es-ES" sz="1600" dirty="0" smtClean="0">
                <a:latin typeface="+mj-lt"/>
                <a:ea typeface="Calibri" pitchFamily="34" charset="0"/>
                <a:cs typeface="Calibri" pitchFamily="34" charset="0"/>
              </a:rPr>
              <a:t>- Tipología de las muelas </a:t>
            </a:r>
          </a:p>
          <a:p>
            <a:pPr lvl="0" indent="450850" algn="just" eaLnBrk="0" fontAlgn="base" hangingPunct="0">
              <a:spcBef>
                <a:spcPct val="0"/>
              </a:spcBef>
              <a:spcAft>
                <a:spcPts val="170"/>
              </a:spcAft>
            </a:pPr>
            <a:r>
              <a:rPr lang="es-ES" sz="1600" dirty="0" smtClean="0">
                <a:latin typeface="+mj-lt"/>
                <a:ea typeface="Calibri" pitchFamily="34" charset="0"/>
                <a:cs typeface="Calibri" pitchFamily="34" charset="0"/>
              </a:rPr>
              <a:t>   (catalanas o francesas)</a:t>
            </a:r>
            <a:endParaRPr lang="es-ES" sz="1600" dirty="0" smtClean="0">
              <a:latin typeface="+mj-lt"/>
              <a:cs typeface="Arial" pitchFamily="34" charset="0"/>
            </a:endParaRPr>
          </a:p>
          <a:p>
            <a:pPr lvl="0" indent="450850" algn="just" eaLnBrk="0" fontAlgn="base" hangingPunct="0">
              <a:spcBef>
                <a:spcPct val="0"/>
              </a:spcBef>
              <a:spcAft>
                <a:spcPts val="170"/>
              </a:spcAft>
            </a:pPr>
            <a:r>
              <a:rPr lang="es-ES" sz="1600" dirty="0" smtClean="0">
                <a:latin typeface="+mj-lt"/>
                <a:ea typeface="Calibri" pitchFamily="34" charset="0"/>
                <a:cs typeface="Calibri" pitchFamily="34" charset="0"/>
              </a:rPr>
              <a:t>- Estado  e intervenciones</a:t>
            </a:r>
            <a:endParaRPr lang="es-ES" sz="1600" dirty="0" smtClean="0">
              <a:latin typeface="+mj-lt"/>
              <a:cs typeface="Arial" pitchFamily="34" charset="0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2571736" y="4786322"/>
            <a:ext cx="435771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/>
              <a:t>DATOS DE CATALOGACIÓN:</a:t>
            </a:r>
            <a:endParaRPr lang="es-ES" sz="1600" b="1" dirty="0"/>
          </a:p>
        </p:txBody>
      </p:sp>
      <p:sp>
        <p:nvSpPr>
          <p:cNvPr id="22" name="21 CuadroTexto"/>
          <p:cNvSpPr txBox="1"/>
          <p:nvPr/>
        </p:nvSpPr>
        <p:spPr>
          <a:xfrm>
            <a:off x="4643438" y="3857628"/>
            <a:ext cx="15001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>
                <a:solidFill>
                  <a:schemeClr val="bg1"/>
                </a:solidFill>
              </a:rPr>
              <a:t>PIENSOS </a:t>
            </a:r>
            <a:endParaRPr lang="es-ES" sz="1600" dirty="0" smtClean="0"/>
          </a:p>
          <a:p>
            <a:r>
              <a:rPr lang="es-ES" sz="1600" b="1" dirty="0" smtClean="0">
                <a:solidFill>
                  <a:schemeClr val="bg1"/>
                </a:solidFill>
              </a:rPr>
              <a:t>BATÁN </a:t>
            </a:r>
          </a:p>
          <a:p>
            <a:r>
              <a:rPr lang="es-ES" sz="1600" b="1" dirty="0" smtClean="0">
                <a:solidFill>
                  <a:schemeClr val="bg1"/>
                </a:solidFill>
              </a:rPr>
              <a:t>FAB. LUZ</a:t>
            </a:r>
            <a:endParaRPr lang="es-ES" sz="1600" b="1" dirty="0">
              <a:solidFill>
                <a:schemeClr val="bg1"/>
              </a:solidFill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2500298" y="1285860"/>
            <a:ext cx="48577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>
                <a:solidFill>
                  <a:schemeClr val="bg1"/>
                </a:solidFill>
              </a:rPr>
              <a:t>USO INICIAL                                                  USO ACTUAL</a:t>
            </a:r>
            <a:endParaRPr lang="es-ES" sz="1600" b="1" dirty="0">
              <a:solidFill>
                <a:schemeClr val="bg1"/>
              </a:solidFill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7429520" y="3857628"/>
            <a:ext cx="15001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>
                <a:solidFill>
                  <a:schemeClr val="bg1"/>
                </a:solidFill>
              </a:rPr>
              <a:t>MUSEO</a:t>
            </a:r>
          </a:p>
          <a:p>
            <a:r>
              <a:rPr lang="es-ES" sz="1600" b="1" dirty="0" smtClean="0">
                <a:solidFill>
                  <a:schemeClr val="bg1"/>
                </a:solidFill>
              </a:rPr>
              <a:t>RESIDENCIAL</a:t>
            </a:r>
          </a:p>
          <a:p>
            <a:r>
              <a:rPr lang="es-ES" sz="1600" b="1" dirty="0" smtClean="0">
                <a:solidFill>
                  <a:schemeClr val="bg1"/>
                </a:solidFill>
              </a:rPr>
              <a:t>ABANDONADO</a:t>
            </a:r>
            <a:endParaRPr lang="es-ES" sz="1600" b="1" dirty="0">
              <a:solidFill>
                <a:schemeClr val="bg1"/>
              </a:solidFill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3571868" y="4071942"/>
            <a:ext cx="121444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600" b="1" dirty="0" smtClean="0">
                <a:solidFill>
                  <a:schemeClr val="bg1"/>
                </a:solidFill>
              </a:rPr>
              <a:t>ARROCERO</a:t>
            </a:r>
          </a:p>
          <a:p>
            <a:r>
              <a:rPr lang="es-ES" sz="1600" b="1" dirty="0" smtClean="0">
                <a:solidFill>
                  <a:schemeClr val="bg1"/>
                </a:solidFill>
              </a:rPr>
              <a:t>HARINERO</a:t>
            </a:r>
          </a:p>
        </p:txBody>
      </p:sp>
      <p:sp>
        <p:nvSpPr>
          <p:cNvPr id="23" name="22 CuadroTexto"/>
          <p:cNvSpPr txBox="1"/>
          <p:nvPr/>
        </p:nvSpPr>
        <p:spPr>
          <a:xfrm>
            <a:off x="5929322" y="4071942"/>
            <a:ext cx="15001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>
                <a:solidFill>
                  <a:schemeClr val="bg1"/>
                </a:solidFill>
              </a:rPr>
              <a:t>DESAPARECIDO</a:t>
            </a:r>
          </a:p>
          <a:p>
            <a:r>
              <a:rPr lang="es-ES" sz="1600" b="1" dirty="0" smtClean="0">
                <a:solidFill>
                  <a:schemeClr val="bg1"/>
                </a:solidFill>
              </a:rPr>
              <a:t>ALMACÉN</a:t>
            </a:r>
            <a:endParaRPr lang="es-ES" sz="1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2" cstate="print"/>
          <a:srcRect l="26120" t="8460" r="32464" b="25607"/>
          <a:stretch>
            <a:fillRect/>
          </a:stretch>
        </p:blipFill>
        <p:spPr bwMode="auto">
          <a:xfrm>
            <a:off x="2500298" y="1285860"/>
            <a:ext cx="3143272" cy="335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/>
          <a:srcRect l="40448" r="4962"/>
          <a:stretch>
            <a:fillRect/>
          </a:stretch>
        </p:blipFill>
        <p:spPr bwMode="auto">
          <a:xfrm>
            <a:off x="5715008" y="1285860"/>
            <a:ext cx="3143272" cy="335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2071678"/>
            <a:ext cx="1895475" cy="423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100010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5" name="4 Conector recto"/>
          <p:cNvCxnSpPr/>
          <p:nvPr/>
        </p:nvCxnSpPr>
        <p:spPr>
          <a:xfrm>
            <a:off x="0" y="1000110"/>
            <a:ext cx="9144000" cy="1588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1 Título"/>
          <p:cNvSpPr txBox="1">
            <a:spLocks/>
          </p:cNvSpPr>
          <p:nvPr/>
        </p:nvSpPr>
        <p:spPr>
          <a:xfrm>
            <a:off x="3071801" y="571480"/>
            <a:ext cx="6500827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El río Magro a su paso por Requena: estudio del patrimonio y territorio.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357157" y="428605"/>
            <a:ext cx="30718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accent3"/>
                </a:solidFill>
              </a:rPr>
              <a:t>METODOLOGÍA</a:t>
            </a:r>
            <a:endParaRPr lang="es-ES" sz="3200" b="1" dirty="0">
              <a:solidFill>
                <a:schemeClr val="accent3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2428860" y="1142984"/>
            <a:ext cx="6572295" cy="5500727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14282" y="3857628"/>
            <a:ext cx="1714512" cy="357190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12" name="11 Conector recto de flecha"/>
          <p:cNvCxnSpPr/>
          <p:nvPr/>
        </p:nvCxnSpPr>
        <p:spPr>
          <a:xfrm>
            <a:off x="1928794" y="4071942"/>
            <a:ext cx="428628" cy="1588"/>
          </a:xfrm>
          <a:prstGeom prst="straightConnector1">
            <a:avLst/>
          </a:prstGeom>
          <a:ln>
            <a:solidFill>
              <a:schemeClr val="accent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3"/>
          <p:cNvSpPr>
            <a:spLocks noChangeArrowheads="1"/>
          </p:cNvSpPr>
          <p:nvPr/>
        </p:nvSpPr>
        <p:spPr bwMode="auto">
          <a:xfrm>
            <a:off x="2643174" y="5143512"/>
            <a:ext cx="4143404" cy="14260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70"/>
              </a:spcAft>
              <a:buClrTx/>
              <a:buSzTx/>
              <a:buFontTx/>
              <a:buNone/>
              <a:tabLst/>
            </a:pPr>
            <a:r>
              <a:rPr kumimoji="0" lang="es-ES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-</a:t>
            </a:r>
            <a:r>
              <a:rPr kumimoji="0" lang="es-ES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Calibri" pitchFamily="34" charset="0"/>
              </a:rPr>
              <a:t> Población</a:t>
            </a:r>
            <a:endParaRPr kumimoji="0" lang="es-ES" sz="16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70"/>
              </a:spcAft>
              <a:buClrTx/>
              <a:buSzTx/>
              <a:buFontTx/>
              <a:buNone/>
              <a:tabLst/>
            </a:pPr>
            <a:r>
              <a:rPr kumimoji="0" lang="es-ES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Calibri" pitchFamily="34" charset="0"/>
              </a:rPr>
              <a:t>- Cauce de agua</a:t>
            </a:r>
            <a:endParaRPr kumimoji="0" lang="es-ES" sz="16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70"/>
              </a:spcAft>
              <a:buClrTx/>
              <a:buSzTx/>
              <a:buFontTx/>
              <a:buNone/>
              <a:tabLst/>
            </a:pPr>
            <a:r>
              <a:rPr kumimoji="0" lang="es-ES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Calibri" pitchFamily="34" charset="0"/>
              </a:rPr>
              <a:t>- Siglo</a:t>
            </a:r>
            <a:endParaRPr kumimoji="0" lang="es-ES" sz="16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70"/>
              </a:spcAft>
              <a:buClrTx/>
              <a:buSzTx/>
              <a:buFontTx/>
              <a:buNone/>
              <a:tabLst/>
            </a:pPr>
            <a:r>
              <a:rPr kumimoji="0" lang="es-ES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Calibri" pitchFamily="34" charset="0"/>
              </a:rPr>
              <a:t>- Tipo de zona: rural o urbana</a:t>
            </a:r>
            <a:endParaRPr kumimoji="0" lang="es-ES" sz="16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70"/>
              </a:spcAft>
              <a:buClrTx/>
              <a:buSzTx/>
              <a:buFontTx/>
              <a:buNone/>
              <a:tabLst/>
            </a:pPr>
            <a:r>
              <a:rPr kumimoji="0" lang="es-ES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Calibri" pitchFamily="34" charset="0"/>
              </a:rPr>
              <a:t>- Uso inicial y actual</a:t>
            </a:r>
            <a:endParaRPr kumimoji="0" lang="es-ES" sz="16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5429256" y="5143512"/>
            <a:ext cx="5143536" cy="14260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algn="just" eaLnBrk="0" fontAlgn="base" hangingPunct="0">
              <a:spcBef>
                <a:spcPct val="0"/>
              </a:spcBef>
              <a:spcAft>
                <a:spcPts val="170"/>
              </a:spcAft>
            </a:pPr>
            <a:r>
              <a:rPr lang="es-ES" sz="1600" dirty="0" smtClean="0">
                <a:latin typeface="+mj-lt"/>
                <a:ea typeface="Calibri" pitchFamily="34" charset="0"/>
                <a:cs typeface="Calibri" pitchFamily="34" charset="0"/>
              </a:rPr>
              <a:t>- Edificación aislada o con anexos</a:t>
            </a:r>
            <a:endParaRPr lang="es-ES" sz="1600" dirty="0" smtClean="0">
              <a:latin typeface="+mj-lt"/>
              <a:cs typeface="Arial" pitchFamily="34" charset="0"/>
            </a:endParaRPr>
          </a:p>
          <a:p>
            <a:pPr lvl="0" indent="450850" algn="just" eaLnBrk="0" fontAlgn="base" hangingPunct="0">
              <a:spcBef>
                <a:spcPct val="0"/>
              </a:spcBef>
              <a:spcAft>
                <a:spcPts val="170"/>
              </a:spcAft>
            </a:pPr>
            <a:r>
              <a:rPr lang="es-ES" sz="1600" dirty="0" smtClean="0">
                <a:latin typeface="+mj-lt"/>
                <a:ea typeface="Calibri" pitchFamily="34" charset="0"/>
                <a:cs typeface="Calibri" pitchFamily="34" charset="0"/>
              </a:rPr>
              <a:t>- Número de alturas o plantas</a:t>
            </a:r>
            <a:endParaRPr lang="es-ES" sz="1600" dirty="0" smtClean="0">
              <a:latin typeface="+mj-lt"/>
              <a:cs typeface="Arial" pitchFamily="34" charset="0"/>
            </a:endParaRPr>
          </a:p>
          <a:p>
            <a:pPr lvl="0" indent="450850" algn="just" eaLnBrk="0" fontAlgn="base" hangingPunct="0">
              <a:spcBef>
                <a:spcPct val="0"/>
              </a:spcBef>
              <a:spcAft>
                <a:spcPts val="170"/>
              </a:spcAft>
            </a:pPr>
            <a:r>
              <a:rPr lang="es-ES" sz="1600" dirty="0" smtClean="0">
                <a:latin typeface="+mj-lt"/>
                <a:ea typeface="Calibri" pitchFamily="34" charset="0"/>
                <a:cs typeface="Calibri" pitchFamily="34" charset="0"/>
              </a:rPr>
              <a:t>- Tipología de las muelas </a:t>
            </a:r>
          </a:p>
          <a:p>
            <a:pPr lvl="0" indent="450850" algn="just" eaLnBrk="0" fontAlgn="base" hangingPunct="0">
              <a:spcBef>
                <a:spcPct val="0"/>
              </a:spcBef>
              <a:spcAft>
                <a:spcPts val="170"/>
              </a:spcAft>
            </a:pPr>
            <a:r>
              <a:rPr lang="es-ES" sz="1600" dirty="0" smtClean="0">
                <a:latin typeface="+mj-lt"/>
                <a:ea typeface="Calibri" pitchFamily="34" charset="0"/>
                <a:cs typeface="Calibri" pitchFamily="34" charset="0"/>
              </a:rPr>
              <a:t>   (catalanas o francesas)</a:t>
            </a:r>
            <a:endParaRPr lang="es-ES" sz="1600" dirty="0" smtClean="0">
              <a:latin typeface="+mj-lt"/>
              <a:cs typeface="Arial" pitchFamily="34" charset="0"/>
            </a:endParaRPr>
          </a:p>
          <a:p>
            <a:pPr lvl="0" indent="450850" algn="just" eaLnBrk="0" fontAlgn="base" hangingPunct="0">
              <a:spcBef>
                <a:spcPct val="0"/>
              </a:spcBef>
              <a:spcAft>
                <a:spcPts val="170"/>
              </a:spcAft>
            </a:pPr>
            <a:r>
              <a:rPr lang="es-ES" sz="1600" dirty="0" smtClean="0">
                <a:latin typeface="+mj-lt"/>
                <a:ea typeface="Calibri" pitchFamily="34" charset="0"/>
                <a:cs typeface="Calibri" pitchFamily="34" charset="0"/>
              </a:rPr>
              <a:t>- Estado  e intervenciones</a:t>
            </a:r>
            <a:endParaRPr lang="es-ES" sz="1600" dirty="0" smtClean="0">
              <a:latin typeface="+mj-lt"/>
              <a:cs typeface="Arial" pitchFamily="34" charset="0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2571736" y="4786322"/>
            <a:ext cx="435771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/>
              <a:t>DATOS DE CATALOGACIÓN:</a:t>
            </a:r>
            <a:endParaRPr lang="es-ES" sz="1600" b="1" dirty="0"/>
          </a:p>
        </p:txBody>
      </p:sp>
      <p:sp>
        <p:nvSpPr>
          <p:cNvPr id="22" name="21 CuadroTexto"/>
          <p:cNvSpPr txBox="1"/>
          <p:nvPr/>
        </p:nvSpPr>
        <p:spPr>
          <a:xfrm>
            <a:off x="3357554" y="4286256"/>
            <a:ext cx="550072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>
                <a:solidFill>
                  <a:schemeClr val="bg1"/>
                </a:solidFill>
              </a:rPr>
              <a:t>DE UNA A TRES ALTURAS                                            CON SÓTANO</a:t>
            </a:r>
            <a:endParaRPr lang="es-ES" sz="1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roceso de molienda"/>
          <p:cNvPicPr>
            <a:picLocks noChangeAspect="1" noChangeArrowheads="1"/>
          </p:cNvPicPr>
          <p:nvPr/>
        </p:nvPicPr>
        <p:blipFill>
          <a:blip r:embed="rId2"/>
          <a:srcRect t="27083" r="8333"/>
          <a:stretch>
            <a:fillRect/>
          </a:stretch>
        </p:blipFill>
        <p:spPr bwMode="auto">
          <a:xfrm>
            <a:off x="5786446" y="1214422"/>
            <a:ext cx="3143272" cy="3333773"/>
          </a:xfrm>
          <a:prstGeom prst="rect">
            <a:avLst/>
          </a:prstGeom>
          <a:noFill/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071678"/>
            <a:ext cx="1895475" cy="423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100010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5" name="4 Conector recto"/>
          <p:cNvCxnSpPr/>
          <p:nvPr/>
        </p:nvCxnSpPr>
        <p:spPr>
          <a:xfrm>
            <a:off x="0" y="1000110"/>
            <a:ext cx="9144000" cy="1588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1 Título"/>
          <p:cNvSpPr txBox="1">
            <a:spLocks/>
          </p:cNvSpPr>
          <p:nvPr/>
        </p:nvSpPr>
        <p:spPr>
          <a:xfrm>
            <a:off x="3071801" y="571480"/>
            <a:ext cx="6500827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El río Magro a su paso por Requena: estudio del patrimonio y territorio.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357157" y="428605"/>
            <a:ext cx="30718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accent3"/>
                </a:solidFill>
              </a:rPr>
              <a:t>METODOLOGÍA</a:t>
            </a:r>
            <a:endParaRPr lang="es-ES" sz="3200" b="1" dirty="0">
              <a:solidFill>
                <a:schemeClr val="accent3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2428860" y="1142984"/>
            <a:ext cx="6572295" cy="5500727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14282" y="3857628"/>
            <a:ext cx="1714512" cy="357190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12" name="11 Conector recto de flecha"/>
          <p:cNvCxnSpPr/>
          <p:nvPr/>
        </p:nvCxnSpPr>
        <p:spPr>
          <a:xfrm>
            <a:off x="1928794" y="4071942"/>
            <a:ext cx="428628" cy="1588"/>
          </a:xfrm>
          <a:prstGeom prst="straightConnector1">
            <a:avLst/>
          </a:prstGeom>
          <a:ln>
            <a:solidFill>
              <a:schemeClr val="accent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3"/>
          <p:cNvSpPr>
            <a:spLocks noChangeArrowheads="1"/>
          </p:cNvSpPr>
          <p:nvPr/>
        </p:nvSpPr>
        <p:spPr bwMode="auto">
          <a:xfrm>
            <a:off x="2643174" y="5143512"/>
            <a:ext cx="4143404" cy="14260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70"/>
              </a:spcAft>
              <a:buClrTx/>
              <a:buSzTx/>
              <a:buFontTx/>
              <a:buNone/>
              <a:tabLst/>
            </a:pPr>
            <a:r>
              <a:rPr kumimoji="0" lang="es-ES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-</a:t>
            </a:r>
            <a:r>
              <a:rPr kumimoji="0" lang="es-ES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Calibri" pitchFamily="34" charset="0"/>
              </a:rPr>
              <a:t> Población</a:t>
            </a:r>
            <a:endParaRPr kumimoji="0" lang="es-ES" sz="16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70"/>
              </a:spcAft>
              <a:buClrTx/>
              <a:buSzTx/>
              <a:buFontTx/>
              <a:buNone/>
              <a:tabLst/>
            </a:pPr>
            <a:r>
              <a:rPr kumimoji="0" lang="es-ES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Calibri" pitchFamily="34" charset="0"/>
              </a:rPr>
              <a:t>- Cauce de agua</a:t>
            </a:r>
            <a:endParaRPr kumimoji="0" lang="es-ES" sz="16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70"/>
              </a:spcAft>
              <a:buClrTx/>
              <a:buSzTx/>
              <a:buFontTx/>
              <a:buNone/>
              <a:tabLst/>
            </a:pPr>
            <a:r>
              <a:rPr kumimoji="0" lang="es-ES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Calibri" pitchFamily="34" charset="0"/>
              </a:rPr>
              <a:t>- Siglo</a:t>
            </a:r>
            <a:endParaRPr kumimoji="0" lang="es-ES" sz="16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70"/>
              </a:spcAft>
              <a:buClrTx/>
              <a:buSzTx/>
              <a:buFontTx/>
              <a:buNone/>
              <a:tabLst/>
            </a:pPr>
            <a:r>
              <a:rPr kumimoji="0" lang="es-ES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Calibri" pitchFamily="34" charset="0"/>
              </a:rPr>
              <a:t>- Tipo de zona: rural o urbana</a:t>
            </a:r>
            <a:endParaRPr kumimoji="0" lang="es-ES" sz="16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70"/>
              </a:spcAft>
              <a:buClrTx/>
              <a:buSzTx/>
              <a:buFontTx/>
              <a:buNone/>
              <a:tabLst/>
            </a:pPr>
            <a:r>
              <a:rPr kumimoji="0" lang="es-ES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Calibri" pitchFamily="34" charset="0"/>
              </a:rPr>
              <a:t>- Uso inicial y actual</a:t>
            </a:r>
            <a:endParaRPr kumimoji="0" lang="es-ES" sz="16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5429256" y="5143512"/>
            <a:ext cx="5143536" cy="14260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algn="just" eaLnBrk="0" fontAlgn="base" hangingPunct="0">
              <a:spcBef>
                <a:spcPct val="0"/>
              </a:spcBef>
              <a:spcAft>
                <a:spcPts val="170"/>
              </a:spcAft>
            </a:pPr>
            <a:r>
              <a:rPr lang="es-ES" sz="1600" dirty="0" smtClean="0">
                <a:latin typeface="+mj-lt"/>
                <a:ea typeface="Calibri" pitchFamily="34" charset="0"/>
                <a:cs typeface="Calibri" pitchFamily="34" charset="0"/>
              </a:rPr>
              <a:t>- Edificación aislada o con anexos</a:t>
            </a:r>
            <a:endParaRPr lang="es-ES" sz="1600" dirty="0" smtClean="0">
              <a:latin typeface="+mj-lt"/>
              <a:cs typeface="Arial" pitchFamily="34" charset="0"/>
            </a:endParaRPr>
          </a:p>
          <a:p>
            <a:pPr lvl="0" indent="450850" algn="just" eaLnBrk="0" fontAlgn="base" hangingPunct="0">
              <a:spcBef>
                <a:spcPct val="0"/>
              </a:spcBef>
              <a:spcAft>
                <a:spcPts val="170"/>
              </a:spcAft>
            </a:pPr>
            <a:r>
              <a:rPr lang="es-ES" sz="1600" dirty="0" smtClean="0">
                <a:latin typeface="+mj-lt"/>
                <a:ea typeface="Calibri" pitchFamily="34" charset="0"/>
                <a:cs typeface="Calibri" pitchFamily="34" charset="0"/>
              </a:rPr>
              <a:t>- Número de alturas o plantas</a:t>
            </a:r>
            <a:endParaRPr lang="es-ES" sz="1600" dirty="0" smtClean="0">
              <a:latin typeface="+mj-lt"/>
              <a:cs typeface="Arial" pitchFamily="34" charset="0"/>
            </a:endParaRPr>
          </a:p>
          <a:p>
            <a:pPr lvl="0" indent="450850" algn="just" eaLnBrk="0" fontAlgn="base" hangingPunct="0">
              <a:spcBef>
                <a:spcPct val="0"/>
              </a:spcBef>
              <a:spcAft>
                <a:spcPts val="170"/>
              </a:spcAft>
            </a:pPr>
            <a:r>
              <a:rPr lang="es-ES" sz="1600" dirty="0" smtClean="0">
                <a:latin typeface="+mj-lt"/>
                <a:ea typeface="Calibri" pitchFamily="34" charset="0"/>
                <a:cs typeface="Calibri" pitchFamily="34" charset="0"/>
              </a:rPr>
              <a:t>- Tipología de las muelas </a:t>
            </a:r>
          </a:p>
          <a:p>
            <a:pPr lvl="0" indent="450850" algn="just" eaLnBrk="0" fontAlgn="base" hangingPunct="0">
              <a:spcBef>
                <a:spcPct val="0"/>
              </a:spcBef>
              <a:spcAft>
                <a:spcPts val="170"/>
              </a:spcAft>
            </a:pPr>
            <a:r>
              <a:rPr lang="es-ES" sz="1600" dirty="0" smtClean="0">
                <a:latin typeface="+mj-lt"/>
                <a:ea typeface="Calibri" pitchFamily="34" charset="0"/>
                <a:cs typeface="Calibri" pitchFamily="34" charset="0"/>
              </a:rPr>
              <a:t>   (catalanas o francesas)</a:t>
            </a:r>
            <a:endParaRPr lang="es-ES" sz="1600" dirty="0" smtClean="0">
              <a:latin typeface="+mj-lt"/>
              <a:cs typeface="Arial" pitchFamily="34" charset="0"/>
            </a:endParaRPr>
          </a:p>
          <a:p>
            <a:pPr lvl="0" indent="450850" algn="just" eaLnBrk="0" fontAlgn="base" hangingPunct="0">
              <a:spcBef>
                <a:spcPct val="0"/>
              </a:spcBef>
              <a:spcAft>
                <a:spcPts val="170"/>
              </a:spcAft>
            </a:pPr>
            <a:r>
              <a:rPr lang="es-ES" sz="1600" dirty="0" smtClean="0">
                <a:latin typeface="+mj-lt"/>
                <a:ea typeface="Calibri" pitchFamily="34" charset="0"/>
                <a:cs typeface="Calibri" pitchFamily="34" charset="0"/>
              </a:rPr>
              <a:t>- Estado  e intervenciones</a:t>
            </a:r>
            <a:endParaRPr lang="es-ES" sz="1600" dirty="0" smtClean="0">
              <a:latin typeface="+mj-lt"/>
              <a:cs typeface="Arial" pitchFamily="34" charset="0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2571736" y="4786322"/>
            <a:ext cx="435771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/>
              <a:t>DATOS DE CATALOGACIÓN:</a:t>
            </a:r>
            <a:endParaRPr lang="es-ES" sz="1600" b="1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 l="7987" r="20242"/>
          <a:stretch>
            <a:fillRect/>
          </a:stretch>
        </p:blipFill>
        <p:spPr bwMode="auto">
          <a:xfrm>
            <a:off x="2500298" y="1214422"/>
            <a:ext cx="3190055" cy="33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9" name="18 CuadroTexto"/>
          <p:cNvSpPr txBox="1"/>
          <p:nvPr/>
        </p:nvSpPr>
        <p:spPr>
          <a:xfrm>
            <a:off x="4572000" y="4214818"/>
            <a:ext cx="42862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>
                <a:solidFill>
                  <a:schemeClr val="bg1"/>
                </a:solidFill>
              </a:rPr>
              <a:t>CATALANA                                                  FRANCESA</a:t>
            </a:r>
            <a:endParaRPr lang="es-ES" sz="1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3" name="Picture 3"/>
          <p:cNvPicPr>
            <a:picLocks noChangeAspect="1" noChangeArrowheads="1"/>
          </p:cNvPicPr>
          <p:nvPr/>
        </p:nvPicPr>
        <p:blipFill>
          <a:blip r:embed="rId2" cstate="print"/>
          <a:srcRect l="20737" r="9570"/>
          <a:stretch>
            <a:fillRect/>
          </a:stretch>
        </p:blipFill>
        <p:spPr bwMode="auto">
          <a:xfrm>
            <a:off x="5786446" y="1214422"/>
            <a:ext cx="3121110" cy="335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682" name="Picture 2"/>
          <p:cNvPicPr>
            <a:picLocks noChangeAspect="1" noChangeArrowheads="1"/>
          </p:cNvPicPr>
          <p:nvPr/>
        </p:nvPicPr>
        <p:blipFill>
          <a:blip r:embed="rId3" cstate="print">
            <a:lum contrast="-10000"/>
          </a:blip>
          <a:srcRect l="15952" r="12266"/>
          <a:stretch>
            <a:fillRect/>
          </a:stretch>
        </p:blipFill>
        <p:spPr bwMode="auto">
          <a:xfrm>
            <a:off x="2500298" y="1214422"/>
            <a:ext cx="3214710" cy="335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2071678"/>
            <a:ext cx="1895475" cy="423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100010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5" name="4 Conector recto"/>
          <p:cNvCxnSpPr/>
          <p:nvPr/>
        </p:nvCxnSpPr>
        <p:spPr>
          <a:xfrm>
            <a:off x="0" y="1000110"/>
            <a:ext cx="9144000" cy="1588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1 Título"/>
          <p:cNvSpPr txBox="1">
            <a:spLocks/>
          </p:cNvSpPr>
          <p:nvPr/>
        </p:nvSpPr>
        <p:spPr>
          <a:xfrm>
            <a:off x="3071801" y="571480"/>
            <a:ext cx="6500827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El río Magro a su paso por Requena: estudio del patrimonio y territorio.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357157" y="428605"/>
            <a:ext cx="30718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accent3"/>
                </a:solidFill>
              </a:rPr>
              <a:t>METODOLOGÍA</a:t>
            </a:r>
            <a:endParaRPr lang="es-ES" sz="3200" b="1" dirty="0">
              <a:solidFill>
                <a:schemeClr val="accent3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2428860" y="1142984"/>
            <a:ext cx="6572295" cy="5500727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14282" y="3857628"/>
            <a:ext cx="1714512" cy="357190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12" name="11 Conector recto de flecha"/>
          <p:cNvCxnSpPr/>
          <p:nvPr/>
        </p:nvCxnSpPr>
        <p:spPr>
          <a:xfrm>
            <a:off x="1928794" y="4071942"/>
            <a:ext cx="428628" cy="1588"/>
          </a:xfrm>
          <a:prstGeom prst="straightConnector1">
            <a:avLst/>
          </a:prstGeom>
          <a:ln>
            <a:solidFill>
              <a:schemeClr val="accent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3"/>
          <p:cNvSpPr>
            <a:spLocks noChangeArrowheads="1"/>
          </p:cNvSpPr>
          <p:nvPr/>
        </p:nvSpPr>
        <p:spPr bwMode="auto">
          <a:xfrm>
            <a:off x="2643174" y="5143512"/>
            <a:ext cx="4143404" cy="14260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70"/>
              </a:spcAft>
              <a:buClrTx/>
              <a:buSzTx/>
              <a:buFontTx/>
              <a:buNone/>
              <a:tabLst/>
            </a:pPr>
            <a:r>
              <a:rPr kumimoji="0" lang="es-ES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-</a:t>
            </a:r>
            <a:r>
              <a:rPr kumimoji="0" lang="es-ES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Calibri" pitchFamily="34" charset="0"/>
              </a:rPr>
              <a:t> Población</a:t>
            </a:r>
            <a:endParaRPr kumimoji="0" lang="es-ES" sz="16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70"/>
              </a:spcAft>
              <a:buClrTx/>
              <a:buSzTx/>
              <a:buFontTx/>
              <a:buNone/>
              <a:tabLst/>
            </a:pPr>
            <a:r>
              <a:rPr kumimoji="0" lang="es-ES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Calibri" pitchFamily="34" charset="0"/>
              </a:rPr>
              <a:t>- Cauce de agua</a:t>
            </a:r>
            <a:endParaRPr kumimoji="0" lang="es-ES" sz="16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70"/>
              </a:spcAft>
              <a:buClrTx/>
              <a:buSzTx/>
              <a:buFontTx/>
              <a:buNone/>
              <a:tabLst/>
            </a:pPr>
            <a:r>
              <a:rPr kumimoji="0" lang="es-ES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Calibri" pitchFamily="34" charset="0"/>
              </a:rPr>
              <a:t>- Siglo</a:t>
            </a:r>
            <a:endParaRPr kumimoji="0" lang="es-ES" sz="16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70"/>
              </a:spcAft>
              <a:buClrTx/>
              <a:buSzTx/>
              <a:buFontTx/>
              <a:buNone/>
              <a:tabLst/>
            </a:pPr>
            <a:r>
              <a:rPr kumimoji="0" lang="es-ES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Calibri" pitchFamily="34" charset="0"/>
              </a:rPr>
              <a:t>- Tipo de zona: rural o urbana</a:t>
            </a:r>
            <a:endParaRPr kumimoji="0" lang="es-ES" sz="16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70"/>
              </a:spcAft>
              <a:buClrTx/>
              <a:buSzTx/>
              <a:buFontTx/>
              <a:buNone/>
              <a:tabLst/>
            </a:pPr>
            <a:r>
              <a:rPr kumimoji="0" lang="es-ES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Calibri" pitchFamily="34" charset="0"/>
              </a:rPr>
              <a:t>- Uso inicial y actual</a:t>
            </a:r>
            <a:endParaRPr kumimoji="0" lang="es-ES" sz="16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5429256" y="5143512"/>
            <a:ext cx="5143536" cy="14260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algn="just" eaLnBrk="0" fontAlgn="base" hangingPunct="0">
              <a:spcBef>
                <a:spcPct val="0"/>
              </a:spcBef>
              <a:spcAft>
                <a:spcPts val="170"/>
              </a:spcAft>
            </a:pPr>
            <a:r>
              <a:rPr lang="es-ES" sz="1600" dirty="0" smtClean="0">
                <a:latin typeface="+mj-lt"/>
                <a:ea typeface="Calibri" pitchFamily="34" charset="0"/>
                <a:cs typeface="Calibri" pitchFamily="34" charset="0"/>
              </a:rPr>
              <a:t>- Edificación aislada o con anexos</a:t>
            </a:r>
            <a:endParaRPr lang="es-ES" sz="1600" dirty="0" smtClean="0">
              <a:latin typeface="+mj-lt"/>
              <a:cs typeface="Arial" pitchFamily="34" charset="0"/>
            </a:endParaRPr>
          </a:p>
          <a:p>
            <a:pPr lvl="0" indent="450850" algn="just" eaLnBrk="0" fontAlgn="base" hangingPunct="0">
              <a:spcBef>
                <a:spcPct val="0"/>
              </a:spcBef>
              <a:spcAft>
                <a:spcPts val="170"/>
              </a:spcAft>
            </a:pPr>
            <a:r>
              <a:rPr lang="es-ES" sz="1600" dirty="0" smtClean="0">
                <a:latin typeface="+mj-lt"/>
                <a:ea typeface="Calibri" pitchFamily="34" charset="0"/>
                <a:cs typeface="Calibri" pitchFamily="34" charset="0"/>
              </a:rPr>
              <a:t>- Número de alturas o plantas</a:t>
            </a:r>
            <a:endParaRPr lang="es-ES" sz="1600" dirty="0" smtClean="0">
              <a:latin typeface="+mj-lt"/>
              <a:cs typeface="Arial" pitchFamily="34" charset="0"/>
            </a:endParaRPr>
          </a:p>
          <a:p>
            <a:pPr lvl="0" indent="450850" algn="just" eaLnBrk="0" fontAlgn="base" hangingPunct="0">
              <a:spcBef>
                <a:spcPct val="0"/>
              </a:spcBef>
              <a:spcAft>
                <a:spcPts val="170"/>
              </a:spcAft>
            </a:pPr>
            <a:r>
              <a:rPr lang="es-ES" sz="1600" dirty="0" smtClean="0">
                <a:latin typeface="+mj-lt"/>
                <a:ea typeface="Calibri" pitchFamily="34" charset="0"/>
                <a:cs typeface="Calibri" pitchFamily="34" charset="0"/>
              </a:rPr>
              <a:t>- Tipología de las muelas </a:t>
            </a:r>
          </a:p>
          <a:p>
            <a:pPr lvl="0" indent="450850" algn="just" eaLnBrk="0" fontAlgn="base" hangingPunct="0">
              <a:spcBef>
                <a:spcPct val="0"/>
              </a:spcBef>
              <a:spcAft>
                <a:spcPts val="170"/>
              </a:spcAft>
            </a:pPr>
            <a:r>
              <a:rPr lang="es-ES" sz="1600" dirty="0" smtClean="0">
                <a:latin typeface="+mj-lt"/>
                <a:ea typeface="Calibri" pitchFamily="34" charset="0"/>
                <a:cs typeface="Calibri" pitchFamily="34" charset="0"/>
              </a:rPr>
              <a:t>   (catalanas o francesas)</a:t>
            </a:r>
            <a:endParaRPr lang="es-ES" sz="1600" dirty="0" smtClean="0">
              <a:latin typeface="+mj-lt"/>
              <a:cs typeface="Arial" pitchFamily="34" charset="0"/>
            </a:endParaRPr>
          </a:p>
          <a:p>
            <a:pPr lvl="0" indent="450850" algn="just" eaLnBrk="0" fontAlgn="base" hangingPunct="0">
              <a:spcBef>
                <a:spcPct val="0"/>
              </a:spcBef>
              <a:spcAft>
                <a:spcPts val="170"/>
              </a:spcAft>
            </a:pPr>
            <a:r>
              <a:rPr lang="es-ES" sz="1600" dirty="0" smtClean="0">
                <a:latin typeface="+mj-lt"/>
                <a:ea typeface="Calibri" pitchFamily="34" charset="0"/>
                <a:cs typeface="Calibri" pitchFamily="34" charset="0"/>
              </a:rPr>
              <a:t>- Estado  e intervenciones</a:t>
            </a:r>
            <a:endParaRPr lang="es-ES" sz="1600" dirty="0" smtClean="0">
              <a:latin typeface="+mj-lt"/>
              <a:cs typeface="Arial" pitchFamily="34" charset="0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2571736" y="4786322"/>
            <a:ext cx="435771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/>
              <a:t>DATOS DE CATALOGACIÓN:</a:t>
            </a:r>
            <a:endParaRPr lang="es-ES" sz="1600" b="1" dirty="0"/>
          </a:p>
        </p:txBody>
      </p:sp>
      <p:sp>
        <p:nvSpPr>
          <p:cNvPr id="19" name="18 CuadroTexto"/>
          <p:cNvSpPr txBox="1"/>
          <p:nvPr/>
        </p:nvSpPr>
        <p:spPr>
          <a:xfrm>
            <a:off x="7572396" y="3786190"/>
            <a:ext cx="13573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>
                <a:solidFill>
                  <a:schemeClr val="bg1"/>
                </a:solidFill>
              </a:rPr>
              <a:t>ESTRUCTURA</a:t>
            </a:r>
          </a:p>
          <a:p>
            <a:r>
              <a:rPr lang="es-ES" sz="1600" b="1" dirty="0" smtClean="0">
                <a:solidFill>
                  <a:schemeClr val="bg1"/>
                </a:solidFill>
              </a:rPr>
              <a:t>ACABADOS </a:t>
            </a:r>
          </a:p>
        </p:txBody>
      </p:sp>
      <p:sp>
        <p:nvSpPr>
          <p:cNvPr id="17" name="16 CuadroTexto"/>
          <p:cNvSpPr txBox="1"/>
          <p:nvPr/>
        </p:nvSpPr>
        <p:spPr>
          <a:xfrm>
            <a:off x="2500298" y="1214422"/>
            <a:ext cx="507209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>
                <a:solidFill>
                  <a:schemeClr val="bg1"/>
                </a:solidFill>
              </a:rPr>
              <a:t>ESTADO                                                         INTERVENCIONES</a:t>
            </a:r>
            <a:endParaRPr lang="es-ES" sz="1600" b="1" dirty="0">
              <a:solidFill>
                <a:schemeClr val="bg1"/>
              </a:solidFill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3714744" y="4000504"/>
            <a:ext cx="16430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>
                <a:solidFill>
                  <a:schemeClr val="bg1"/>
                </a:solidFill>
              </a:rPr>
              <a:t>RUINAS </a:t>
            </a:r>
          </a:p>
          <a:p>
            <a:r>
              <a:rPr lang="es-ES" sz="1600" b="1" dirty="0" smtClean="0">
                <a:solidFill>
                  <a:schemeClr val="bg1"/>
                </a:solidFill>
              </a:rPr>
              <a:t>DESAPARECIDO</a:t>
            </a:r>
            <a:endParaRPr lang="es-ES" sz="1600" b="1" dirty="0">
              <a:solidFill>
                <a:schemeClr val="bg1"/>
              </a:solidFill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2500298" y="3929066"/>
            <a:ext cx="135732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</a:rPr>
              <a:t>BUENO </a:t>
            </a:r>
          </a:p>
          <a:p>
            <a:r>
              <a:rPr lang="es-ES" b="1" dirty="0" smtClean="0">
                <a:solidFill>
                  <a:schemeClr val="bg1"/>
                </a:solidFill>
              </a:rPr>
              <a:t>INTERVENC. </a:t>
            </a:r>
          </a:p>
        </p:txBody>
      </p:sp>
      <p:sp>
        <p:nvSpPr>
          <p:cNvPr id="22" name="21 Rectángulo"/>
          <p:cNvSpPr/>
          <p:nvPr/>
        </p:nvSpPr>
        <p:spPr>
          <a:xfrm>
            <a:off x="7572396" y="4286256"/>
            <a:ext cx="10342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600" b="1" dirty="0" smtClean="0">
                <a:solidFill>
                  <a:schemeClr val="bg1"/>
                </a:solidFill>
              </a:rPr>
              <a:t>NINGUNA</a:t>
            </a:r>
            <a:endParaRPr lang="es-ES" sz="1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071678"/>
            <a:ext cx="1895475" cy="423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100010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5" name="4 Conector recto"/>
          <p:cNvCxnSpPr/>
          <p:nvPr/>
        </p:nvCxnSpPr>
        <p:spPr>
          <a:xfrm>
            <a:off x="0" y="1000110"/>
            <a:ext cx="9144000" cy="1588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1 Título"/>
          <p:cNvSpPr txBox="1">
            <a:spLocks/>
          </p:cNvSpPr>
          <p:nvPr/>
        </p:nvSpPr>
        <p:spPr>
          <a:xfrm>
            <a:off x="3071801" y="571480"/>
            <a:ext cx="6500827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El río Magro a su paso por Requena: estudio del patrimonio y territorio.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357157" y="428605"/>
            <a:ext cx="30718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accent3"/>
                </a:solidFill>
              </a:rPr>
              <a:t>METODOLOGÍA</a:t>
            </a:r>
            <a:endParaRPr lang="es-ES" sz="3200" b="1" dirty="0">
              <a:solidFill>
                <a:schemeClr val="accent3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2428860" y="1142984"/>
            <a:ext cx="6572295" cy="5500727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14282" y="4357694"/>
            <a:ext cx="1714512" cy="642942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44" name="43 Conector recto de flecha"/>
          <p:cNvCxnSpPr>
            <a:stCxn id="10" idx="3"/>
            <a:endCxn id="9" idx="1"/>
          </p:cNvCxnSpPr>
          <p:nvPr/>
        </p:nvCxnSpPr>
        <p:spPr>
          <a:xfrm flipV="1">
            <a:off x="1928794" y="3893348"/>
            <a:ext cx="500066" cy="785817"/>
          </a:xfrm>
          <a:prstGeom prst="straightConnector1">
            <a:avLst/>
          </a:prstGeom>
          <a:ln>
            <a:solidFill>
              <a:schemeClr val="accent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37 CuadroTexto"/>
          <p:cNvSpPr txBox="1"/>
          <p:nvPr/>
        </p:nvSpPr>
        <p:spPr>
          <a:xfrm>
            <a:off x="2571736" y="1214422"/>
            <a:ext cx="28575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/>
              <a:t>MOLINO DE ATRAFAL</a:t>
            </a:r>
            <a:endParaRPr lang="es-ES" sz="1600" b="1" dirty="0"/>
          </a:p>
        </p:txBody>
      </p:sp>
      <p:sp>
        <p:nvSpPr>
          <p:cNvPr id="15" name="14 Rectángulo"/>
          <p:cNvSpPr/>
          <p:nvPr/>
        </p:nvSpPr>
        <p:spPr>
          <a:xfrm>
            <a:off x="2500298" y="4286256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200000"/>
              </a:lnSpc>
            </a:pPr>
            <a:r>
              <a:rPr lang="es-ES" dirty="0" smtClean="0"/>
              <a:t>- 4,7 km al sureste de Requena </a:t>
            </a:r>
          </a:p>
          <a:p>
            <a:pPr>
              <a:lnSpc>
                <a:spcPct val="200000"/>
              </a:lnSpc>
            </a:pPr>
            <a:r>
              <a:rPr lang="es-ES" dirty="0" smtClean="0"/>
              <a:t>- Acceso: camino de la Herrada.</a:t>
            </a:r>
          </a:p>
          <a:p>
            <a:pPr>
              <a:lnSpc>
                <a:spcPct val="200000"/>
              </a:lnSpc>
            </a:pPr>
            <a:r>
              <a:rPr lang="es-ES" dirty="0" smtClean="0"/>
              <a:t>- Altitud de 630 msnm.</a:t>
            </a:r>
            <a:endParaRPr lang="es-ES" dirty="0"/>
          </a:p>
        </p:txBody>
      </p:sp>
      <p:sp>
        <p:nvSpPr>
          <p:cNvPr id="17" name="16 Rectángulo"/>
          <p:cNvSpPr/>
          <p:nvPr/>
        </p:nvSpPr>
        <p:spPr>
          <a:xfrm>
            <a:off x="5715008" y="4500570"/>
            <a:ext cx="30004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dirty="0" smtClean="0"/>
              <a:t>- Antiguo molino hidráulico harinero y de piensos para el ganado. </a:t>
            </a:r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>
            <a:off x="5715008" y="5214950"/>
            <a:ext cx="307186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dirty="0" smtClean="0"/>
          </a:p>
          <a:p>
            <a:pPr algn="just"/>
            <a:r>
              <a:rPr lang="es-ES" dirty="0" smtClean="0"/>
              <a:t>- Agua procedía del río Magro, desde una presa un kilómetro aguas arriba</a:t>
            </a:r>
            <a:endParaRPr lang="es-ES" dirty="0"/>
          </a:p>
        </p:txBody>
      </p:sp>
      <p:pic>
        <p:nvPicPr>
          <p:cNvPr id="19" name="Picture 4" descr="C:\Users\Yomismo\Desktop\POWER POINT\otros\DSC_0174.JPG"/>
          <p:cNvPicPr>
            <a:picLocks noChangeAspect="1" noChangeArrowheads="1"/>
          </p:cNvPicPr>
          <p:nvPr/>
        </p:nvPicPr>
        <p:blipFill>
          <a:blip r:embed="rId3" cstate="print"/>
          <a:srcRect t="35551" b="8586"/>
          <a:stretch>
            <a:fillRect/>
          </a:stretch>
        </p:blipFill>
        <p:spPr bwMode="auto">
          <a:xfrm>
            <a:off x="2571736" y="1785926"/>
            <a:ext cx="6286544" cy="23574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1"/>
            <a:ext cx="924527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CuadroTexto"/>
          <p:cNvSpPr txBox="1"/>
          <p:nvPr/>
        </p:nvSpPr>
        <p:spPr>
          <a:xfrm>
            <a:off x="5214942" y="1214422"/>
            <a:ext cx="242889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ES" dirty="0" smtClean="0"/>
              <a:t>DOS EDIFICACIONES</a:t>
            </a:r>
            <a:endParaRPr lang="es-ES" dirty="0"/>
          </a:p>
        </p:txBody>
      </p:sp>
      <p:sp>
        <p:nvSpPr>
          <p:cNvPr id="24" name="23 CuadroTexto"/>
          <p:cNvSpPr txBox="1"/>
          <p:nvPr/>
        </p:nvSpPr>
        <p:spPr>
          <a:xfrm>
            <a:off x="5286380" y="1214422"/>
            <a:ext cx="207170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ES" dirty="0" smtClean="0"/>
              <a:t>MOLINO</a:t>
            </a:r>
            <a:endParaRPr lang="es-ES" dirty="0"/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071678"/>
            <a:ext cx="1895475" cy="423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100010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5" name="4 Conector recto"/>
          <p:cNvCxnSpPr/>
          <p:nvPr/>
        </p:nvCxnSpPr>
        <p:spPr>
          <a:xfrm>
            <a:off x="0" y="1000110"/>
            <a:ext cx="9144000" cy="1588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1 Título"/>
          <p:cNvSpPr txBox="1">
            <a:spLocks/>
          </p:cNvSpPr>
          <p:nvPr/>
        </p:nvSpPr>
        <p:spPr>
          <a:xfrm>
            <a:off x="3071801" y="571480"/>
            <a:ext cx="6500827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El río Magro a su paso por Requena: estudio del patrimonio y territorio.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357157" y="428605"/>
            <a:ext cx="30718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accent3"/>
                </a:solidFill>
              </a:rPr>
              <a:t>METODOLOGÍA</a:t>
            </a:r>
            <a:endParaRPr lang="es-ES" sz="3200" b="1" dirty="0">
              <a:solidFill>
                <a:schemeClr val="accent3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214282" y="4357694"/>
            <a:ext cx="1714512" cy="642942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44" name="43 Conector recto de flecha"/>
          <p:cNvCxnSpPr>
            <a:stCxn id="10" idx="3"/>
            <a:endCxn id="9" idx="1"/>
          </p:cNvCxnSpPr>
          <p:nvPr/>
        </p:nvCxnSpPr>
        <p:spPr>
          <a:xfrm flipV="1">
            <a:off x="1928794" y="3893348"/>
            <a:ext cx="500066" cy="785817"/>
          </a:xfrm>
          <a:prstGeom prst="straightConnector1">
            <a:avLst/>
          </a:prstGeom>
          <a:ln>
            <a:solidFill>
              <a:schemeClr val="accent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37 CuadroTexto"/>
          <p:cNvSpPr txBox="1"/>
          <p:nvPr/>
        </p:nvSpPr>
        <p:spPr>
          <a:xfrm>
            <a:off x="2571736" y="1214422"/>
            <a:ext cx="28575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/>
              <a:t>MOLINO DE ATRAFAL</a:t>
            </a:r>
            <a:endParaRPr lang="es-ES" sz="1600" b="1" dirty="0"/>
          </a:p>
        </p:txBody>
      </p:sp>
      <p:cxnSp>
        <p:nvCxnSpPr>
          <p:cNvPr id="21" name="20 Conector recto de flecha"/>
          <p:cNvCxnSpPr/>
          <p:nvPr/>
        </p:nvCxnSpPr>
        <p:spPr>
          <a:xfrm>
            <a:off x="4714876" y="1357298"/>
            <a:ext cx="357190" cy="1588"/>
          </a:xfrm>
          <a:prstGeom prst="straightConnector1">
            <a:avLst/>
          </a:prstGeom>
          <a:ln>
            <a:solidFill>
              <a:schemeClr val="accent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22 CuadroTexto"/>
          <p:cNvSpPr txBox="1"/>
          <p:nvPr/>
        </p:nvSpPr>
        <p:spPr>
          <a:xfrm>
            <a:off x="5214942" y="1214422"/>
            <a:ext cx="357190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ES" dirty="0" smtClean="0"/>
              <a:t>VIVIENDA- ALMACÉN</a:t>
            </a:r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>
            <a:off x="2428860" y="1142984"/>
            <a:ext cx="6572295" cy="5500727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/>
          <a:srcRect l="13127" r="14696"/>
          <a:stretch>
            <a:fillRect/>
          </a:stretch>
        </p:blipFill>
        <p:spPr bwMode="auto">
          <a:xfrm>
            <a:off x="2786050" y="1714488"/>
            <a:ext cx="5786478" cy="4754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8" name="17 Rectángulo"/>
          <p:cNvSpPr/>
          <p:nvPr/>
        </p:nvSpPr>
        <p:spPr>
          <a:xfrm>
            <a:off x="3214678" y="4071942"/>
            <a:ext cx="5357850" cy="2428892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2786050" y="1714488"/>
            <a:ext cx="4572032" cy="2143140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3214678" y="4071942"/>
            <a:ext cx="5357850" cy="242889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1" animBg="1"/>
      <p:bldP spid="24" grpId="0" animBg="1"/>
      <p:bldP spid="23" grpId="0" animBg="1"/>
      <p:bldP spid="18" grpId="0" animBg="1"/>
      <p:bldP spid="19" grpId="0" animBg="1"/>
      <p:bldP spid="20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CuadroTexto"/>
          <p:cNvSpPr txBox="1"/>
          <p:nvPr/>
        </p:nvSpPr>
        <p:spPr>
          <a:xfrm>
            <a:off x="5214942" y="1214422"/>
            <a:ext cx="242889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ES" dirty="0" smtClean="0"/>
              <a:t>DOS EDIFICACIONES</a:t>
            </a:r>
            <a:endParaRPr lang="es-ES" dirty="0"/>
          </a:p>
        </p:txBody>
      </p:sp>
      <p:sp>
        <p:nvSpPr>
          <p:cNvPr id="24" name="23 CuadroTexto"/>
          <p:cNvSpPr txBox="1"/>
          <p:nvPr/>
        </p:nvSpPr>
        <p:spPr>
          <a:xfrm>
            <a:off x="5286380" y="1214422"/>
            <a:ext cx="207170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ES" dirty="0" smtClean="0"/>
              <a:t>MOLINO</a:t>
            </a:r>
            <a:endParaRPr lang="es-ES" dirty="0"/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071678"/>
            <a:ext cx="1895475" cy="423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100010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5" name="4 Conector recto"/>
          <p:cNvCxnSpPr/>
          <p:nvPr/>
        </p:nvCxnSpPr>
        <p:spPr>
          <a:xfrm>
            <a:off x="0" y="1000110"/>
            <a:ext cx="9144000" cy="1588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1 Título"/>
          <p:cNvSpPr txBox="1">
            <a:spLocks/>
          </p:cNvSpPr>
          <p:nvPr/>
        </p:nvSpPr>
        <p:spPr>
          <a:xfrm>
            <a:off x="3071801" y="571480"/>
            <a:ext cx="6500827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El río Magro a su paso por Requena: estudio del patrimonio y territorio.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357157" y="428605"/>
            <a:ext cx="30718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accent3"/>
                </a:solidFill>
              </a:rPr>
              <a:t>METODOLOGÍA</a:t>
            </a:r>
            <a:endParaRPr lang="es-ES" sz="3200" b="1" dirty="0">
              <a:solidFill>
                <a:schemeClr val="accent3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214282" y="4357694"/>
            <a:ext cx="1714512" cy="642942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44" name="43 Conector recto de flecha"/>
          <p:cNvCxnSpPr>
            <a:stCxn id="10" idx="3"/>
            <a:endCxn id="9" idx="1"/>
          </p:cNvCxnSpPr>
          <p:nvPr/>
        </p:nvCxnSpPr>
        <p:spPr>
          <a:xfrm flipV="1">
            <a:off x="1928794" y="3893348"/>
            <a:ext cx="500066" cy="785817"/>
          </a:xfrm>
          <a:prstGeom prst="straightConnector1">
            <a:avLst/>
          </a:prstGeom>
          <a:ln>
            <a:solidFill>
              <a:schemeClr val="accent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37 CuadroTexto"/>
          <p:cNvSpPr txBox="1"/>
          <p:nvPr/>
        </p:nvSpPr>
        <p:spPr>
          <a:xfrm>
            <a:off x="2571736" y="1214422"/>
            <a:ext cx="28575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/>
              <a:t>MOLINO DE ATRAFAL</a:t>
            </a:r>
            <a:endParaRPr lang="es-ES" sz="1600" b="1" dirty="0"/>
          </a:p>
        </p:txBody>
      </p:sp>
      <p:cxnSp>
        <p:nvCxnSpPr>
          <p:cNvPr id="21" name="20 Conector recto de flecha"/>
          <p:cNvCxnSpPr/>
          <p:nvPr/>
        </p:nvCxnSpPr>
        <p:spPr>
          <a:xfrm>
            <a:off x="4714876" y="1357298"/>
            <a:ext cx="357190" cy="1588"/>
          </a:xfrm>
          <a:prstGeom prst="straightConnector1">
            <a:avLst/>
          </a:prstGeom>
          <a:ln>
            <a:solidFill>
              <a:schemeClr val="accent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22 CuadroTexto"/>
          <p:cNvSpPr txBox="1"/>
          <p:nvPr/>
        </p:nvSpPr>
        <p:spPr>
          <a:xfrm>
            <a:off x="5214942" y="1214422"/>
            <a:ext cx="357190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ES" dirty="0" smtClean="0"/>
              <a:t>VIVIENDA- ALMACÉN</a:t>
            </a:r>
            <a:endParaRPr lang="es-ES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 b="1868"/>
          <a:stretch>
            <a:fillRect/>
          </a:stretch>
        </p:blipFill>
        <p:spPr bwMode="auto">
          <a:xfrm>
            <a:off x="2571736" y="1571612"/>
            <a:ext cx="6217887" cy="5000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8 Rectángulo"/>
          <p:cNvSpPr/>
          <p:nvPr/>
        </p:nvSpPr>
        <p:spPr>
          <a:xfrm>
            <a:off x="2428860" y="1142984"/>
            <a:ext cx="6572295" cy="5500727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CuadroTexto"/>
          <p:cNvSpPr txBox="1"/>
          <p:nvPr/>
        </p:nvSpPr>
        <p:spPr>
          <a:xfrm>
            <a:off x="2571736" y="5286388"/>
            <a:ext cx="21431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es-ES" dirty="0" smtClean="0"/>
              <a:t>Dos alturas</a:t>
            </a:r>
          </a:p>
          <a:p>
            <a:pPr marL="90488" indent="-90488">
              <a:buFontTx/>
              <a:buChar char="-"/>
            </a:pPr>
            <a:r>
              <a:rPr lang="es-ES" dirty="0" smtClean="0"/>
              <a:t>Cubierta a dos aguas de teja curva.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CuadroTexto"/>
          <p:cNvSpPr txBox="1"/>
          <p:nvPr/>
        </p:nvSpPr>
        <p:spPr>
          <a:xfrm>
            <a:off x="5214942" y="1214422"/>
            <a:ext cx="242889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ES" dirty="0" smtClean="0"/>
              <a:t>DOS EDIFICACIONES</a:t>
            </a:r>
            <a:endParaRPr lang="es-ES" dirty="0"/>
          </a:p>
        </p:txBody>
      </p:sp>
      <p:sp>
        <p:nvSpPr>
          <p:cNvPr id="24" name="23 CuadroTexto"/>
          <p:cNvSpPr txBox="1"/>
          <p:nvPr/>
        </p:nvSpPr>
        <p:spPr>
          <a:xfrm>
            <a:off x="5286380" y="1214422"/>
            <a:ext cx="207170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ES" dirty="0" smtClean="0"/>
              <a:t>MOLINO</a:t>
            </a:r>
            <a:endParaRPr lang="es-ES" dirty="0"/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071678"/>
            <a:ext cx="1895475" cy="423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100010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5" name="4 Conector recto"/>
          <p:cNvCxnSpPr/>
          <p:nvPr/>
        </p:nvCxnSpPr>
        <p:spPr>
          <a:xfrm>
            <a:off x="0" y="1000110"/>
            <a:ext cx="9144000" cy="1588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1 Título"/>
          <p:cNvSpPr txBox="1">
            <a:spLocks/>
          </p:cNvSpPr>
          <p:nvPr/>
        </p:nvSpPr>
        <p:spPr>
          <a:xfrm>
            <a:off x="3071801" y="571480"/>
            <a:ext cx="6500827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El río Magro a su paso por Requena: estudio del patrimonio y territorio.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357157" y="428605"/>
            <a:ext cx="30718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accent3"/>
                </a:solidFill>
              </a:rPr>
              <a:t>METODOLOGÍA</a:t>
            </a:r>
            <a:endParaRPr lang="es-ES" sz="3200" b="1" dirty="0">
              <a:solidFill>
                <a:schemeClr val="accent3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214282" y="4357694"/>
            <a:ext cx="1714512" cy="642942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44" name="43 Conector recto de flecha"/>
          <p:cNvCxnSpPr>
            <a:stCxn id="10" idx="3"/>
            <a:endCxn id="9" idx="1"/>
          </p:cNvCxnSpPr>
          <p:nvPr/>
        </p:nvCxnSpPr>
        <p:spPr>
          <a:xfrm flipV="1">
            <a:off x="1928794" y="3893348"/>
            <a:ext cx="500066" cy="785817"/>
          </a:xfrm>
          <a:prstGeom prst="straightConnector1">
            <a:avLst/>
          </a:prstGeom>
          <a:ln>
            <a:solidFill>
              <a:schemeClr val="accent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37 CuadroTexto"/>
          <p:cNvSpPr txBox="1"/>
          <p:nvPr/>
        </p:nvSpPr>
        <p:spPr>
          <a:xfrm>
            <a:off x="2571736" y="1214422"/>
            <a:ext cx="28575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/>
              <a:t>MOLINO DE ATRAFAL</a:t>
            </a:r>
            <a:endParaRPr lang="es-ES" sz="1600" b="1" dirty="0"/>
          </a:p>
        </p:txBody>
      </p:sp>
      <p:cxnSp>
        <p:nvCxnSpPr>
          <p:cNvPr id="21" name="20 Conector recto de flecha"/>
          <p:cNvCxnSpPr/>
          <p:nvPr/>
        </p:nvCxnSpPr>
        <p:spPr>
          <a:xfrm>
            <a:off x="4714876" y="1357298"/>
            <a:ext cx="357190" cy="1588"/>
          </a:xfrm>
          <a:prstGeom prst="straightConnector1">
            <a:avLst/>
          </a:prstGeom>
          <a:ln>
            <a:solidFill>
              <a:schemeClr val="accent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22 CuadroTexto"/>
          <p:cNvSpPr txBox="1"/>
          <p:nvPr/>
        </p:nvSpPr>
        <p:spPr>
          <a:xfrm>
            <a:off x="5214942" y="1214422"/>
            <a:ext cx="357190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ES" dirty="0" smtClean="0"/>
              <a:t>VIVIENDA- ALMACÉN</a:t>
            </a:r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>
            <a:off x="2428860" y="1142984"/>
            <a:ext cx="6572295" cy="5500727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71736" y="1643050"/>
            <a:ext cx="6242050" cy="4681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71736" y="1571612"/>
            <a:ext cx="6242050" cy="4681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/>
          <a:srcRect t="22605" b="19636"/>
          <a:stretch>
            <a:fillRect/>
          </a:stretch>
        </p:blipFill>
        <p:spPr bwMode="auto">
          <a:xfrm>
            <a:off x="2571736" y="1571612"/>
            <a:ext cx="6242400" cy="48073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/>
          <a:srcRect r="4347" b="1449"/>
          <a:stretch>
            <a:fillRect/>
          </a:stretch>
        </p:blipFill>
        <p:spPr bwMode="auto">
          <a:xfrm>
            <a:off x="2571736" y="1571612"/>
            <a:ext cx="6286544" cy="4857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14678" y="1634854"/>
            <a:ext cx="5640943" cy="49937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2" name="21 CuadroTexto"/>
          <p:cNvSpPr txBox="1"/>
          <p:nvPr/>
        </p:nvSpPr>
        <p:spPr>
          <a:xfrm>
            <a:off x="5214942" y="1214422"/>
            <a:ext cx="242889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ES" dirty="0" smtClean="0"/>
              <a:t>DOS EDIFICACIONES</a:t>
            </a:r>
            <a:endParaRPr lang="es-ES" dirty="0"/>
          </a:p>
        </p:txBody>
      </p:sp>
      <p:sp>
        <p:nvSpPr>
          <p:cNvPr id="24" name="23 CuadroTexto"/>
          <p:cNvSpPr txBox="1"/>
          <p:nvPr/>
        </p:nvSpPr>
        <p:spPr>
          <a:xfrm>
            <a:off x="5286380" y="1214422"/>
            <a:ext cx="207170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ES" dirty="0" smtClean="0"/>
              <a:t>MOLINO</a:t>
            </a:r>
            <a:endParaRPr lang="es-ES" dirty="0"/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071678"/>
            <a:ext cx="1895475" cy="423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100010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5" name="4 Conector recto"/>
          <p:cNvCxnSpPr/>
          <p:nvPr/>
        </p:nvCxnSpPr>
        <p:spPr>
          <a:xfrm>
            <a:off x="0" y="1000110"/>
            <a:ext cx="9144000" cy="1588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1 Título"/>
          <p:cNvSpPr txBox="1">
            <a:spLocks/>
          </p:cNvSpPr>
          <p:nvPr/>
        </p:nvSpPr>
        <p:spPr>
          <a:xfrm>
            <a:off x="3071801" y="571480"/>
            <a:ext cx="6500827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El río Magro a su paso por Requena: estudio del patrimonio y territorio.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357157" y="428605"/>
            <a:ext cx="30718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accent3"/>
                </a:solidFill>
              </a:rPr>
              <a:t>METODOLOGÍA</a:t>
            </a:r>
            <a:endParaRPr lang="es-ES" sz="3200" b="1" dirty="0">
              <a:solidFill>
                <a:schemeClr val="accent3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214282" y="4357694"/>
            <a:ext cx="1714512" cy="642942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44" name="43 Conector recto de flecha"/>
          <p:cNvCxnSpPr>
            <a:stCxn id="10" idx="3"/>
            <a:endCxn id="9" idx="1"/>
          </p:cNvCxnSpPr>
          <p:nvPr/>
        </p:nvCxnSpPr>
        <p:spPr>
          <a:xfrm flipV="1">
            <a:off x="1928794" y="3893348"/>
            <a:ext cx="500066" cy="785817"/>
          </a:xfrm>
          <a:prstGeom prst="straightConnector1">
            <a:avLst/>
          </a:prstGeom>
          <a:ln>
            <a:solidFill>
              <a:schemeClr val="accent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37 CuadroTexto"/>
          <p:cNvSpPr txBox="1"/>
          <p:nvPr/>
        </p:nvSpPr>
        <p:spPr>
          <a:xfrm>
            <a:off x="2571736" y="1214422"/>
            <a:ext cx="28575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/>
              <a:t>MOLINO DE ATRAFAL</a:t>
            </a:r>
            <a:endParaRPr lang="es-ES" sz="1600" b="1" dirty="0"/>
          </a:p>
        </p:txBody>
      </p:sp>
      <p:cxnSp>
        <p:nvCxnSpPr>
          <p:cNvPr id="21" name="20 Conector recto de flecha"/>
          <p:cNvCxnSpPr/>
          <p:nvPr/>
        </p:nvCxnSpPr>
        <p:spPr>
          <a:xfrm>
            <a:off x="4714876" y="1357298"/>
            <a:ext cx="357190" cy="1588"/>
          </a:xfrm>
          <a:prstGeom prst="straightConnector1">
            <a:avLst/>
          </a:prstGeom>
          <a:ln>
            <a:solidFill>
              <a:schemeClr val="accent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8 Rectángulo"/>
          <p:cNvSpPr/>
          <p:nvPr/>
        </p:nvSpPr>
        <p:spPr>
          <a:xfrm>
            <a:off x="2428860" y="1142984"/>
            <a:ext cx="6572295" cy="5500727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uadroTexto"/>
          <p:cNvSpPr txBox="1"/>
          <p:nvPr/>
        </p:nvSpPr>
        <p:spPr>
          <a:xfrm>
            <a:off x="2500298" y="3643314"/>
            <a:ext cx="221457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Tx/>
              <a:buChar char="-"/>
            </a:pPr>
            <a:r>
              <a:rPr lang="es-ES" dirty="0" smtClean="0"/>
              <a:t>Dos alturas.</a:t>
            </a:r>
          </a:p>
          <a:p>
            <a:pPr algn="just">
              <a:buFontTx/>
              <a:buChar char="-"/>
            </a:pPr>
            <a:endParaRPr lang="es-ES" dirty="0" smtClean="0"/>
          </a:p>
          <a:p>
            <a:pPr marL="90488" indent="-90488" algn="just">
              <a:buFontTx/>
              <a:buChar char="-"/>
            </a:pPr>
            <a:r>
              <a:rPr lang="es-ES" dirty="0" smtClean="0"/>
              <a:t>Cubierta a </a:t>
            </a:r>
            <a:r>
              <a:rPr lang="es-ES" dirty="0" smtClean="0"/>
              <a:t>un</a:t>
            </a:r>
            <a:r>
              <a:rPr lang="es-ES" dirty="0" smtClean="0"/>
              <a:t> agua </a:t>
            </a:r>
            <a:r>
              <a:rPr lang="es-ES" dirty="0" smtClean="0"/>
              <a:t>de teja curva.</a:t>
            </a:r>
          </a:p>
          <a:p>
            <a:pPr marL="90488" indent="-90488" algn="just">
              <a:buFontTx/>
              <a:buChar char="-"/>
            </a:pPr>
            <a:endParaRPr lang="es-ES" dirty="0" smtClean="0"/>
          </a:p>
          <a:p>
            <a:pPr marL="90488" indent="-90488" algn="just">
              <a:buFontTx/>
              <a:buChar char="-"/>
            </a:pPr>
            <a:r>
              <a:rPr lang="es-ES" dirty="0" smtClean="0"/>
              <a:t> El cubo o balsa, se encuentra integrado en el terreno.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CuadroTexto"/>
          <p:cNvSpPr txBox="1"/>
          <p:nvPr/>
        </p:nvSpPr>
        <p:spPr>
          <a:xfrm>
            <a:off x="5214942" y="1214422"/>
            <a:ext cx="242889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ES" dirty="0" smtClean="0"/>
              <a:t>DOS EDIFICACIONES</a:t>
            </a:r>
            <a:endParaRPr lang="es-ES" dirty="0"/>
          </a:p>
        </p:txBody>
      </p:sp>
      <p:sp>
        <p:nvSpPr>
          <p:cNvPr id="24" name="23 CuadroTexto"/>
          <p:cNvSpPr txBox="1"/>
          <p:nvPr/>
        </p:nvSpPr>
        <p:spPr>
          <a:xfrm>
            <a:off x="5286380" y="1214422"/>
            <a:ext cx="207170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ES" dirty="0" smtClean="0"/>
              <a:t>MOLINO</a:t>
            </a:r>
            <a:endParaRPr lang="es-ES" dirty="0"/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071678"/>
            <a:ext cx="1895475" cy="423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100010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5" name="4 Conector recto"/>
          <p:cNvCxnSpPr/>
          <p:nvPr/>
        </p:nvCxnSpPr>
        <p:spPr>
          <a:xfrm>
            <a:off x="0" y="1000110"/>
            <a:ext cx="9144000" cy="1588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1 Título"/>
          <p:cNvSpPr txBox="1">
            <a:spLocks/>
          </p:cNvSpPr>
          <p:nvPr/>
        </p:nvSpPr>
        <p:spPr>
          <a:xfrm>
            <a:off x="3071801" y="571480"/>
            <a:ext cx="6500827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El río Magro a su paso por Requena: estudio del patrimonio y territorio.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357157" y="428605"/>
            <a:ext cx="30718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accent3"/>
                </a:solidFill>
              </a:rPr>
              <a:t>METODOLOGÍA</a:t>
            </a:r>
            <a:endParaRPr lang="es-ES" sz="3200" b="1" dirty="0">
              <a:solidFill>
                <a:schemeClr val="accent3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214282" y="4357694"/>
            <a:ext cx="1714512" cy="642942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44" name="43 Conector recto de flecha"/>
          <p:cNvCxnSpPr>
            <a:stCxn id="10" idx="3"/>
            <a:endCxn id="9" idx="1"/>
          </p:cNvCxnSpPr>
          <p:nvPr/>
        </p:nvCxnSpPr>
        <p:spPr>
          <a:xfrm flipV="1">
            <a:off x="1928794" y="3893348"/>
            <a:ext cx="500066" cy="785817"/>
          </a:xfrm>
          <a:prstGeom prst="straightConnector1">
            <a:avLst/>
          </a:prstGeom>
          <a:ln>
            <a:solidFill>
              <a:schemeClr val="accent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37 CuadroTexto"/>
          <p:cNvSpPr txBox="1"/>
          <p:nvPr/>
        </p:nvSpPr>
        <p:spPr>
          <a:xfrm>
            <a:off x="2571736" y="1214422"/>
            <a:ext cx="28575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/>
              <a:t>MOLINO DE ATRAFAL</a:t>
            </a:r>
            <a:endParaRPr lang="es-ES" sz="1600" b="1" dirty="0"/>
          </a:p>
        </p:txBody>
      </p:sp>
      <p:cxnSp>
        <p:nvCxnSpPr>
          <p:cNvPr id="21" name="20 Conector recto de flecha"/>
          <p:cNvCxnSpPr/>
          <p:nvPr/>
        </p:nvCxnSpPr>
        <p:spPr>
          <a:xfrm>
            <a:off x="4714876" y="1357298"/>
            <a:ext cx="357190" cy="1588"/>
          </a:xfrm>
          <a:prstGeom prst="straightConnector1">
            <a:avLst/>
          </a:prstGeom>
          <a:ln>
            <a:solidFill>
              <a:schemeClr val="accent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8 Rectángulo"/>
          <p:cNvSpPr/>
          <p:nvPr/>
        </p:nvSpPr>
        <p:spPr>
          <a:xfrm>
            <a:off x="2428860" y="1142984"/>
            <a:ext cx="6572295" cy="5500727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71736" y="1714488"/>
            <a:ext cx="6202372" cy="4802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71736" y="1643050"/>
            <a:ext cx="6242050" cy="4681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1736" y="1643050"/>
            <a:ext cx="6242050" cy="4681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71736" y="1643050"/>
            <a:ext cx="6242050" cy="4681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2" name="21 CuadroTexto"/>
          <p:cNvSpPr txBox="1"/>
          <p:nvPr/>
        </p:nvSpPr>
        <p:spPr>
          <a:xfrm>
            <a:off x="5214942" y="1214422"/>
            <a:ext cx="242889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ES" dirty="0" smtClean="0"/>
              <a:t>DOS EDIFICACIONES</a:t>
            </a:r>
            <a:endParaRPr lang="es-ES" dirty="0"/>
          </a:p>
        </p:txBody>
      </p:sp>
      <p:sp>
        <p:nvSpPr>
          <p:cNvPr id="24" name="23 CuadroTexto"/>
          <p:cNvSpPr txBox="1"/>
          <p:nvPr/>
        </p:nvSpPr>
        <p:spPr>
          <a:xfrm>
            <a:off x="5286380" y="1214422"/>
            <a:ext cx="207170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ES" dirty="0" smtClean="0"/>
              <a:t>MOLINO</a:t>
            </a:r>
            <a:endParaRPr lang="es-ES" dirty="0"/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20" y="2071678"/>
            <a:ext cx="1895475" cy="423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100010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5" name="4 Conector recto"/>
          <p:cNvCxnSpPr/>
          <p:nvPr/>
        </p:nvCxnSpPr>
        <p:spPr>
          <a:xfrm>
            <a:off x="0" y="1000110"/>
            <a:ext cx="9144000" cy="1588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1 Título"/>
          <p:cNvSpPr txBox="1">
            <a:spLocks/>
          </p:cNvSpPr>
          <p:nvPr/>
        </p:nvSpPr>
        <p:spPr>
          <a:xfrm>
            <a:off x="3071801" y="571480"/>
            <a:ext cx="6500827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El río Magro a su paso por Requena: estudio del patrimonio y territorio.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357157" y="428605"/>
            <a:ext cx="30718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accent3"/>
                </a:solidFill>
              </a:rPr>
              <a:t>METODOLOGÍA</a:t>
            </a:r>
            <a:endParaRPr lang="es-ES" sz="3200" b="1" dirty="0">
              <a:solidFill>
                <a:schemeClr val="accent3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214282" y="4357694"/>
            <a:ext cx="1714512" cy="642942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44" name="43 Conector recto de flecha"/>
          <p:cNvCxnSpPr>
            <a:stCxn id="10" idx="3"/>
            <a:endCxn id="9" idx="1"/>
          </p:cNvCxnSpPr>
          <p:nvPr/>
        </p:nvCxnSpPr>
        <p:spPr>
          <a:xfrm flipV="1">
            <a:off x="1928794" y="3893348"/>
            <a:ext cx="500066" cy="785817"/>
          </a:xfrm>
          <a:prstGeom prst="straightConnector1">
            <a:avLst/>
          </a:prstGeom>
          <a:ln>
            <a:solidFill>
              <a:schemeClr val="accent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37 CuadroTexto"/>
          <p:cNvSpPr txBox="1"/>
          <p:nvPr/>
        </p:nvSpPr>
        <p:spPr>
          <a:xfrm>
            <a:off x="2571736" y="1214422"/>
            <a:ext cx="28575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/>
              <a:t>MOLINO DE ATRAFAL</a:t>
            </a:r>
            <a:endParaRPr lang="es-ES" sz="1600" b="1" dirty="0"/>
          </a:p>
        </p:txBody>
      </p:sp>
      <p:cxnSp>
        <p:nvCxnSpPr>
          <p:cNvPr id="21" name="20 Conector recto de flecha"/>
          <p:cNvCxnSpPr/>
          <p:nvPr/>
        </p:nvCxnSpPr>
        <p:spPr>
          <a:xfrm>
            <a:off x="4714876" y="1357298"/>
            <a:ext cx="357190" cy="1588"/>
          </a:xfrm>
          <a:prstGeom prst="straightConnector1">
            <a:avLst/>
          </a:prstGeom>
          <a:ln>
            <a:solidFill>
              <a:schemeClr val="accent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177" name="Picture 9"/>
          <p:cNvPicPr>
            <a:picLocks noChangeAspect="1" noChangeArrowheads="1"/>
          </p:cNvPicPr>
          <p:nvPr/>
        </p:nvPicPr>
        <p:blipFill>
          <a:blip r:embed="rId6" cstate="print"/>
          <a:srcRect r="10476"/>
          <a:stretch>
            <a:fillRect/>
          </a:stretch>
        </p:blipFill>
        <p:spPr bwMode="auto">
          <a:xfrm>
            <a:off x="2500298" y="1571612"/>
            <a:ext cx="3357586" cy="5000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8 Rectángulo"/>
          <p:cNvSpPr/>
          <p:nvPr/>
        </p:nvSpPr>
        <p:spPr>
          <a:xfrm>
            <a:off x="2428860" y="1142984"/>
            <a:ext cx="6572295" cy="5500727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9" name="Picture 3"/>
          <p:cNvPicPr>
            <a:picLocks noChangeAspect="1" noChangeArrowheads="1"/>
          </p:cNvPicPr>
          <p:nvPr/>
        </p:nvPicPr>
        <p:blipFill>
          <a:blip r:embed="rId7" cstate="print"/>
          <a:srcRect l="16166" r="37760"/>
          <a:stretch>
            <a:fillRect/>
          </a:stretch>
        </p:blipFill>
        <p:spPr bwMode="auto">
          <a:xfrm>
            <a:off x="5857884" y="1571612"/>
            <a:ext cx="3071834" cy="50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30" name="29 Conector recto"/>
          <p:cNvCxnSpPr/>
          <p:nvPr/>
        </p:nvCxnSpPr>
        <p:spPr>
          <a:xfrm rot="5400000">
            <a:off x="3321835" y="4036223"/>
            <a:ext cx="5072892" cy="794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Picture 5"/>
          <p:cNvPicPr>
            <a:picLocks noChangeAspect="1" noChangeArrowheads="1"/>
          </p:cNvPicPr>
          <p:nvPr/>
        </p:nvPicPr>
        <p:blipFill>
          <a:blip r:embed="rId8" cstate="print"/>
          <a:srcRect l="16046" t="6401"/>
          <a:stretch>
            <a:fillRect/>
          </a:stretch>
        </p:blipFill>
        <p:spPr bwMode="auto">
          <a:xfrm>
            <a:off x="2500298" y="1571612"/>
            <a:ext cx="3364035" cy="5000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6" name="Picture 8"/>
          <p:cNvPicPr>
            <a:picLocks noChangeAspect="1" noChangeArrowheads="1"/>
          </p:cNvPicPr>
          <p:nvPr/>
        </p:nvPicPr>
        <p:blipFill>
          <a:blip r:embed="rId9" cstate="print"/>
          <a:srcRect l="13808" r="40056"/>
          <a:stretch>
            <a:fillRect/>
          </a:stretch>
        </p:blipFill>
        <p:spPr bwMode="auto">
          <a:xfrm>
            <a:off x="5857884" y="1571612"/>
            <a:ext cx="3071802" cy="49935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26" name="25 Conector recto"/>
          <p:cNvCxnSpPr/>
          <p:nvPr/>
        </p:nvCxnSpPr>
        <p:spPr>
          <a:xfrm rot="5400000">
            <a:off x="3321835" y="4036223"/>
            <a:ext cx="5072892" cy="794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071678"/>
            <a:ext cx="1895475" cy="423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100010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5" name="4 Conector recto"/>
          <p:cNvCxnSpPr/>
          <p:nvPr/>
        </p:nvCxnSpPr>
        <p:spPr>
          <a:xfrm>
            <a:off x="0" y="1000110"/>
            <a:ext cx="9144000" cy="1588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1 Título"/>
          <p:cNvSpPr txBox="1">
            <a:spLocks/>
          </p:cNvSpPr>
          <p:nvPr/>
        </p:nvSpPr>
        <p:spPr>
          <a:xfrm>
            <a:off x="3071801" y="571480"/>
            <a:ext cx="6500827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El río Magro a su paso por Requena: estudio del patrimonio y territorio.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357157" y="428605"/>
            <a:ext cx="30718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accent3"/>
                </a:solidFill>
              </a:rPr>
              <a:t>METODOLOGÍA</a:t>
            </a:r>
            <a:endParaRPr lang="es-ES" sz="3200" b="1" dirty="0">
              <a:solidFill>
                <a:schemeClr val="accent3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214282" y="4357694"/>
            <a:ext cx="1714512" cy="642942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44" name="43 Conector recto de flecha"/>
          <p:cNvCxnSpPr>
            <a:stCxn id="10" idx="3"/>
            <a:endCxn id="9" idx="1"/>
          </p:cNvCxnSpPr>
          <p:nvPr/>
        </p:nvCxnSpPr>
        <p:spPr>
          <a:xfrm flipV="1">
            <a:off x="1928794" y="3893348"/>
            <a:ext cx="500066" cy="785817"/>
          </a:xfrm>
          <a:prstGeom prst="straightConnector1">
            <a:avLst/>
          </a:prstGeom>
          <a:ln>
            <a:solidFill>
              <a:schemeClr val="accent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37 CuadroTexto"/>
          <p:cNvSpPr txBox="1"/>
          <p:nvPr/>
        </p:nvSpPr>
        <p:spPr>
          <a:xfrm>
            <a:off x="2571736" y="1214422"/>
            <a:ext cx="28575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/>
              <a:t>MOLINO DE ATRAFAL</a:t>
            </a:r>
            <a:endParaRPr lang="es-ES" sz="1600" b="1" dirty="0"/>
          </a:p>
        </p:txBody>
      </p:sp>
      <p:cxnSp>
        <p:nvCxnSpPr>
          <p:cNvPr id="21" name="20 Conector recto de flecha"/>
          <p:cNvCxnSpPr/>
          <p:nvPr/>
        </p:nvCxnSpPr>
        <p:spPr>
          <a:xfrm>
            <a:off x="4572000" y="1357298"/>
            <a:ext cx="357190" cy="1588"/>
          </a:xfrm>
          <a:prstGeom prst="straightConnector1">
            <a:avLst/>
          </a:prstGeom>
          <a:ln>
            <a:solidFill>
              <a:schemeClr val="accent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8 Rectángulo"/>
          <p:cNvSpPr/>
          <p:nvPr/>
        </p:nvSpPr>
        <p:spPr>
          <a:xfrm>
            <a:off x="2428860" y="1142984"/>
            <a:ext cx="6572295" cy="5500727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CuadroTexto"/>
          <p:cNvSpPr txBox="1"/>
          <p:nvPr/>
        </p:nvSpPr>
        <p:spPr>
          <a:xfrm>
            <a:off x="5000628" y="1214422"/>
            <a:ext cx="3929090" cy="3693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/>
              <a:t>MATERIALES Y SISTEMA CONSTRUCTIVO</a:t>
            </a:r>
            <a:endParaRPr lang="es-ES" dirty="0"/>
          </a:p>
        </p:txBody>
      </p:sp>
      <p:sp>
        <p:nvSpPr>
          <p:cNvPr id="26" name="25 Rectángulo"/>
          <p:cNvSpPr/>
          <p:nvPr/>
        </p:nvSpPr>
        <p:spPr>
          <a:xfrm>
            <a:off x="2500298" y="1857364"/>
            <a:ext cx="3786214" cy="10002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b="1" dirty="0" smtClean="0"/>
              <a:t>Muros de 50 cm  </a:t>
            </a:r>
            <a:r>
              <a:rPr lang="es-ES" dirty="0" smtClean="0"/>
              <a:t>de  espesor:</a:t>
            </a:r>
          </a:p>
          <a:p>
            <a:pPr indent="179388" algn="just">
              <a:spcBef>
                <a:spcPts val="600"/>
              </a:spcBef>
            </a:pPr>
            <a:r>
              <a:rPr lang="es-ES" dirty="0" smtClean="0"/>
              <a:t>-Mampostería trabada con mortero.</a:t>
            </a:r>
          </a:p>
          <a:p>
            <a:pPr indent="179388" algn="just"/>
            <a:r>
              <a:rPr lang="es-ES" dirty="0" smtClean="0"/>
              <a:t>-Piedras del entorno próximo. </a:t>
            </a:r>
            <a:endParaRPr lang="es-ES" dirty="0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/>
          <a:srcRect t="4961" r="45760" b="16656"/>
          <a:stretch>
            <a:fillRect/>
          </a:stretch>
        </p:blipFill>
        <p:spPr bwMode="auto">
          <a:xfrm>
            <a:off x="6357950" y="1785926"/>
            <a:ext cx="2409902" cy="46434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7" name="26 Rectángulo"/>
          <p:cNvSpPr/>
          <p:nvPr/>
        </p:nvSpPr>
        <p:spPr>
          <a:xfrm>
            <a:off x="2500298" y="3286124"/>
            <a:ext cx="3643338" cy="12772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/>
              <a:t>Tras observación y comparación:</a:t>
            </a:r>
          </a:p>
          <a:p>
            <a:pPr marL="360363" indent="-180975" algn="just">
              <a:spcBef>
                <a:spcPts val="600"/>
              </a:spcBef>
            </a:pPr>
            <a:r>
              <a:rPr lang="es-ES" dirty="0" smtClean="0"/>
              <a:t>- </a:t>
            </a:r>
            <a:r>
              <a:rPr lang="es-ES" b="1" dirty="0" smtClean="0"/>
              <a:t>Cubiertas</a:t>
            </a:r>
            <a:r>
              <a:rPr lang="es-ES" dirty="0" smtClean="0"/>
              <a:t> con vigas de madera y bardos apoyados, sustentando la teja cerámica curva. </a:t>
            </a:r>
            <a:endParaRPr lang="es-ES" dirty="0"/>
          </a:p>
        </p:txBody>
      </p:sp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4"/>
          <a:srcRect t="14674"/>
          <a:stretch>
            <a:fillRect/>
          </a:stretch>
        </p:blipFill>
        <p:spPr bwMode="auto">
          <a:xfrm>
            <a:off x="6357950" y="1714488"/>
            <a:ext cx="2466975" cy="37385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9" name="28 Rectángulo"/>
          <p:cNvSpPr/>
          <p:nvPr/>
        </p:nvSpPr>
        <p:spPr>
          <a:xfrm>
            <a:off x="2500298" y="4643446"/>
            <a:ext cx="3643338" cy="183127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endParaRPr lang="es-ES" dirty="0" smtClean="0"/>
          </a:p>
          <a:p>
            <a:r>
              <a:rPr lang="es-ES" b="1" dirty="0" smtClean="0"/>
              <a:t>Dinteles</a:t>
            </a:r>
            <a:r>
              <a:rPr lang="es-ES" dirty="0" smtClean="0"/>
              <a:t> de las puertas: </a:t>
            </a:r>
          </a:p>
          <a:p>
            <a:pPr marL="179388" indent="-88900">
              <a:spcBef>
                <a:spcPts val="600"/>
              </a:spcBef>
            </a:pPr>
            <a:r>
              <a:rPr lang="es-ES" dirty="0" smtClean="0"/>
              <a:t>- Rama de árbol de grosor suficiente y ladrillos de adobe. </a:t>
            </a:r>
          </a:p>
          <a:p>
            <a:endParaRPr lang="es-ES" dirty="0" smtClean="0"/>
          </a:p>
          <a:p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/>
          <a:srcRect l="41475" r="1672" b="57639"/>
          <a:stretch>
            <a:fillRect/>
          </a:stretch>
        </p:blipFill>
        <p:spPr bwMode="auto">
          <a:xfrm>
            <a:off x="6357950" y="5143512"/>
            <a:ext cx="2428892" cy="1357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4" name="23 Rectángulo"/>
          <p:cNvSpPr/>
          <p:nvPr/>
        </p:nvSpPr>
        <p:spPr>
          <a:xfrm>
            <a:off x="6143636" y="4429132"/>
            <a:ext cx="2714644" cy="57150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 cstate="print"/>
          <a:srcRect l="12417" r="20174" b="5391"/>
          <a:stretch>
            <a:fillRect/>
          </a:stretch>
        </p:blipFill>
        <p:spPr bwMode="auto">
          <a:xfrm>
            <a:off x="6143636" y="1714488"/>
            <a:ext cx="2714644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7" cstate="print"/>
          <a:srcRect l="24008" t="10682" r="32502" b="54256"/>
          <a:stretch>
            <a:fillRect/>
          </a:stretch>
        </p:blipFill>
        <p:spPr bwMode="auto">
          <a:xfrm>
            <a:off x="6143636" y="4857760"/>
            <a:ext cx="2714644" cy="164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9" grpId="0" animBg="1"/>
      <p:bldP spid="24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071678"/>
            <a:ext cx="1895475" cy="423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100010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5" name="4 Conector recto"/>
          <p:cNvCxnSpPr/>
          <p:nvPr/>
        </p:nvCxnSpPr>
        <p:spPr>
          <a:xfrm>
            <a:off x="0" y="1000110"/>
            <a:ext cx="9144000" cy="1588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1 Título"/>
          <p:cNvSpPr txBox="1">
            <a:spLocks/>
          </p:cNvSpPr>
          <p:nvPr/>
        </p:nvSpPr>
        <p:spPr>
          <a:xfrm>
            <a:off x="3071801" y="571480"/>
            <a:ext cx="6500827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El río Magro a su paso por Requena: estudio del patrimonio y territorio.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357157" y="428605"/>
            <a:ext cx="30718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accent3"/>
                </a:solidFill>
              </a:rPr>
              <a:t>METODOLOGÍA</a:t>
            </a:r>
            <a:endParaRPr lang="es-ES" sz="3200" b="1" dirty="0">
              <a:solidFill>
                <a:schemeClr val="accent3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214282" y="4357694"/>
            <a:ext cx="1714512" cy="642942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44" name="43 Conector recto de flecha"/>
          <p:cNvCxnSpPr>
            <a:stCxn id="10" idx="3"/>
            <a:endCxn id="9" idx="1"/>
          </p:cNvCxnSpPr>
          <p:nvPr/>
        </p:nvCxnSpPr>
        <p:spPr>
          <a:xfrm flipV="1">
            <a:off x="1928794" y="3893348"/>
            <a:ext cx="500066" cy="785817"/>
          </a:xfrm>
          <a:prstGeom prst="straightConnector1">
            <a:avLst/>
          </a:prstGeom>
          <a:ln>
            <a:solidFill>
              <a:schemeClr val="accent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37 CuadroTexto"/>
          <p:cNvSpPr txBox="1"/>
          <p:nvPr/>
        </p:nvSpPr>
        <p:spPr>
          <a:xfrm>
            <a:off x="2571736" y="1214422"/>
            <a:ext cx="28575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/>
              <a:t>MOLINO DE ATRAFAL</a:t>
            </a:r>
            <a:endParaRPr lang="es-ES" sz="1600" b="1" dirty="0"/>
          </a:p>
        </p:txBody>
      </p:sp>
      <p:cxnSp>
        <p:nvCxnSpPr>
          <p:cNvPr id="21" name="20 Conector recto de flecha"/>
          <p:cNvCxnSpPr/>
          <p:nvPr/>
        </p:nvCxnSpPr>
        <p:spPr>
          <a:xfrm>
            <a:off x="4572000" y="1357298"/>
            <a:ext cx="357190" cy="1588"/>
          </a:xfrm>
          <a:prstGeom prst="straightConnector1">
            <a:avLst/>
          </a:prstGeom>
          <a:ln>
            <a:solidFill>
              <a:schemeClr val="accent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8 Rectángulo"/>
          <p:cNvSpPr/>
          <p:nvPr/>
        </p:nvSpPr>
        <p:spPr>
          <a:xfrm>
            <a:off x="2428860" y="1142984"/>
            <a:ext cx="6572295" cy="5500727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CuadroTexto"/>
          <p:cNvSpPr txBox="1"/>
          <p:nvPr/>
        </p:nvSpPr>
        <p:spPr>
          <a:xfrm>
            <a:off x="5000628" y="1214422"/>
            <a:ext cx="3929090" cy="3693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/>
              <a:t>MATERIALES Y SISTEMA CONSTRUCTIVO</a:t>
            </a:r>
            <a:endParaRPr lang="es-ES" dirty="0"/>
          </a:p>
        </p:txBody>
      </p:sp>
      <p:sp>
        <p:nvSpPr>
          <p:cNvPr id="26" name="25 Rectángulo"/>
          <p:cNvSpPr/>
          <p:nvPr/>
        </p:nvSpPr>
        <p:spPr>
          <a:xfrm>
            <a:off x="2500298" y="1857364"/>
            <a:ext cx="378621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b="1" dirty="0" smtClean="0"/>
              <a:t>Intervenciones anteriores</a:t>
            </a:r>
          </a:p>
          <a:p>
            <a:pPr algn="just"/>
            <a:r>
              <a:rPr lang="es-ES" dirty="0" smtClean="0"/>
              <a:t>(siglo pasado):</a:t>
            </a:r>
            <a:endParaRPr lang="es-ES" dirty="0"/>
          </a:p>
        </p:txBody>
      </p:sp>
      <p:sp>
        <p:nvSpPr>
          <p:cNvPr id="22" name="21 Rectángulo"/>
          <p:cNvSpPr/>
          <p:nvPr/>
        </p:nvSpPr>
        <p:spPr>
          <a:xfrm>
            <a:off x="2500298" y="2714620"/>
            <a:ext cx="335758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79388" algn="just">
              <a:spcBef>
                <a:spcPts val="600"/>
              </a:spcBef>
            </a:pPr>
            <a:r>
              <a:rPr lang="es-ES" dirty="0" smtClean="0"/>
              <a:t>-Utilización de ladrillo cerámico hueco en las particiones interiores de la vivienda</a:t>
            </a:r>
            <a:endParaRPr lang="es-ES" dirty="0"/>
          </a:p>
        </p:txBody>
      </p:sp>
      <p:sp>
        <p:nvSpPr>
          <p:cNvPr id="23" name="22 Rectángulo"/>
          <p:cNvSpPr/>
          <p:nvPr/>
        </p:nvSpPr>
        <p:spPr>
          <a:xfrm>
            <a:off x="2571736" y="3857628"/>
            <a:ext cx="32861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79388" algn="just">
              <a:spcBef>
                <a:spcPts val="600"/>
              </a:spcBef>
            </a:pPr>
            <a:r>
              <a:rPr lang="es-ES" dirty="0" smtClean="0"/>
              <a:t>-Uso de ladrillo perforado en las jambas de las puertas.</a:t>
            </a:r>
            <a:endParaRPr lang="es-ES" dirty="0"/>
          </a:p>
        </p:txBody>
      </p:sp>
      <p:sp>
        <p:nvSpPr>
          <p:cNvPr id="28" name="27 Rectángulo"/>
          <p:cNvSpPr/>
          <p:nvPr/>
        </p:nvSpPr>
        <p:spPr>
          <a:xfrm>
            <a:off x="2500298" y="4786322"/>
            <a:ext cx="335758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79388" algn="just">
              <a:spcBef>
                <a:spcPts val="600"/>
              </a:spcBef>
            </a:pPr>
            <a:r>
              <a:rPr lang="es-ES" dirty="0" smtClean="0"/>
              <a:t>-Presencia de un dintel desprendido, realizado con hormigón armado. </a:t>
            </a:r>
            <a:endParaRPr lang="es-E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 l="21719" r="33647"/>
          <a:stretch>
            <a:fillRect/>
          </a:stretch>
        </p:blipFill>
        <p:spPr bwMode="auto">
          <a:xfrm>
            <a:off x="6000760" y="1714488"/>
            <a:ext cx="2786082" cy="4681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/>
          <a:srcRect l="25178" r="30187"/>
          <a:stretch>
            <a:fillRect/>
          </a:stretch>
        </p:blipFill>
        <p:spPr bwMode="auto">
          <a:xfrm>
            <a:off x="6000760" y="1714488"/>
            <a:ext cx="2786082" cy="4681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/>
          <a:srcRect l="8811" t="12895" b="15259"/>
          <a:stretch>
            <a:fillRect/>
          </a:stretch>
        </p:blipFill>
        <p:spPr bwMode="auto">
          <a:xfrm rot="16200000">
            <a:off x="5036349" y="2678901"/>
            <a:ext cx="4714907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8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071678"/>
            <a:ext cx="1895475" cy="423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100010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5" name="4 Conector recto"/>
          <p:cNvCxnSpPr/>
          <p:nvPr/>
        </p:nvCxnSpPr>
        <p:spPr>
          <a:xfrm>
            <a:off x="0" y="1000110"/>
            <a:ext cx="9144000" cy="1588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1 Título"/>
          <p:cNvSpPr txBox="1">
            <a:spLocks/>
          </p:cNvSpPr>
          <p:nvPr/>
        </p:nvSpPr>
        <p:spPr>
          <a:xfrm>
            <a:off x="3071801" y="571480"/>
            <a:ext cx="6500827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El río Magro a su paso por Requena: estudio del patrimonio y territorio.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357157" y="428605"/>
            <a:ext cx="30718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accent3"/>
                </a:solidFill>
              </a:rPr>
              <a:t>METODOLOGÍA</a:t>
            </a:r>
            <a:endParaRPr lang="es-ES" sz="3200" b="1" dirty="0">
              <a:solidFill>
                <a:schemeClr val="accent3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2428860" y="1142984"/>
            <a:ext cx="6572295" cy="5500727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14282" y="4357694"/>
            <a:ext cx="1714512" cy="2000264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44" name="43 Conector recto de flecha"/>
          <p:cNvCxnSpPr>
            <a:stCxn id="10" idx="3"/>
            <a:endCxn id="9" idx="1"/>
          </p:cNvCxnSpPr>
          <p:nvPr/>
        </p:nvCxnSpPr>
        <p:spPr>
          <a:xfrm flipV="1">
            <a:off x="1928794" y="3893348"/>
            <a:ext cx="500066" cy="1464478"/>
          </a:xfrm>
          <a:prstGeom prst="straightConnector1">
            <a:avLst/>
          </a:prstGeom>
          <a:ln>
            <a:solidFill>
              <a:schemeClr val="accent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12 CuadroTexto"/>
          <p:cNvSpPr txBox="1"/>
          <p:nvPr/>
        </p:nvSpPr>
        <p:spPr>
          <a:xfrm>
            <a:off x="2571736" y="1214422"/>
            <a:ext cx="37862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/>
              <a:t>REALIZACIÓN DEL LEVANTAMIENTO</a:t>
            </a:r>
            <a:endParaRPr lang="es-ES" b="1" dirty="0"/>
          </a:p>
        </p:txBody>
      </p:sp>
      <p:sp>
        <p:nvSpPr>
          <p:cNvPr id="17" name="16 CuadroTexto"/>
          <p:cNvSpPr txBox="1"/>
          <p:nvPr/>
        </p:nvSpPr>
        <p:spPr>
          <a:xfrm>
            <a:off x="2571736" y="1214422"/>
            <a:ext cx="357190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ES" b="1" dirty="0" smtClean="0"/>
              <a:t>1. TRABAJO DE CAMPO</a:t>
            </a:r>
            <a:endParaRPr lang="es-ES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:\Users\Yomismo\Desktop\POWER POINT\otros\Scan002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5984" y="1214422"/>
            <a:ext cx="4000528" cy="3580183"/>
          </a:xfrm>
          <a:prstGeom prst="rect">
            <a:avLst/>
          </a:prstGeom>
          <a:noFill/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071678"/>
            <a:ext cx="1895475" cy="423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100010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5" name="4 Conector recto"/>
          <p:cNvCxnSpPr/>
          <p:nvPr/>
        </p:nvCxnSpPr>
        <p:spPr>
          <a:xfrm>
            <a:off x="0" y="1000110"/>
            <a:ext cx="9144000" cy="1588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1 Título"/>
          <p:cNvSpPr txBox="1">
            <a:spLocks/>
          </p:cNvSpPr>
          <p:nvPr/>
        </p:nvSpPr>
        <p:spPr>
          <a:xfrm>
            <a:off x="3071801" y="571480"/>
            <a:ext cx="6500827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El río Magro a su paso por Requena: estudio del patrimonio y territorio.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357157" y="428605"/>
            <a:ext cx="30718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accent3"/>
                </a:solidFill>
              </a:rPr>
              <a:t>METODOLOGÍA</a:t>
            </a:r>
            <a:endParaRPr lang="es-ES" sz="3200" b="1" dirty="0">
              <a:solidFill>
                <a:schemeClr val="accent3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2428860" y="1142984"/>
            <a:ext cx="6572295" cy="5500727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14282" y="4357694"/>
            <a:ext cx="1714512" cy="2000264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44" name="43 Conector recto de flecha"/>
          <p:cNvCxnSpPr>
            <a:stCxn id="10" idx="3"/>
            <a:endCxn id="9" idx="1"/>
          </p:cNvCxnSpPr>
          <p:nvPr/>
        </p:nvCxnSpPr>
        <p:spPr>
          <a:xfrm flipV="1">
            <a:off x="1928794" y="3893348"/>
            <a:ext cx="500066" cy="1464478"/>
          </a:xfrm>
          <a:prstGeom prst="straightConnector1">
            <a:avLst/>
          </a:prstGeom>
          <a:ln>
            <a:solidFill>
              <a:schemeClr val="accent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12 CuadroTexto"/>
          <p:cNvSpPr txBox="1"/>
          <p:nvPr/>
        </p:nvSpPr>
        <p:spPr>
          <a:xfrm>
            <a:off x="2571736" y="1214422"/>
            <a:ext cx="30003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/>
              <a:t>1. TRABAJO DE CAMPO</a:t>
            </a:r>
            <a:endParaRPr lang="es-ES" b="1" dirty="0"/>
          </a:p>
        </p:txBody>
      </p:sp>
      <p:sp>
        <p:nvSpPr>
          <p:cNvPr id="14" name="13 CuadroTexto"/>
          <p:cNvSpPr txBox="1"/>
          <p:nvPr/>
        </p:nvSpPr>
        <p:spPr>
          <a:xfrm>
            <a:off x="5429256" y="4643446"/>
            <a:ext cx="335758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dirty="0" smtClean="0"/>
              <a:t>B) Preparación de la rectificación fotogramétrica: colocación de las dianas en la fachada a rectificar, dibujando un croquis donde se muestran su posición y la distancia entre ellas.</a:t>
            </a:r>
          </a:p>
          <a:p>
            <a:endParaRPr lang="es-ES" dirty="0"/>
          </a:p>
        </p:txBody>
      </p:sp>
      <p:sp>
        <p:nvSpPr>
          <p:cNvPr id="15" name="14 CuadroTexto"/>
          <p:cNvSpPr txBox="1"/>
          <p:nvPr/>
        </p:nvSpPr>
        <p:spPr>
          <a:xfrm>
            <a:off x="3000364" y="4643446"/>
            <a:ext cx="20717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A) Croquis acotado.</a:t>
            </a:r>
            <a:endParaRPr lang="es-ES" dirty="0"/>
          </a:p>
        </p:txBody>
      </p:sp>
      <p:pic>
        <p:nvPicPr>
          <p:cNvPr id="39939" name="Picture 3" descr="C:\Users\Yomismo\Desktop\POWER POINT\otros\DSCN3680.JPG"/>
          <p:cNvPicPr>
            <a:picLocks noChangeAspect="1" noChangeArrowheads="1"/>
          </p:cNvPicPr>
          <p:nvPr/>
        </p:nvPicPr>
        <p:blipFill>
          <a:blip r:embed="rId4"/>
          <a:srcRect l="41989" t="19482" r="22534" b="30164"/>
          <a:stretch>
            <a:fillRect/>
          </a:stretch>
        </p:blipFill>
        <p:spPr bwMode="auto">
          <a:xfrm>
            <a:off x="5929322" y="1785926"/>
            <a:ext cx="2214578" cy="235745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071678"/>
            <a:ext cx="1895475" cy="423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100010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5" name="4 Conector recto"/>
          <p:cNvCxnSpPr/>
          <p:nvPr/>
        </p:nvCxnSpPr>
        <p:spPr>
          <a:xfrm>
            <a:off x="0" y="1000110"/>
            <a:ext cx="9144000" cy="1588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1 Título"/>
          <p:cNvSpPr txBox="1">
            <a:spLocks/>
          </p:cNvSpPr>
          <p:nvPr/>
        </p:nvSpPr>
        <p:spPr>
          <a:xfrm>
            <a:off x="3071801" y="571480"/>
            <a:ext cx="6500827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El río Magro a su paso por Requena: estudio del patrimonio y territorio.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357157" y="428605"/>
            <a:ext cx="30718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accent3"/>
                </a:solidFill>
              </a:rPr>
              <a:t>METODOLOGÍA</a:t>
            </a:r>
            <a:endParaRPr lang="es-ES" sz="3200" b="1" dirty="0">
              <a:solidFill>
                <a:schemeClr val="accent3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2428860" y="1142984"/>
            <a:ext cx="6572295" cy="5500727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14282" y="4357694"/>
            <a:ext cx="1714512" cy="2000264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44" name="43 Conector recto de flecha"/>
          <p:cNvCxnSpPr>
            <a:stCxn id="10" idx="3"/>
            <a:endCxn id="9" idx="1"/>
          </p:cNvCxnSpPr>
          <p:nvPr/>
        </p:nvCxnSpPr>
        <p:spPr>
          <a:xfrm flipV="1">
            <a:off x="1928794" y="3893348"/>
            <a:ext cx="500066" cy="1464478"/>
          </a:xfrm>
          <a:prstGeom prst="straightConnector1">
            <a:avLst/>
          </a:prstGeom>
          <a:ln>
            <a:solidFill>
              <a:schemeClr val="accent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12 CuadroTexto"/>
          <p:cNvSpPr txBox="1"/>
          <p:nvPr/>
        </p:nvSpPr>
        <p:spPr>
          <a:xfrm>
            <a:off x="2571736" y="1214422"/>
            <a:ext cx="49292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/>
              <a:t>2. RECTIFICACIÓN FOTOGRAMÉTRICA</a:t>
            </a:r>
            <a:endParaRPr lang="es-ES" b="1" dirty="0"/>
          </a:p>
        </p:txBody>
      </p:sp>
      <p:sp>
        <p:nvSpPr>
          <p:cNvPr id="15" name="14 CuadroTexto"/>
          <p:cNvSpPr txBox="1"/>
          <p:nvPr/>
        </p:nvSpPr>
        <p:spPr>
          <a:xfrm>
            <a:off x="2786050" y="1643050"/>
            <a:ext cx="60007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s-ES" dirty="0" smtClean="0"/>
              <a:t>A) Corrección de las fotos para quitar la esfericidad de la lente en la fotografía: </a:t>
            </a:r>
            <a:r>
              <a:rPr lang="es-ES" b="1" dirty="0" err="1" smtClean="0"/>
              <a:t>Ptlens</a:t>
            </a:r>
            <a:r>
              <a:rPr lang="es-ES" dirty="0" smtClean="0"/>
              <a:t>.</a:t>
            </a:r>
          </a:p>
          <a:p>
            <a:endParaRPr lang="es-ES" dirty="0"/>
          </a:p>
        </p:txBody>
      </p:sp>
      <p:pic>
        <p:nvPicPr>
          <p:cNvPr id="40964" name="Picture 4" descr="C:\Users\Yomismo\Desktop\POWER POINT\otros\ptlen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43306" y="2357430"/>
            <a:ext cx="4143404" cy="39550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071678"/>
            <a:ext cx="1895475" cy="423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100010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5" name="4 Conector recto"/>
          <p:cNvCxnSpPr/>
          <p:nvPr/>
        </p:nvCxnSpPr>
        <p:spPr>
          <a:xfrm>
            <a:off x="0" y="1000110"/>
            <a:ext cx="9144000" cy="1588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1 Título"/>
          <p:cNvSpPr txBox="1">
            <a:spLocks/>
          </p:cNvSpPr>
          <p:nvPr/>
        </p:nvSpPr>
        <p:spPr>
          <a:xfrm>
            <a:off x="3071801" y="571480"/>
            <a:ext cx="6500827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El río Magro a su paso por Requena: estudio del patrimonio y territorio.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357157" y="428605"/>
            <a:ext cx="30718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accent3"/>
                </a:solidFill>
              </a:rPr>
              <a:t>METODOLOGÍA</a:t>
            </a:r>
            <a:endParaRPr lang="es-ES" sz="3200" b="1" dirty="0">
              <a:solidFill>
                <a:schemeClr val="accent3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2428860" y="1142984"/>
            <a:ext cx="6572295" cy="5500727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14282" y="4357694"/>
            <a:ext cx="1714512" cy="2000264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44" name="43 Conector recto de flecha"/>
          <p:cNvCxnSpPr>
            <a:stCxn id="10" idx="3"/>
            <a:endCxn id="9" idx="1"/>
          </p:cNvCxnSpPr>
          <p:nvPr/>
        </p:nvCxnSpPr>
        <p:spPr>
          <a:xfrm flipV="1">
            <a:off x="1928794" y="3893348"/>
            <a:ext cx="500066" cy="1464478"/>
          </a:xfrm>
          <a:prstGeom prst="straightConnector1">
            <a:avLst/>
          </a:prstGeom>
          <a:ln>
            <a:solidFill>
              <a:schemeClr val="accent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12 CuadroTexto"/>
          <p:cNvSpPr txBox="1"/>
          <p:nvPr/>
        </p:nvSpPr>
        <p:spPr>
          <a:xfrm>
            <a:off x="2571736" y="1214422"/>
            <a:ext cx="49292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/>
              <a:t>2. RECTIFICACIÓN FOTOGRAMÉTRICA</a:t>
            </a:r>
            <a:endParaRPr lang="es-ES" b="1" dirty="0"/>
          </a:p>
        </p:txBody>
      </p:sp>
      <p:sp>
        <p:nvSpPr>
          <p:cNvPr id="15" name="14 CuadroTexto"/>
          <p:cNvSpPr txBox="1"/>
          <p:nvPr/>
        </p:nvSpPr>
        <p:spPr>
          <a:xfrm>
            <a:off x="2786050" y="1643050"/>
            <a:ext cx="585794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s-ES" dirty="0" smtClean="0"/>
              <a:t>B) Elaboración de un  eje   de   coordenadas   ficticio. Colocación de los puntos (dianas de fachada) con sus respectivas coordenadas. Rectificación de la foto para conocer las medidas reales de la fachada. </a:t>
            </a:r>
            <a:r>
              <a:rPr lang="es-ES" b="1" dirty="0" err="1" smtClean="0"/>
              <a:t>ASRix</a:t>
            </a:r>
            <a:endParaRPr lang="es-ES" b="1" dirty="0" smtClean="0"/>
          </a:p>
          <a:p>
            <a:endParaRPr lang="es-ES" dirty="0"/>
          </a:p>
        </p:txBody>
      </p:sp>
      <p:pic>
        <p:nvPicPr>
          <p:cNvPr id="41986" name="Picture 2" descr="C:\Users\Yomismo\Desktop\POWER POINT\otros\asix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43306" y="3071810"/>
            <a:ext cx="4162425" cy="33623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071678"/>
            <a:ext cx="1895475" cy="423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100010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5" name="4 Conector recto"/>
          <p:cNvCxnSpPr/>
          <p:nvPr/>
        </p:nvCxnSpPr>
        <p:spPr>
          <a:xfrm>
            <a:off x="0" y="1000110"/>
            <a:ext cx="9144000" cy="1588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1 Título"/>
          <p:cNvSpPr txBox="1">
            <a:spLocks/>
          </p:cNvSpPr>
          <p:nvPr/>
        </p:nvSpPr>
        <p:spPr>
          <a:xfrm>
            <a:off x="3071801" y="571480"/>
            <a:ext cx="6500827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El río Magro a su paso por Requena: estudio del patrimonio y territorio.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357157" y="428605"/>
            <a:ext cx="30718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accent3"/>
                </a:solidFill>
              </a:rPr>
              <a:t>METODOLOGÍA</a:t>
            </a:r>
            <a:endParaRPr lang="es-ES" sz="3200" b="1" dirty="0">
              <a:solidFill>
                <a:schemeClr val="accent3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2428860" y="1142984"/>
            <a:ext cx="6572295" cy="5500727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14282" y="4357694"/>
            <a:ext cx="1714512" cy="2000264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44" name="43 Conector recto de flecha"/>
          <p:cNvCxnSpPr>
            <a:stCxn id="10" idx="3"/>
            <a:endCxn id="9" idx="1"/>
          </p:cNvCxnSpPr>
          <p:nvPr/>
        </p:nvCxnSpPr>
        <p:spPr>
          <a:xfrm flipV="1">
            <a:off x="1928794" y="3893348"/>
            <a:ext cx="500066" cy="1464478"/>
          </a:xfrm>
          <a:prstGeom prst="straightConnector1">
            <a:avLst/>
          </a:prstGeom>
          <a:ln>
            <a:solidFill>
              <a:schemeClr val="accent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12 CuadroTexto"/>
          <p:cNvSpPr txBox="1"/>
          <p:nvPr/>
        </p:nvSpPr>
        <p:spPr>
          <a:xfrm>
            <a:off x="2571736" y="1214422"/>
            <a:ext cx="49292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/>
              <a:t>3. LEVANTAMIENTO</a:t>
            </a:r>
            <a:endParaRPr lang="es-ES" b="1" dirty="0"/>
          </a:p>
        </p:txBody>
      </p:sp>
      <p:sp>
        <p:nvSpPr>
          <p:cNvPr id="15" name="14 CuadroTexto"/>
          <p:cNvSpPr txBox="1"/>
          <p:nvPr/>
        </p:nvSpPr>
        <p:spPr>
          <a:xfrm>
            <a:off x="2714612" y="1571612"/>
            <a:ext cx="621510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ES" dirty="0" smtClean="0"/>
              <a:t>Dibujo de la fachada, añadiendo todos los detalles necesarios y acotándola. </a:t>
            </a:r>
            <a:r>
              <a:rPr lang="es-ES" b="1" dirty="0" err="1" smtClean="0"/>
              <a:t>Autocad</a:t>
            </a:r>
            <a:endParaRPr lang="es-ES" b="1" dirty="0" smtClean="0"/>
          </a:p>
          <a:p>
            <a:endParaRPr lang="es-ES" dirty="0"/>
          </a:p>
        </p:txBody>
      </p:sp>
      <p:pic>
        <p:nvPicPr>
          <p:cNvPr id="43012" name="Picture 4" descr="C:\Users\Yomismo\Desktop\POWER POINT\otros\autoca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86116" y="2357430"/>
            <a:ext cx="5000660" cy="405108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9144000" cy="100010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5" name="4 Conector recto"/>
          <p:cNvCxnSpPr/>
          <p:nvPr/>
        </p:nvCxnSpPr>
        <p:spPr>
          <a:xfrm>
            <a:off x="0" y="1000110"/>
            <a:ext cx="9144000" cy="1588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1 Título"/>
          <p:cNvSpPr txBox="1">
            <a:spLocks/>
          </p:cNvSpPr>
          <p:nvPr/>
        </p:nvSpPr>
        <p:spPr>
          <a:xfrm>
            <a:off x="3071801" y="571480"/>
            <a:ext cx="6500827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El río Magro a su paso por Requena: estudio del patrimonio y territorio.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7786714" y="1785926"/>
            <a:ext cx="37862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	</a:t>
            </a:r>
          </a:p>
        </p:txBody>
      </p:sp>
      <p:sp>
        <p:nvSpPr>
          <p:cNvPr id="10" name="9 Marcador de contenido"/>
          <p:cNvSpPr>
            <a:spLocks noGrp="1"/>
          </p:cNvSpPr>
          <p:nvPr>
            <p:ph idx="1"/>
          </p:nvPr>
        </p:nvSpPr>
        <p:spPr>
          <a:xfrm>
            <a:off x="1500170" y="1214424"/>
            <a:ext cx="6643735" cy="3786214"/>
          </a:xfrm>
        </p:spPr>
        <p:txBody>
          <a:bodyPr>
            <a:normAutofit/>
          </a:bodyPr>
          <a:lstStyle/>
          <a:p>
            <a:pPr marL="457200" indent="-457200">
              <a:lnSpc>
                <a:spcPct val="200000"/>
              </a:lnSpc>
              <a:buNone/>
            </a:pPr>
            <a:r>
              <a:rPr lang="es-ES" sz="2400" dirty="0" smtClean="0"/>
              <a:t>1. Introducción y justificación</a:t>
            </a:r>
          </a:p>
          <a:p>
            <a:pPr marL="457200" indent="-457200">
              <a:lnSpc>
                <a:spcPct val="200000"/>
              </a:lnSpc>
              <a:buNone/>
            </a:pPr>
            <a:r>
              <a:rPr lang="es-ES" sz="2400" dirty="0" smtClean="0"/>
              <a:t>2. Objetivos del proyecto </a:t>
            </a:r>
          </a:p>
          <a:p>
            <a:pPr marL="457200" indent="-457200">
              <a:lnSpc>
                <a:spcPct val="200000"/>
              </a:lnSpc>
              <a:buNone/>
            </a:pPr>
            <a:r>
              <a:rPr lang="es-ES" sz="2400" dirty="0" smtClean="0"/>
              <a:t>3. Metodología</a:t>
            </a:r>
          </a:p>
          <a:p>
            <a:pPr marL="457200" indent="-457200">
              <a:lnSpc>
                <a:spcPct val="200000"/>
              </a:lnSpc>
              <a:buNone/>
            </a:pPr>
            <a:r>
              <a:rPr lang="es-ES" sz="2400" b="1" dirty="0" smtClean="0">
                <a:solidFill>
                  <a:schemeClr val="accent3"/>
                </a:solidFill>
              </a:rPr>
              <a:t>4. Conclusiones</a:t>
            </a:r>
          </a:p>
          <a:p>
            <a:pPr marL="457200" indent="-457200">
              <a:lnSpc>
                <a:spcPct val="200000"/>
              </a:lnSpc>
              <a:buNone/>
            </a:pPr>
            <a:endParaRPr lang="es-ES" sz="3600" dirty="0" smtClean="0"/>
          </a:p>
          <a:p>
            <a:endParaRPr lang="es-ES" dirty="0"/>
          </a:p>
        </p:txBody>
      </p:sp>
      <p:sp>
        <p:nvSpPr>
          <p:cNvPr id="11" name="10 CuadroTexto"/>
          <p:cNvSpPr txBox="1"/>
          <p:nvPr/>
        </p:nvSpPr>
        <p:spPr>
          <a:xfrm>
            <a:off x="357159" y="428605"/>
            <a:ext cx="24288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accent3"/>
                </a:solidFill>
              </a:rPr>
              <a:t>ESQUEMA</a:t>
            </a:r>
            <a:endParaRPr lang="es-ES" sz="3200" b="1" dirty="0">
              <a:solidFill>
                <a:schemeClr val="accent3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l="5127" r="12821"/>
          <a:stretch>
            <a:fillRect/>
          </a:stretch>
        </p:blipFill>
        <p:spPr bwMode="auto">
          <a:xfrm>
            <a:off x="0" y="4987943"/>
            <a:ext cx="2285984" cy="18700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 l="10256" r="7692"/>
          <a:stretch>
            <a:fillRect/>
          </a:stretch>
        </p:blipFill>
        <p:spPr bwMode="auto">
          <a:xfrm>
            <a:off x="2285984" y="4987918"/>
            <a:ext cx="2286016" cy="187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/>
          <a:srcRect r="17948"/>
          <a:stretch>
            <a:fillRect/>
          </a:stretch>
        </p:blipFill>
        <p:spPr bwMode="auto">
          <a:xfrm>
            <a:off x="4572000" y="4987918"/>
            <a:ext cx="2286016" cy="187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print"/>
          <a:srcRect r="17949"/>
          <a:stretch>
            <a:fillRect/>
          </a:stretch>
        </p:blipFill>
        <p:spPr bwMode="auto">
          <a:xfrm>
            <a:off x="6857984" y="4987918"/>
            <a:ext cx="2286016" cy="187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2" name="11 Conector recto"/>
          <p:cNvCxnSpPr/>
          <p:nvPr/>
        </p:nvCxnSpPr>
        <p:spPr>
          <a:xfrm>
            <a:off x="0" y="5000637"/>
            <a:ext cx="9144000" cy="1588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5" name="Picture 3" descr="C:\Users\Yomismo\Desktop\PROYECTO\HECHOO\6.Inventariado y catalogación del patrimonio\6.1 inventariado\FICHAS DE BIENES\Nueva carpeta\OTROS\molino del batan\z.jpg"/>
          <p:cNvPicPr>
            <a:picLocks noChangeAspect="1" noChangeArrowheads="1"/>
          </p:cNvPicPr>
          <p:nvPr/>
        </p:nvPicPr>
        <p:blipFill>
          <a:blip r:embed="rId2"/>
          <a:srcRect t="29885" b="32184"/>
          <a:stretch>
            <a:fillRect/>
          </a:stretch>
        </p:blipFill>
        <p:spPr bwMode="auto">
          <a:xfrm>
            <a:off x="0" y="4500570"/>
            <a:ext cx="9153997" cy="235743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100010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5" name="4 Conector recto"/>
          <p:cNvCxnSpPr/>
          <p:nvPr/>
        </p:nvCxnSpPr>
        <p:spPr>
          <a:xfrm>
            <a:off x="0" y="1000110"/>
            <a:ext cx="9144000" cy="1588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1 Título"/>
          <p:cNvSpPr txBox="1">
            <a:spLocks/>
          </p:cNvSpPr>
          <p:nvPr/>
        </p:nvSpPr>
        <p:spPr>
          <a:xfrm>
            <a:off x="3071801" y="571480"/>
            <a:ext cx="6500827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El río Magro a su paso por Requena: estudio del patrimonio y territorio.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7786714" y="1785926"/>
            <a:ext cx="37862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	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357158" y="428605"/>
            <a:ext cx="30718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accent3"/>
                </a:solidFill>
              </a:rPr>
              <a:t>CONCLUSIONES</a:t>
            </a:r>
            <a:endParaRPr lang="es-ES" sz="3200" b="1" dirty="0">
              <a:solidFill>
                <a:schemeClr val="accent3"/>
              </a:solidFill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500034" y="1357298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/>
              <a:t>1. CUMPLIMIENTO DE LOS OBJETIVOS PLANTEADOS</a:t>
            </a:r>
            <a:endParaRPr lang="es-ES" b="1" dirty="0"/>
          </a:p>
        </p:txBody>
      </p:sp>
      <p:sp>
        <p:nvSpPr>
          <p:cNvPr id="44033" name="Rectangle 1"/>
          <p:cNvSpPr>
            <a:spLocks noChangeArrowheads="1"/>
          </p:cNvSpPr>
          <p:nvPr/>
        </p:nvSpPr>
        <p:spPr bwMode="auto">
          <a:xfrm>
            <a:off x="285720" y="1857364"/>
            <a:ext cx="885828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es-E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Estudio </a:t>
            </a:r>
            <a:r>
              <a:rPr kumimoji="0" lang="es-ES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exhaustivo del río Magro, </a:t>
            </a:r>
            <a:r>
              <a:rPr kumimoji="0" lang="es-E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desde el punto de vista  </a:t>
            </a:r>
            <a:r>
              <a:rPr kumimoji="0" lang="es-E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geográfico como paisajístico</a:t>
            </a:r>
            <a:r>
              <a:rPr kumimoji="0" lang="es-E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.</a:t>
            </a: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lang="es-ES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I</a:t>
            </a:r>
            <a:r>
              <a:rPr kumimoji="0" lang="es-E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nventario de  la arquitectura </a:t>
            </a:r>
            <a:r>
              <a:rPr kumimoji="0" lang="es-E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más representativa.</a:t>
            </a:r>
            <a:endParaRPr kumimoji="0" lang="es-ES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8" name="17 Conector recto"/>
          <p:cNvCxnSpPr/>
          <p:nvPr/>
        </p:nvCxnSpPr>
        <p:spPr>
          <a:xfrm>
            <a:off x="0" y="4500570"/>
            <a:ext cx="9144000" cy="1588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"/>
          <p:cNvSpPr>
            <a:spLocks noChangeArrowheads="1"/>
          </p:cNvSpPr>
          <p:nvPr/>
        </p:nvSpPr>
        <p:spPr bwMode="auto">
          <a:xfrm>
            <a:off x="285720" y="2928934"/>
            <a:ext cx="864399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lang="es-ES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E</a:t>
            </a:r>
            <a:r>
              <a:rPr kumimoji="0" lang="es-E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studio en profundidad </a:t>
            </a:r>
            <a:r>
              <a:rPr kumimoji="0" lang="es-E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de la arquitectura más representativa, los </a:t>
            </a:r>
            <a:r>
              <a:rPr kumimoji="0" lang="es-E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molinos</a:t>
            </a:r>
            <a:r>
              <a:rPr lang="es-ES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.</a:t>
            </a:r>
            <a:endParaRPr kumimoji="0" lang="es-E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endParaRPr kumimoji="0" lang="es-E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marL="441325" marR="0" lvl="0" indent="-44132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lang="es-ES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O</a:t>
            </a:r>
            <a:r>
              <a:rPr kumimoji="0" lang="es-E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btención de diversas </a:t>
            </a:r>
            <a:r>
              <a:rPr kumimoji="0" lang="es-E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conclusiones</a:t>
            </a:r>
            <a:r>
              <a:rPr kumimoji="0" lang="es-E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que  han permitido demostrar el </a:t>
            </a:r>
            <a:r>
              <a:rPr kumimoji="0" lang="es-E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valor del territorio analizado.</a:t>
            </a:r>
            <a:endParaRPr kumimoji="0" lang="es-ES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Yomismo\Desktop\PROYECTO\fotos\2O DIA\DSC_0168.JPG"/>
          <p:cNvPicPr>
            <a:picLocks noChangeAspect="1" noChangeArrowheads="1"/>
          </p:cNvPicPr>
          <p:nvPr/>
        </p:nvPicPr>
        <p:blipFill>
          <a:blip r:embed="rId2" cstate="print"/>
          <a:srcRect t="40096" b="21498"/>
          <a:stretch>
            <a:fillRect/>
          </a:stretch>
        </p:blipFill>
        <p:spPr bwMode="auto">
          <a:xfrm>
            <a:off x="0" y="4500570"/>
            <a:ext cx="9144000" cy="235743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100010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5" name="4 Conector recto"/>
          <p:cNvCxnSpPr/>
          <p:nvPr/>
        </p:nvCxnSpPr>
        <p:spPr>
          <a:xfrm>
            <a:off x="0" y="1000110"/>
            <a:ext cx="9144000" cy="1588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1 Título"/>
          <p:cNvSpPr txBox="1">
            <a:spLocks/>
          </p:cNvSpPr>
          <p:nvPr/>
        </p:nvSpPr>
        <p:spPr>
          <a:xfrm>
            <a:off x="3071801" y="571480"/>
            <a:ext cx="6500827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El río Magro a su paso por Requena: estudio del patrimonio y territorio.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7786714" y="1785926"/>
            <a:ext cx="37862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	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357158" y="428605"/>
            <a:ext cx="30718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accent3"/>
                </a:solidFill>
              </a:rPr>
              <a:t>CONCLUSIONES</a:t>
            </a:r>
            <a:endParaRPr lang="es-ES" sz="3200" b="1" dirty="0">
              <a:solidFill>
                <a:schemeClr val="accent3"/>
              </a:solidFill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500034" y="1357298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/>
              <a:t>2. CONCLUSIONES FINALES</a:t>
            </a:r>
            <a:endParaRPr lang="es-ES" b="1" dirty="0"/>
          </a:p>
        </p:txBody>
      </p:sp>
      <p:sp>
        <p:nvSpPr>
          <p:cNvPr id="46081" name="Rectangle 1"/>
          <p:cNvSpPr>
            <a:spLocks noChangeArrowheads="1"/>
          </p:cNvSpPr>
          <p:nvPr/>
        </p:nvSpPr>
        <p:spPr bwMode="auto">
          <a:xfrm>
            <a:off x="214282" y="1857364"/>
            <a:ext cx="8643966" cy="16619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625475" lvl="0" indent="-174625" algn="just" fontAlgn="base">
              <a:spcBef>
                <a:spcPct val="0"/>
              </a:spcBef>
              <a:spcAft>
                <a:spcPts val="3600"/>
              </a:spcAft>
            </a:pPr>
            <a:r>
              <a:rPr kumimoji="0" lang="es-E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- </a:t>
            </a:r>
            <a:r>
              <a:rPr kumimoji="0" lang="es-E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P</a:t>
            </a:r>
            <a:r>
              <a:rPr lang="es-ES" b="1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roteger </a:t>
            </a:r>
            <a:r>
              <a:rPr lang="es-ES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y estudiar más a fondo el a</a:t>
            </a:r>
            <a:r>
              <a:rPr kumimoji="0" lang="es-E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mplio </a:t>
            </a:r>
            <a:r>
              <a:rPr kumimoji="0" lang="es-E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patrimonio natural</a:t>
            </a:r>
            <a:r>
              <a:rPr kumimoji="0" lang="es-ES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de Requena</a:t>
            </a:r>
            <a:r>
              <a:rPr lang="es-ES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 (s</a:t>
            </a:r>
            <a:r>
              <a:rPr kumimoji="0" lang="es-E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ierra de Martés, sierra de Malacara). </a:t>
            </a:r>
            <a:endParaRPr kumimoji="0" lang="es-E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625475" marR="0" lvl="0" indent="-174625" algn="just" defTabSz="914400" rtl="0" eaLnBrk="0" fontAlgn="base" latinLnBrk="0" hangingPunct="0">
              <a:spcBef>
                <a:spcPct val="0"/>
              </a:spcBef>
              <a:spcAft>
                <a:spcPts val="3600"/>
              </a:spcAft>
              <a:buClrTx/>
              <a:buSzTx/>
              <a:buFontTx/>
              <a:buChar char="-"/>
              <a:tabLst/>
            </a:pPr>
            <a:r>
              <a:rPr kumimoji="0" lang="es-E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Emprender acciones de </a:t>
            </a:r>
            <a:r>
              <a:rPr kumimoji="0" lang="es-E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gestión medioambiental </a:t>
            </a:r>
            <a:r>
              <a:rPr kumimoji="0" lang="es-E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en el curso del río Magro, ya que este  tramo ha tenido  problemas de contaminación.</a:t>
            </a:r>
          </a:p>
        </p:txBody>
      </p:sp>
      <p:cxnSp>
        <p:nvCxnSpPr>
          <p:cNvPr id="19" name="18 Conector recto"/>
          <p:cNvCxnSpPr/>
          <p:nvPr/>
        </p:nvCxnSpPr>
        <p:spPr>
          <a:xfrm>
            <a:off x="0" y="4500570"/>
            <a:ext cx="9144000" cy="1588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9144000" cy="100010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5" name="4 Conector recto"/>
          <p:cNvCxnSpPr/>
          <p:nvPr/>
        </p:nvCxnSpPr>
        <p:spPr>
          <a:xfrm>
            <a:off x="0" y="1000110"/>
            <a:ext cx="9144000" cy="1588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1 Título"/>
          <p:cNvSpPr txBox="1">
            <a:spLocks/>
          </p:cNvSpPr>
          <p:nvPr/>
        </p:nvSpPr>
        <p:spPr>
          <a:xfrm>
            <a:off x="3071801" y="571480"/>
            <a:ext cx="6500827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El río Magro a su paso por Requena: estudio del patrimonio y territorio.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7786714" y="1785926"/>
            <a:ext cx="37862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	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357158" y="428605"/>
            <a:ext cx="30718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accent3"/>
                </a:solidFill>
              </a:rPr>
              <a:t>CONCLUSIONES</a:t>
            </a:r>
            <a:endParaRPr lang="es-ES" sz="3200" b="1" dirty="0">
              <a:solidFill>
                <a:schemeClr val="accent3"/>
              </a:solidFill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500034" y="1357298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/>
              <a:t>2. CONCLUSIONES FINALES</a:t>
            </a:r>
            <a:endParaRPr lang="es-ES" b="1" dirty="0"/>
          </a:p>
        </p:txBody>
      </p:sp>
      <p:sp>
        <p:nvSpPr>
          <p:cNvPr id="46081" name="Rectangle 1"/>
          <p:cNvSpPr>
            <a:spLocks noChangeArrowheads="1"/>
          </p:cNvSpPr>
          <p:nvPr/>
        </p:nvSpPr>
        <p:spPr bwMode="auto">
          <a:xfrm>
            <a:off x="214282" y="1857364"/>
            <a:ext cx="8643966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625475" marR="0" lvl="0" indent="-174625" algn="just" defTabSz="914400" rtl="0" eaLnBrk="0" fontAlgn="base" latinLnBrk="0" hangingPunct="0">
              <a:spcBef>
                <a:spcPct val="0"/>
              </a:spcBef>
              <a:spcAft>
                <a:spcPts val="3600"/>
              </a:spcAft>
              <a:buClrTx/>
              <a:buSzTx/>
              <a:buFontTx/>
              <a:buChar char="-"/>
              <a:tabLst/>
            </a:pPr>
            <a:r>
              <a:rPr lang="es-ES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T</a:t>
            </a:r>
            <a:r>
              <a:rPr kumimoji="0" lang="es-E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omar conciencia de la </a:t>
            </a:r>
            <a:r>
              <a:rPr kumimoji="0" lang="es-E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riqueza arquitectónica </a:t>
            </a:r>
            <a:r>
              <a:rPr kumimoji="0" lang="es-ES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de la zona </a:t>
            </a:r>
            <a:r>
              <a:rPr kumimoji="0" lang="es-E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para poder mantenerla,</a:t>
            </a:r>
          </a:p>
          <a:p>
            <a:pPr marL="625475" marR="0" lvl="0" algn="just" defTabSz="914400" rtl="0" eaLnBrk="0" fontAlgn="base" latinLnBrk="0" hangingPunct="0">
              <a:spcBef>
                <a:spcPct val="0"/>
              </a:spcBef>
              <a:spcAft>
                <a:spcPts val="3600"/>
              </a:spcAft>
              <a:buClrTx/>
              <a:buSzTx/>
              <a:tabLst/>
            </a:pPr>
            <a:endParaRPr kumimoji="0" lang="es-E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643042" y="2500306"/>
            <a:ext cx="28575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23 molinos inventariados</a:t>
            </a:r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>
            <a:off x="4286248" y="2643182"/>
            <a:ext cx="17145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5 en ruinas</a:t>
            </a:r>
            <a:endParaRPr lang="es-ES" dirty="0"/>
          </a:p>
        </p:txBody>
      </p:sp>
      <p:sp>
        <p:nvSpPr>
          <p:cNvPr id="13" name="12 Abrir llave"/>
          <p:cNvSpPr/>
          <p:nvPr/>
        </p:nvSpPr>
        <p:spPr>
          <a:xfrm>
            <a:off x="4214810" y="2428868"/>
            <a:ext cx="71438" cy="571504"/>
          </a:xfrm>
          <a:prstGeom prst="leftBrac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286248" y="2357430"/>
            <a:ext cx="18573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6 desaparecidos</a:t>
            </a:r>
            <a:endParaRPr lang="es-ES" dirty="0"/>
          </a:p>
        </p:txBody>
      </p:sp>
      <p:sp>
        <p:nvSpPr>
          <p:cNvPr id="16" name="15 Rectángulo"/>
          <p:cNvSpPr/>
          <p:nvPr/>
        </p:nvSpPr>
        <p:spPr>
          <a:xfrm>
            <a:off x="6500826" y="2571744"/>
            <a:ext cx="14287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48% del total </a:t>
            </a:r>
            <a:endParaRPr lang="es-ES" dirty="0"/>
          </a:p>
        </p:txBody>
      </p:sp>
      <p:sp>
        <p:nvSpPr>
          <p:cNvPr id="17" name="16 Flecha derecha"/>
          <p:cNvSpPr/>
          <p:nvPr/>
        </p:nvSpPr>
        <p:spPr>
          <a:xfrm>
            <a:off x="6072198" y="2643182"/>
            <a:ext cx="285752" cy="285752"/>
          </a:xfrm>
          <a:prstGeom prst="rightArrow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214282" y="3143248"/>
            <a:ext cx="864399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25475" lvl="0" algn="just" eaLnBrk="0" fontAlgn="base" hangingPunct="0">
              <a:spcBef>
                <a:spcPct val="0"/>
              </a:spcBef>
              <a:spcAft>
                <a:spcPts val="3600"/>
              </a:spcAft>
            </a:pPr>
            <a:r>
              <a:rPr lang="es-ES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Viendo  estos datos, queda patente la importancia  de realizar una serie de </a:t>
            </a:r>
            <a:r>
              <a:rPr lang="es-ES" b="1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propuestas de actuación</a:t>
            </a:r>
            <a:r>
              <a:rPr lang="es-ES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, para mejorar la situación y evitar la desaparición de los molinos.</a:t>
            </a:r>
            <a:endParaRPr lang="es-ES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9" name="Picture 3" descr="C:\Users\Yomismo\Desktop\PROYECTO\fotos\2O DIA\DSC_0168.JPG"/>
          <p:cNvPicPr>
            <a:picLocks noChangeAspect="1" noChangeArrowheads="1"/>
          </p:cNvPicPr>
          <p:nvPr/>
        </p:nvPicPr>
        <p:blipFill>
          <a:blip r:embed="rId2" cstate="print"/>
          <a:srcRect t="40096" b="21498"/>
          <a:stretch>
            <a:fillRect/>
          </a:stretch>
        </p:blipFill>
        <p:spPr bwMode="auto">
          <a:xfrm>
            <a:off x="0" y="4500570"/>
            <a:ext cx="9144000" cy="2357430"/>
          </a:xfrm>
          <a:prstGeom prst="rect">
            <a:avLst/>
          </a:prstGeom>
          <a:noFill/>
        </p:spPr>
      </p:pic>
      <p:cxnSp>
        <p:nvCxnSpPr>
          <p:cNvPr id="20" name="19 Conector recto"/>
          <p:cNvCxnSpPr/>
          <p:nvPr/>
        </p:nvCxnSpPr>
        <p:spPr>
          <a:xfrm>
            <a:off x="0" y="4500570"/>
            <a:ext cx="9144000" cy="1588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9144000" cy="100010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5" name="4 Conector recto"/>
          <p:cNvCxnSpPr/>
          <p:nvPr/>
        </p:nvCxnSpPr>
        <p:spPr>
          <a:xfrm>
            <a:off x="0" y="1000110"/>
            <a:ext cx="9144000" cy="1588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1 Título"/>
          <p:cNvSpPr txBox="1">
            <a:spLocks/>
          </p:cNvSpPr>
          <p:nvPr/>
        </p:nvSpPr>
        <p:spPr>
          <a:xfrm>
            <a:off x="3071801" y="571480"/>
            <a:ext cx="6500827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El río Magro a su paso por Requena: estudio del patrimonio y territorio.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7786714" y="1785926"/>
            <a:ext cx="37862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	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357158" y="428605"/>
            <a:ext cx="30718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accent3"/>
                </a:solidFill>
              </a:rPr>
              <a:t>CONCLUSIONES</a:t>
            </a:r>
            <a:endParaRPr lang="es-ES" sz="3200" b="1" dirty="0">
              <a:solidFill>
                <a:schemeClr val="accent3"/>
              </a:solidFill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500034" y="1357298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/>
              <a:t>2. CONCLUSIONES FINALES</a:t>
            </a:r>
            <a:endParaRPr lang="es-ES" b="1" dirty="0"/>
          </a:p>
        </p:txBody>
      </p:sp>
      <p:sp>
        <p:nvSpPr>
          <p:cNvPr id="10" name="9 Rectángulo"/>
          <p:cNvSpPr/>
          <p:nvPr/>
        </p:nvSpPr>
        <p:spPr>
          <a:xfrm>
            <a:off x="571472" y="2000240"/>
            <a:ext cx="7858180" cy="2068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1325" lvl="0" indent="274638" algn="just" eaLnBrk="0" fontAlgn="base" hangingPunct="0">
              <a:lnSpc>
                <a:spcPts val="2560"/>
              </a:lnSpc>
              <a:spcBef>
                <a:spcPct val="0"/>
              </a:spcBef>
              <a:spcAft>
                <a:spcPts val="600"/>
              </a:spcAft>
            </a:pPr>
            <a:r>
              <a:rPr lang="es-ES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Las conclusiones expuestas, ponen de manifiesto el </a:t>
            </a:r>
            <a:r>
              <a:rPr lang="es-ES" b="1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trabajo que aún queda por realizar en la zona</a:t>
            </a:r>
            <a:r>
              <a:rPr lang="es-ES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, tanto en lo que respecta al estudio y análisis del patrimonio, como a las actuaciones en el ámbito ambiental y arquitectónico. Por lo tanto, es importante que se </a:t>
            </a:r>
            <a:r>
              <a:rPr lang="es-ES" b="1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prosiga</a:t>
            </a:r>
            <a:r>
              <a:rPr lang="es-ES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 con esta labor, con el fin de mantener intacto el patrimonio y promover su difusión para lograr una </a:t>
            </a:r>
            <a:r>
              <a:rPr lang="es-ES" b="1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mejora en su protección y conservación</a:t>
            </a:r>
            <a:r>
              <a:rPr lang="es-ES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.</a:t>
            </a:r>
            <a:endParaRPr lang="es-ES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Picture 3" descr="C:\Users\Yomismo\Desktop\PROYECTO\fotos\2O DIA\DSC_0168.JPG"/>
          <p:cNvPicPr>
            <a:picLocks noChangeAspect="1" noChangeArrowheads="1"/>
          </p:cNvPicPr>
          <p:nvPr/>
        </p:nvPicPr>
        <p:blipFill>
          <a:blip r:embed="rId2" cstate="print"/>
          <a:srcRect t="40096" b="21498"/>
          <a:stretch>
            <a:fillRect/>
          </a:stretch>
        </p:blipFill>
        <p:spPr bwMode="auto">
          <a:xfrm>
            <a:off x="0" y="4500570"/>
            <a:ext cx="9144000" cy="2357430"/>
          </a:xfrm>
          <a:prstGeom prst="rect">
            <a:avLst/>
          </a:prstGeom>
          <a:noFill/>
        </p:spPr>
      </p:pic>
      <p:cxnSp>
        <p:nvCxnSpPr>
          <p:cNvPr id="13" name="12 Conector recto"/>
          <p:cNvCxnSpPr/>
          <p:nvPr/>
        </p:nvCxnSpPr>
        <p:spPr>
          <a:xfrm>
            <a:off x="0" y="4500570"/>
            <a:ext cx="9144000" cy="1588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 t="14484" r="11111" b="17232"/>
          <a:stretch>
            <a:fillRect/>
          </a:stretch>
        </p:blipFill>
        <p:spPr bwMode="auto">
          <a:xfrm>
            <a:off x="0" y="1000108"/>
            <a:ext cx="9144000" cy="4714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928670"/>
            <a:ext cx="7358115" cy="1370013"/>
          </a:xfrm>
        </p:spPr>
        <p:txBody>
          <a:bodyPr>
            <a:noAutofit/>
          </a:bodyPr>
          <a:lstStyle/>
          <a:p>
            <a:pPr algn="just"/>
            <a:r>
              <a:rPr lang="es-ES" sz="3200" b="1" dirty="0" smtClean="0">
                <a:solidFill>
                  <a:schemeClr val="bg1"/>
                </a:solidFill>
              </a:rPr>
              <a:t>EL RÍO MAGRO A SU PASO POR REQUENA: ESTUDIO DEL PATRIMONIO Y TERRITORIO.</a:t>
            </a:r>
            <a:endParaRPr lang="es-ES" sz="3200" b="1" dirty="0">
              <a:solidFill>
                <a:schemeClr val="bg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72264" y="5875583"/>
            <a:ext cx="2571736" cy="9824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86183" y="5965647"/>
            <a:ext cx="2714644" cy="8923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7" name="6 Conector recto"/>
          <p:cNvCxnSpPr/>
          <p:nvPr/>
        </p:nvCxnSpPr>
        <p:spPr>
          <a:xfrm>
            <a:off x="0" y="5715018"/>
            <a:ext cx="9144000" cy="1588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7 Conector recto"/>
          <p:cNvCxnSpPr/>
          <p:nvPr/>
        </p:nvCxnSpPr>
        <p:spPr>
          <a:xfrm>
            <a:off x="0" y="1000110"/>
            <a:ext cx="9144000" cy="1588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8 CuadroTexto"/>
          <p:cNvSpPr txBox="1"/>
          <p:nvPr/>
        </p:nvSpPr>
        <p:spPr>
          <a:xfrm>
            <a:off x="2928925" y="500046"/>
            <a:ext cx="4000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/>
              <a:t>PROYECTO FINAL DE GRADO</a:t>
            </a:r>
            <a:endParaRPr lang="es-ES" sz="2400" dirty="0"/>
          </a:p>
        </p:txBody>
      </p:sp>
      <p:sp>
        <p:nvSpPr>
          <p:cNvPr id="10" name="9 CuadroTexto"/>
          <p:cNvSpPr txBox="1"/>
          <p:nvPr/>
        </p:nvSpPr>
        <p:spPr>
          <a:xfrm>
            <a:off x="7572399" y="642919"/>
            <a:ext cx="1285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Julio 2012</a:t>
            </a:r>
            <a:endParaRPr lang="es-ES" dirty="0"/>
          </a:p>
        </p:txBody>
      </p:sp>
      <p:sp>
        <p:nvSpPr>
          <p:cNvPr id="11" name="10 CuadroTexto"/>
          <p:cNvSpPr txBox="1"/>
          <p:nvPr/>
        </p:nvSpPr>
        <p:spPr>
          <a:xfrm>
            <a:off x="5000629" y="5000638"/>
            <a:ext cx="450056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chemeClr val="bg1"/>
                </a:solidFill>
              </a:rPr>
              <a:t>Autora: Marta Renau Guerra</a:t>
            </a:r>
          </a:p>
          <a:p>
            <a:r>
              <a:rPr lang="es-ES" sz="2000" b="1" dirty="0" smtClean="0">
                <a:solidFill>
                  <a:schemeClr val="bg1"/>
                </a:solidFill>
              </a:rPr>
              <a:t>Directora PFG: Mª Teresa Gil Piqueras</a:t>
            </a:r>
            <a:endParaRPr lang="es-ES" sz="2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1861</TotalTime>
  <Words>3229</Words>
  <Application>Microsoft Office PowerPoint</Application>
  <PresentationFormat>Presentación en pantalla (4:3)</PresentationFormat>
  <Paragraphs>521</Paragraphs>
  <Slides>63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63</vt:i4>
      </vt:variant>
    </vt:vector>
  </HeadingPairs>
  <TitlesOfParts>
    <vt:vector size="64" baseType="lpstr">
      <vt:lpstr>Tema de Office</vt:lpstr>
      <vt:lpstr>EL RÍO MAGRO A SU PASO POR REQUENA: ESTUDIO DEL PATRIMONIO Y TERRITORIO.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EL RÍO MAGRO A SU PASO POR REQUENA: ESTUDIO DEL PATRIMONIO Y TERRITORIO.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MartaBea</dc:creator>
  <cp:lastModifiedBy>MartaBea</cp:lastModifiedBy>
  <cp:revision>241</cp:revision>
  <dcterms:created xsi:type="dcterms:W3CDTF">2012-06-29T15:50:55Z</dcterms:created>
  <dcterms:modified xsi:type="dcterms:W3CDTF">2012-07-14T12:13:01Z</dcterms:modified>
</cp:coreProperties>
</file>