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80" r:id="rId7"/>
    <p:sldId id="281" r:id="rId8"/>
    <p:sldId id="282" r:id="rId9"/>
    <p:sldId id="283" r:id="rId10"/>
    <p:sldId id="296" r:id="rId11"/>
    <p:sldId id="284" r:id="rId12"/>
    <p:sldId id="276" r:id="rId13"/>
    <p:sldId id="262" r:id="rId14"/>
    <p:sldId id="285" r:id="rId15"/>
    <p:sldId id="286" r:id="rId16"/>
    <p:sldId id="287" r:id="rId17"/>
    <p:sldId id="288" r:id="rId18"/>
    <p:sldId id="289" r:id="rId19"/>
    <p:sldId id="271" r:id="rId20"/>
    <p:sldId id="290" r:id="rId21"/>
    <p:sldId id="291" r:id="rId22"/>
    <p:sldId id="293" r:id="rId23"/>
    <p:sldId id="292" r:id="rId24"/>
    <p:sldId id="294" r:id="rId25"/>
    <p:sldId id="295" r:id="rId26"/>
    <p:sldId id="298" r:id="rId27"/>
    <p:sldId id="297" r:id="rId28"/>
    <p:sldId id="264" r:id="rId29"/>
    <p:sldId id="265" r:id="rId30"/>
  </p:sldIdLst>
  <p:sldSz cx="9144000" cy="6858000" type="screen4x3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A2EE88C1-2C8C-4D78-9FDF-1BAABD33AE80}" type="datetimeFigureOut">
              <a:rPr lang="et-EE" smtClean="0"/>
              <a:t>13.06.2013</a:t>
            </a:fld>
            <a:endParaRPr lang="et-EE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B15C27B-E650-486B-A0A1-D79884065CB6}" type="slidenum">
              <a:rPr lang="et-EE" smtClean="0"/>
              <a:t>‹Nº›</a:t>
            </a:fld>
            <a:endParaRPr lang="et-EE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E88C1-2C8C-4D78-9FDF-1BAABD33AE80}" type="datetimeFigureOut">
              <a:rPr lang="et-EE" smtClean="0"/>
              <a:t>13.06.2013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C27B-E650-486B-A0A1-D79884065CB6}" type="slidenum">
              <a:rPr lang="et-EE" smtClean="0"/>
              <a:t>‹Nº›</a:t>
            </a:fld>
            <a:endParaRPr lang="et-E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E88C1-2C8C-4D78-9FDF-1BAABD33AE80}" type="datetimeFigureOut">
              <a:rPr lang="et-EE" smtClean="0"/>
              <a:t>13.06.2013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C27B-E650-486B-A0A1-D79884065CB6}" type="slidenum">
              <a:rPr lang="et-EE" smtClean="0"/>
              <a:t>‹Nº›</a:t>
            </a:fld>
            <a:endParaRPr lang="et-E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E88C1-2C8C-4D78-9FDF-1BAABD33AE80}" type="datetimeFigureOut">
              <a:rPr lang="et-EE" smtClean="0"/>
              <a:t>13.06.2013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C27B-E650-486B-A0A1-D79884065CB6}" type="slidenum">
              <a:rPr lang="et-EE" smtClean="0"/>
              <a:t>‹Nº›</a:t>
            </a:fld>
            <a:endParaRPr lang="et-EE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E88C1-2C8C-4D78-9FDF-1BAABD33AE80}" type="datetimeFigureOut">
              <a:rPr lang="et-EE" smtClean="0"/>
              <a:t>13.06.2013</a:t>
            </a:fld>
            <a:endParaRPr lang="et-E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C27B-E650-486B-A0A1-D79884065CB6}" type="slidenum">
              <a:rPr lang="et-EE" smtClean="0"/>
              <a:t>‹Nº›</a:t>
            </a:fld>
            <a:endParaRPr lang="et-E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E88C1-2C8C-4D78-9FDF-1BAABD33AE80}" type="datetimeFigureOut">
              <a:rPr lang="et-EE" smtClean="0"/>
              <a:t>13.06.2013</a:t>
            </a:fld>
            <a:endParaRPr lang="et-E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C27B-E650-486B-A0A1-D79884065CB6}" type="slidenum">
              <a:rPr lang="et-EE" smtClean="0"/>
              <a:t>‹Nº›</a:t>
            </a:fld>
            <a:endParaRPr lang="et-E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E88C1-2C8C-4D78-9FDF-1BAABD33AE80}" type="datetimeFigureOut">
              <a:rPr lang="et-EE" smtClean="0"/>
              <a:t>13.06.2013</a:t>
            </a:fld>
            <a:endParaRPr lang="et-E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C27B-E650-486B-A0A1-D79884065CB6}" type="slidenum">
              <a:rPr lang="et-EE" smtClean="0"/>
              <a:t>‹Nº›</a:t>
            </a:fld>
            <a:endParaRPr lang="et-E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E88C1-2C8C-4D78-9FDF-1BAABD33AE80}" type="datetimeFigureOut">
              <a:rPr lang="et-EE" smtClean="0"/>
              <a:t>13.06.2013</a:t>
            </a:fld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C27B-E650-486B-A0A1-D79884065CB6}" type="slidenum">
              <a:rPr lang="et-EE" smtClean="0"/>
              <a:t>‹Nº›</a:t>
            </a:fld>
            <a:endParaRPr lang="et-EE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t-EE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E88C1-2C8C-4D78-9FDF-1BAABD33AE80}" type="datetimeFigureOut">
              <a:rPr lang="et-EE" smtClean="0"/>
              <a:t>13.06.2013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C27B-E650-486B-A0A1-D79884065CB6}" type="slidenum">
              <a:rPr lang="et-EE" smtClean="0"/>
              <a:t>‹Nº›</a:t>
            </a:fld>
            <a:endParaRPr lang="et-E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E88C1-2C8C-4D78-9FDF-1BAABD33AE80}" type="datetimeFigureOut">
              <a:rPr lang="et-EE" smtClean="0"/>
              <a:t>13.06.2013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C27B-E650-486B-A0A1-D79884065CB6}" type="slidenum">
              <a:rPr lang="et-EE" smtClean="0"/>
              <a:t>‹Nº›</a:t>
            </a:fld>
            <a:endParaRPr lang="et-E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E88C1-2C8C-4D78-9FDF-1BAABD33AE80}" type="datetimeFigureOut">
              <a:rPr lang="et-EE" smtClean="0"/>
              <a:t>13.06.2013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C27B-E650-486B-A0A1-D79884065CB6}" type="slidenum">
              <a:rPr lang="et-EE" smtClean="0"/>
              <a:t>‹Nº›</a:t>
            </a:fld>
            <a:endParaRPr lang="et-E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A2EE88C1-2C8C-4D78-9FDF-1BAABD33AE80}" type="datetimeFigureOut">
              <a:rPr lang="et-EE" smtClean="0"/>
              <a:t>13.06.2013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7B15C27B-E650-486B-A0A1-D79884065CB6}" type="slidenum">
              <a:rPr lang="et-EE" smtClean="0"/>
              <a:t>‹Nº›</a:t>
            </a:fld>
            <a:endParaRPr lang="et-E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PDF%20presentation/0.%20Project/G.F%20plan.pdf" TargetMode="External"/><Relationship Id="rId7" Type="http://schemas.openxmlformats.org/officeDocument/2006/relationships/hyperlink" Target="PDF%20presentation/0.%20Project/situation%20plan.pdf" TargetMode="External"/><Relationship Id="rId2" Type="http://schemas.openxmlformats.org/officeDocument/2006/relationships/hyperlink" Target="PDF%20presentation/0.%20Project/Basement.pdf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PDF%20presentation/0.%20Project/sections.pdf" TargetMode="External"/><Relationship Id="rId5" Type="http://schemas.openxmlformats.org/officeDocument/2006/relationships/hyperlink" Target="PDF%20presentation/0.%20Project/facades.pdf" TargetMode="External"/><Relationship Id="rId4" Type="http://schemas.openxmlformats.org/officeDocument/2006/relationships/hyperlink" Target="PDF%20presentation/0.%20Project/1rst%20floor.pdf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hyperlink" Target="PDF%20presentation/1.%20Company/Quality-Handbook.pdf" TargetMode="External"/><Relationship Id="rId3" Type="http://schemas.openxmlformats.org/officeDocument/2006/relationships/slide" Target="slide5.xml"/><Relationship Id="rId7" Type="http://schemas.openxmlformats.org/officeDocument/2006/relationships/slide" Target="slide28.xml"/><Relationship Id="rId12" Type="http://schemas.openxmlformats.org/officeDocument/2006/relationships/hyperlink" Target="PDF%20presentation/1.%20Company/Company%20handbook%20VIAConstruction.pdf" TargetMode="Externa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9.xml"/><Relationship Id="rId11" Type="http://schemas.openxmlformats.org/officeDocument/2006/relationships/hyperlink" Target="PDF%20presentation/1.%20Company/Employment-contract.pdf" TargetMode="External"/><Relationship Id="rId5" Type="http://schemas.openxmlformats.org/officeDocument/2006/relationships/slide" Target="slide13.xml"/><Relationship Id="rId15" Type="http://schemas.openxmlformats.org/officeDocument/2006/relationships/hyperlink" Target="PDF%20presentation/1.%20Company/APPLICATION%20FOR%20BUILDING%20PERMIT.pdf" TargetMode="External"/><Relationship Id="rId10" Type="http://schemas.openxmlformats.org/officeDocument/2006/relationships/hyperlink" Target="PDF%20presentation/1.%20Company/Company%20budget.pdf" TargetMode="External"/><Relationship Id="rId4" Type="http://schemas.openxmlformats.org/officeDocument/2006/relationships/slide" Target="slide12.xml"/><Relationship Id="rId9" Type="http://schemas.openxmlformats.org/officeDocument/2006/relationships/hyperlink" Target="PDF%20presentation/1.%20Company/Company%20Chart.pdf" TargetMode="External"/><Relationship Id="rId14" Type="http://schemas.openxmlformats.org/officeDocument/2006/relationships/hyperlink" Target="PDF%20presentation/1.%20Company/Employment-dismissal.pdf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5.xml"/><Relationship Id="rId7" Type="http://schemas.openxmlformats.org/officeDocument/2006/relationships/slide" Target="slide2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9.xml"/><Relationship Id="rId5" Type="http://schemas.openxmlformats.org/officeDocument/2006/relationships/slide" Target="slide13.xml"/><Relationship Id="rId10" Type="http://schemas.openxmlformats.org/officeDocument/2006/relationships/hyperlink" Target="PDF%20presentation/2.%20Tendering/invitation%20subcontractors.pdf" TargetMode="External"/><Relationship Id="rId4" Type="http://schemas.openxmlformats.org/officeDocument/2006/relationships/slide" Target="slide12.xml"/><Relationship Id="rId9" Type="http://schemas.openxmlformats.org/officeDocument/2006/relationships/hyperlink" Target="PDF%20presentation/2.%20Tendering/invitation%20to%20maincontractor.pdf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5.xml"/><Relationship Id="rId7" Type="http://schemas.openxmlformats.org/officeDocument/2006/relationships/slide" Target="slide2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9.xml"/><Relationship Id="rId11" Type="http://schemas.openxmlformats.org/officeDocument/2006/relationships/hyperlink" Target="PDF%20presentation/2.%20Tendering/Soil/Calculation%20SOIL.pdf" TargetMode="External"/><Relationship Id="rId5" Type="http://schemas.openxmlformats.org/officeDocument/2006/relationships/slide" Target="slide13.xml"/><Relationship Id="rId10" Type="http://schemas.openxmlformats.org/officeDocument/2006/relationships/hyperlink" Target="PDF%20presentation/2.%20Tendering/Soil/machine-hours%20SOIL.pdf" TargetMode="External"/><Relationship Id="rId4" Type="http://schemas.openxmlformats.org/officeDocument/2006/relationships/slide" Target="slide12.xml"/><Relationship Id="rId9" Type="http://schemas.openxmlformats.org/officeDocument/2006/relationships/hyperlink" Target="PDF%20presentation/2.%20Tendering/Soil/Calculation%20quantities%20SOIL.pdf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5.xml"/><Relationship Id="rId7" Type="http://schemas.openxmlformats.org/officeDocument/2006/relationships/slide" Target="slide28.xml"/><Relationship Id="rId12" Type="http://schemas.openxmlformats.org/officeDocument/2006/relationships/hyperlink" Target="PDF%20presentation/2.%20Tendering/Sewer/Manhours%20SEWER.pdf" TargetMode="Externa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9.xml"/><Relationship Id="rId11" Type="http://schemas.openxmlformats.org/officeDocument/2006/relationships/hyperlink" Target="PDF%20presentation/2.%20Tendering/Sewer/Calculation%20SEWER.pdf" TargetMode="External"/><Relationship Id="rId5" Type="http://schemas.openxmlformats.org/officeDocument/2006/relationships/slide" Target="slide13.xml"/><Relationship Id="rId10" Type="http://schemas.openxmlformats.org/officeDocument/2006/relationships/hyperlink" Target="PDF%20presentation/2.%20Tendering/Sewer/Machine%20hours%20SEWER.pdf" TargetMode="External"/><Relationship Id="rId4" Type="http://schemas.openxmlformats.org/officeDocument/2006/relationships/slide" Target="slide12.xml"/><Relationship Id="rId9" Type="http://schemas.openxmlformats.org/officeDocument/2006/relationships/hyperlink" Target="PDF%20presentation/2.%20Tendering/Sewer/Calculation%20quantities%20SEWER.pdf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5.xml"/><Relationship Id="rId7" Type="http://schemas.openxmlformats.org/officeDocument/2006/relationships/slide" Target="slide2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9.xml"/><Relationship Id="rId11" Type="http://schemas.openxmlformats.org/officeDocument/2006/relationships/hyperlink" Target="PDF%20presentation/2.%20Tendering/Concrete/Calculation%20manhours%20CONCRETE.pdf" TargetMode="External"/><Relationship Id="rId5" Type="http://schemas.openxmlformats.org/officeDocument/2006/relationships/slide" Target="slide13.xml"/><Relationship Id="rId10" Type="http://schemas.openxmlformats.org/officeDocument/2006/relationships/hyperlink" Target="PDF%20presentation/2.%20Tendering/Concrete/Calculation%20CONCRETE.pdf" TargetMode="External"/><Relationship Id="rId4" Type="http://schemas.openxmlformats.org/officeDocument/2006/relationships/slide" Target="slide12.xml"/><Relationship Id="rId9" Type="http://schemas.openxmlformats.org/officeDocument/2006/relationships/hyperlink" Target="PDF%20presentation/2.%20Tendering/Concrete/Calculation%20quantities%20CONCRETE.pdf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5.xml"/><Relationship Id="rId7" Type="http://schemas.openxmlformats.org/officeDocument/2006/relationships/slide" Target="slide2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9.xml"/><Relationship Id="rId11" Type="http://schemas.openxmlformats.org/officeDocument/2006/relationships/hyperlink" Target="PDF%20presentation/2.%20Tendering/Concrete%20Elements/Manhours%20ELEMENTS.pdf" TargetMode="External"/><Relationship Id="rId5" Type="http://schemas.openxmlformats.org/officeDocument/2006/relationships/slide" Target="slide13.xml"/><Relationship Id="rId10" Type="http://schemas.openxmlformats.org/officeDocument/2006/relationships/hyperlink" Target="PDF%20presentation/2.%20Tendering/Concrete%20Elements/Calculation%20ELEMENTS.pdf" TargetMode="External"/><Relationship Id="rId4" Type="http://schemas.openxmlformats.org/officeDocument/2006/relationships/slide" Target="slide12.xml"/><Relationship Id="rId9" Type="http://schemas.openxmlformats.org/officeDocument/2006/relationships/hyperlink" Target="PDF%20presentation/2.%20Tendering/Concrete%20Elements/Quantities%20ELEMENTS.pdf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5.xml"/><Relationship Id="rId7" Type="http://schemas.openxmlformats.org/officeDocument/2006/relationships/slide" Target="slide2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9.xml"/><Relationship Id="rId5" Type="http://schemas.openxmlformats.org/officeDocument/2006/relationships/slide" Target="slide13.xml"/><Relationship Id="rId4" Type="http://schemas.openxmlformats.org/officeDocument/2006/relationships/slide" Target="slide12.xml"/><Relationship Id="rId9" Type="http://schemas.openxmlformats.org/officeDocument/2006/relationships/hyperlink" Target="PDF%20presentation/2.%20Tendering/Main%20Calculation/Main%20Calculation.pdf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5.xml"/><Relationship Id="rId7" Type="http://schemas.openxmlformats.org/officeDocument/2006/relationships/slide" Target="slide2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9.xml"/><Relationship Id="rId5" Type="http://schemas.openxmlformats.org/officeDocument/2006/relationships/slide" Target="slide13.xml"/><Relationship Id="rId4" Type="http://schemas.openxmlformats.org/officeDocument/2006/relationships/slide" Target="slide12.xml"/><Relationship Id="rId9" Type="http://schemas.openxmlformats.org/officeDocument/2006/relationships/hyperlink" Target="PDF%20presentation/2.%20Tendering/BIDDING%20LIST.pdf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3" Type="http://schemas.openxmlformats.org/officeDocument/2006/relationships/hyperlink" Target="PDF%20presentation/3.%20Contracting/Main%20contract.pdf" TargetMode="External"/><Relationship Id="rId7" Type="http://schemas.openxmlformats.org/officeDocument/2006/relationships/slide" Target="slide13.xml"/><Relationship Id="rId12" Type="http://schemas.openxmlformats.org/officeDocument/2006/relationships/hyperlink" Target="PDF%20presentation/3.%20Contracting/Supplier's%20Contract%20%20CONCRETE%20ELEMENTS.pdf" TargetMode="External"/><Relationship Id="rId2" Type="http://schemas.openxmlformats.org/officeDocument/2006/relationships/hyperlink" Target="PDF%20presentation/3.%20Contracting/Subcontractor's%20contract%20MASONRY.pdf" TargetMode="External"/><Relationship Id="rId1" Type="http://schemas.openxmlformats.org/officeDocument/2006/relationships/slideLayout" Target="../slideLayouts/slideLayout6.xml"/><Relationship Id="rId6" Type="http://schemas.openxmlformats.org/officeDocument/2006/relationships/slide" Target="slide12.xml"/><Relationship Id="rId11" Type="http://schemas.openxmlformats.org/officeDocument/2006/relationships/hyperlink" Target="PDF%20presentation/3.%20Contracting/Legal%20timeline.pdf" TargetMode="External"/><Relationship Id="rId5" Type="http://schemas.openxmlformats.org/officeDocument/2006/relationships/slide" Target="slide5.xml"/><Relationship Id="rId10" Type="http://schemas.openxmlformats.org/officeDocument/2006/relationships/slide" Target="slide3.xml"/><Relationship Id="rId4" Type="http://schemas.openxmlformats.org/officeDocument/2006/relationships/slide" Target="slide4.xml"/><Relationship Id="rId9" Type="http://schemas.openxmlformats.org/officeDocument/2006/relationships/slide" Target="slide28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5.xml"/><Relationship Id="rId7" Type="http://schemas.openxmlformats.org/officeDocument/2006/relationships/slide" Target="slide2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9.xml"/><Relationship Id="rId5" Type="http://schemas.openxmlformats.org/officeDocument/2006/relationships/slide" Target="slide13.xml"/><Relationship Id="rId4" Type="http://schemas.openxmlformats.org/officeDocument/2006/relationships/slide" Target="slide1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5.xml"/><Relationship Id="rId7" Type="http://schemas.openxmlformats.org/officeDocument/2006/relationships/slide" Target="slide28.xml"/><Relationship Id="rId12" Type="http://schemas.openxmlformats.org/officeDocument/2006/relationships/hyperlink" Target="PDF%20presentation/4.%20Starting%20up/Receiving%20control/receive-control%20(journal)%20Steel.pdf" TargetMode="Externa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9.xml"/><Relationship Id="rId11" Type="http://schemas.openxmlformats.org/officeDocument/2006/relationships/hyperlink" Target="PDF%20presentation/4.%20Starting%20up/Receiving%20control/receive-control%20(journal)%20formworks.pdf" TargetMode="External"/><Relationship Id="rId5" Type="http://schemas.openxmlformats.org/officeDocument/2006/relationships/slide" Target="slide13.xml"/><Relationship Id="rId10" Type="http://schemas.openxmlformats.org/officeDocument/2006/relationships/hyperlink" Target="PDF%20presentation/4.%20Starting%20up/Receiving%20control/receive-control%20(journal)%20concrete.pdf" TargetMode="External"/><Relationship Id="rId4" Type="http://schemas.openxmlformats.org/officeDocument/2006/relationships/slide" Target="slide12.xml"/><Relationship Id="rId9" Type="http://schemas.openxmlformats.org/officeDocument/2006/relationships/hyperlink" Target="PDF%20presentation/4.%20Starting%20up/Receiving%20control/Recieving%20Control%20Plan%20Concrete%20Works%20Foundations.pdf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hyperlink" Target="Brian%20J%20Hansen/5-Starting%20up-mobilization/uglek&#230;r%206200.pdf" TargetMode="External"/><Relationship Id="rId3" Type="http://schemas.openxmlformats.org/officeDocument/2006/relationships/slide" Target="slide17.xml"/><Relationship Id="rId7" Type="http://schemas.openxmlformats.org/officeDocument/2006/relationships/slide" Target="slide12.xml"/><Relationship Id="rId12" Type="http://schemas.openxmlformats.org/officeDocument/2006/relationships/slide" Target="slide14.xml"/><Relationship Id="rId17" Type="http://schemas.openxmlformats.org/officeDocument/2006/relationships/hyperlink" Target="PDF%20presentation/4.%20Starting%20up/Process%20control/process-control%20(journal)%20Steel.pdf" TargetMode="External"/><Relationship Id="rId2" Type="http://schemas.openxmlformats.org/officeDocument/2006/relationships/slide" Target="slide16.xml"/><Relationship Id="rId16" Type="http://schemas.openxmlformats.org/officeDocument/2006/relationships/hyperlink" Target="PDF%20presentation/4.%20Starting%20up/Process%20control/process-control%20(journal)%20Formworks.pdf" TargetMode="External"/><Relationship Id="rId1" Type="http://schemas.openxmlformats.org/officeDocument/2006/relationships/slideLayout" Target="../slideLayouts/slideLayout6.xml"/><Relationship Id="rId6" Type="http://schemas.openxmlformats.org/officeDocument/2006/relationships/slide" Target="slide5.xml"/><Relationship Id="rId11" Type="http://schemas.openxmlformats.org/officeDocument/2006/relationships/slide" Target="slide3.xml"/><Relationship Id="rId5" Type="http://schemas.openxmlformats.org/officeDocument/2006/relationships/slide" Target="slide4.xml"/><Relationship Id="rId15" Type="http://schemas.openxmlformats.org/officeDocument/2006/relationships/hyperlink" Target="PDF%20presentation/4.%20Starting%20up/Process%20control/process-control%20(journal)%20concrete.pdf" TargetMode="External"/><Relationship Id="rId10" Type="http://schemas.openxmlformats.org/officeDocument/2006/relationships/slide" Target="slide28.xml"/><Relationship Id="rId4" Type="http://schemas.openxmlformats.org/officeDocument/2006/relationships/slide" Target="slide15.xml"/><Relationship Id="rId9" Type="http://schemas.openxmlformats.org/officeDocument/2006/relationships/slide" Target="slide19.xml"/><Relationship Id="rId14" Type="http://schemas.openxmlformats.org/officeDocument/2006/relationships/hyperlink" Target="PDF%20presentation/4.%20Starting%20up/Process%20control/Process%20Control%20Plan%20Concrete%20Works.pdf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28.xml"/><Relationship Id="rId3" Type="http://schemas.openxmlformats.org/officeDocument/2006/relationships/slide" Target="slide4.xml"/><Relationship Id="rId7" Type="http://schemas.openxmlformats.org/officeDocument/2006/relationships/slide" Target="slide19.xml"/><Relationship Id="rId2" Type="http://schemas.openxmlformats.org/officeDocument/2006/relationships/hyperlink" Target="PDF%20presentation/4.%20Starting%20up/(PSH%20Schedules)%20Plan%20health%20and%20safety/PSH%20Schedules.pdf" TargetMode="External"/><Relationship Id="rId1" Type="http://schemas.openxmlformats.org/officeDocument/2006/relationships/slideLayout" Target="../slideLayouts/slideLayout6.xml"/><Relationship Id="rId6" Type="http://schemas.openxmlformats.org/officeDocument/2006/relationships/slide" Target="slide13.xml"/><Relationship Id="rId5" Type="http://schemas.openxmlformats.org/officeDocument/2006/relationships/slide" Target="slide12.xml"/><Relationship Id="rId4" Type="http://schemas.openxmlformats.org/officeDocument/2006/relationships/slide" Target="slide5.xml"/><Relationship Id="rId9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hyperlink" Target="Brian%20J%20Hansen/5-Starting%20up-mobilization/uglek&#230;r%206200.pdf" TargetMode="External"/><Relationship Id="rId3" Type="http://schemas.openxmlformats.org/officeDocument/2006/relationships/hyperlink" Target="PDF%20presentation/4.%20Starting%20up/Production%20card%20CONCRETE/Production%20Card%20Concrete%20Works%20Walls.pdf" TargetMode="External"/><Relationship Id="rId7" Type="http://schemas.openxmlformats.org/officeDocument/2006/relationships/slide" Target="slide12.xml"/><Relationship Id="rId12" Type="http://schemas.openxmlformats.org/officeDocument/2006/relationships/slide" Target="slide14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6.xml"/><Relationship Id="rId6" Type="http://schemas.openxmlformats.org/officeDocument/2006/relationships/slide" Target="slide5.xml"/><Relationship Id="rId11" Type="http://schemas.openxmlformats.org/officeDocument/2006/relationships/slide" Target="slide3.xml"/><Relationship Id="rId5" Type="http://schemas.openxmlformats.org/officeDocument/2006/relationships/slide" Target="slide4.xml"/><Relationship Id="rId10" Type="http://schemas.openxmlformats.org/officeDocument/2006/relationships/slide" Target="slide28.xml"/><Relationship Id="rId4" Type="http://schemas.openxmlformats.org/officeDocument/2006/relationships/slide" Target="slide15.xml"/><Relationship Id="rId9" Type="http://schemas.openxmlformats.org/officeDocument/2006/relationships/slide" Target="slide19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hyperlink" Target="PDF%20presentation/4.%20Starting%20up/Building%20site%20plan/building%20plan.pdf" TargetMode="External"/><Relationship Id="rId3" Type="http://schemas.openxmlformats.org/officeDocument/2006/relationships/slide" Target="slide17.xml"/><Relationship Id="rId7" Type="http://schemas.openxmlformats.org/officeDocument/2006/relationships/slide" Target="slide12.xml"/><Relationship Id="rId12" Type="http://schemas.openxmlformats.org/officeDocument/2006/relationships/slide" Target="slide14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6.xml"/><Relationship Id="rId6" Type="http://schemas.openxmlformats.org/officeDocument/2006/relationships/slide" Target="slide5.xml"/><Relationship Id="rId11" Type="http://schemas.openxmlformats.org/officeDocument/2006/relationships/slide" Target="slide3.xml"/><Relationship Id="rId5" Type="http://schemas.openxmlformats.org/officeDocument/2006/relationships/slide" Target="slide4.xml"/><Relationship Id="rId10" Type="http://schemas.openxmlformats.org/officeDocument/2006/relationships/slide" Target="slide28.xml"/><Relationship Id="rId4" Type="http://schemas.openxmlformats.org/officeDocument/2006/relationships/slide" Target="slide15.xml"/><Relationship Id="rId9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5.xml"/><Relationship Id="rId7" Type="http://schemas.openxmlformats.org/officeDocument/2006/relationships/slide" Target="slide2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9.xml"/><Relationship Id="rId5" Type="http://schemas.openxmlformats.org/officeDocument/2006/relationships/slide" Target="slide13.xml"/><Relationship Id="rId4" Type="http://schemas.openxmlformats.org/officeDocument/2006/relationships/slide" Target="slide1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28.xml"/><Relationship Id="rId3" Type="http://schemas.openxmlformats.org/officeDocument/2006/relationships/slide" Target="slide4.xml"/><Relationship Id="rId7" Type="http://schemas.openxmlformats.org/officeDocument/2006/relationships/slide" Target="slide19.xml"/><Relationship Id="rId2" Type="http://schemas.openxmlformats.org/officeDocument/2006/relationships/hyperlink" Target="PDF%20presentation/5.%20Construction/3%20Weeks%20Plan.pdf" TargetMode="External"/><Relationship Id="rId1" Type="http://schemas.openxmlformats.org/officeDocument/2006/relationships/slideLayout" Target="../slideLayouts/slideLayout6.xml"/><Relationship Id="rId6" Type="http://schemas.openxmlformats.org/officeDocument/2006/relationships/slide" Target="slide13.xml"/><Relationship Id="rId5" Type="http://schemas.openxmlformats.org/officeDocument/2006/relationships/slide" Target="slide12.xml"/><Relationship Id="rId4" Type="http://schemas.openxmlformats.org/officeDocument/2006/relationships/slide" Target="slide5.xml"/><Relationship Id="rId9" Type="http://schemas.openxmlformats.org/officeDocument/2006/relationships/slide" Target="slide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28.xml"/><Relationship Id="rId3" Type="http://schemas.openxmlformats.org/officeDocument/2006/relationships/slide" Target="slide4.xml"/><Relationship Id="rId7" Type="http://schemas.openxmlformats.org/officeDocument/2006/relationships/slide" Target="slide19.xml"/><Relationship Id="rId2" Type="http://schemas.openxmlformats.org/officeDocument/2006/relationships/hyperlink" Target="PDF%20presentation/5.%20Construction/Delivery%20Plan.pdf" TargetMode="External"/><Relationship Id="rId1" Type="http://schemas.openxmlformats.org/officeDocument/2006/relationships/slideLayout" Target="../slideLayouts/slideLayout6.xml"/><Relationship Id="rId6" Type="http://schemas.openxmlformats.org/officeDocument/2006/relationships/slide" Target="slide13.xml"/><Relationship Id="rId5" Type="http://schemas.openxmlformats.org/officeDocument/2006/relationships/slide" Target="slide12.xml"/><Relationship Id="rId4" Type="http://schemas.openxmlformats.org/officeDocument/2006/relationships/slide" Target="slide5.xml"/><Relationship Id="rId9" Type="http://schemas.openxmlformats.org/officeDocument/2006/relationships/slide" Target="slide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28.xml"/><Relationship Id="rId3" Type="http://schemas.openxmlformats.org/officeDocument/2006/relationships/slide" Target="slide4.xml"/><Relationship Id="rId7" Type="http://schemas.openxmlformats.org/officeDocument/2006/relationships/slide" Target="slide19.xml"/><Relationship Id="rId2" Type="http://schemas.openxmlformats.org/officeDocument/2006/relationships/hyperlink" Target="PDF%20presentation/5.%20Construction/Liquidity%20budget%20Company%20(Main%20Contract).pdf" TargetMode="External"/><Relationship Id="rId1" Type="http://schemas.openxmlformats.org/officeDocument/2006/relationships/slideLayout" Target="../slideLayouts/slideLayout6.xml"/><Relationship Id="rId6" Type="http://schemas.openxmlformats.org/officeDocument/2006/relationships/slide" Target="slide13.xml"/><Relationship Id="rId5" Type="http://schemas.openxmlformats.org/officeDocument/2006/relationships/slide" Target="slide12.xml"/><Relationship Id="rId4" Type="http://schemas.openxmlformats.org/officeDocument/2006/relationships/slide" Target="slide5.xml"/><Relationship Id="rId9" Type="http://schemas.openxmlformats.org/officeDocument/2006/relationships/slide" Target="slide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28.xml"/><Relationship Id="rId3" Type="http://schemas.openxmlformats.org/officeDocument/2006/relationships/slide" Target="slide4.xml"/><Relationship Id="rId7" Type="http://schemas.openxmlformats.org/officeDocument/2006/relationships/slide" Target="slide19.xml"/><Relationship Id="rId2" Type="http://schemas.openxmlformats.org/officeDocument/2006/relationships/hyperlink" Target="PDF%20presentation/5.%20Construction/Interim%20Certificates.pdf" TargetMode="External"/><Relationship Id="rId1" Type="http://schemas.openxmlformats.org/officeDocument/2006/relationships/slideLayout" Target="../slideLayouts/slideLayout6.xml"/><Relationship Id="rId6" Type="http://schemas.openxmlformats.org/officeDocument/2006/relationships/slide" Target="slide13.xml"/><Relationship Id="rId5" Type="http://schemas.openxmlformats.org/officeDocument/2006/relationships/slide" Target="slide12.xml"/><Relationship Id="rId4" Type="http://schemas.openxmlformats.org/officeDocument/2006/relationships/slide" Target="slide5.xml"/><Relationship Id="rId9" Type="http://schemas.openxmlformats.org/officeDocument/2006/relationships/slide" Target="slide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5.xml"/><Relationship Id="rId7" Type="http://schemas.openxmlformats.org/officeDocument/2006/relationships/slide" Target="slide2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9.xml"/><Relationship Id="rId5" Type="http://schemas.openxmlformats.org/officeDocument/2006/relationships/slide" Target="slide13.xml"/><Relationship Id="rId10" Type="http://schemas.openxmlformats.org/officeDocument/2006/relationships/hyperlink" Target="PDF%20presentation/5.%20Construction/Work%20place%20assessment/Work%20Place%20Assesment%20CONCRETE.pdf" TargetMode="External"/><Relationship Id="rId4" Type="http://schemas.openxmlformats.org/officeDocument/2006/relationships/slide" Target="slide12.xml"/><Relationship Id="rId9" Type="http://schemas.openxmlformats.org/officeDocument/2006/relationships/hyperlink" Target="PDF%20presentation/5.%20Construction/Work%20place%20assessment/Work%20Place%20Assesment%20Soil%20and%20Sewer.pdf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5.xml"/><Relationship Id="rId7" Type="http://schemas.openxmlformats.org/officeDocument/2006/relationships/slide" Target="slide2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9.xml"/><Relationship Id="rId5" Type="http://schemas.openxmlformats.org/officeDocument/2006/relationships/slide" Target="slide13.xml"/><Relationship Id="rId4" Type="http://schemas.openxmlformats.org/officeDocument/2006/relationships/slide" Target="slide12.xml"/><Relationship Id="rId9" Type="http://schemas.openxmlformats.org/officeDocument/2006/relationships/hyperlink" Target="PDF%20presentation/5.%20Construction/Manning%20and%20machinery.pdf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5.xml"/><Relationship Id="rId7" Type="http://schemas.openxmlformats.org/officeDocument/2006/relationships/slide" Target="slide2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9.xml"/><Relationship Id="rId5" Type="http://schemas.openxmlformats.org/officeDocument/2006/relationships/slide" Target="slide13.xml"/><Relationship Id="rId4" Type="http://schemas.openxmlformats.org/officeDocument/2006/relationships/slide" Target="slide12.xml"/><Relationship Id="rId9" Type="http://schemas.openxmlformats.org/officeDocument/2006/relationships/hyperlink" Target="PDF%20presentation/5.%20Construction/FORMWORKS.pdf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5.xml"/><Relationship Id="rId7" Type="http://schemas.openxmlformats.org/officeDocument/2006/relationships/slide" Target="slide2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9.xml"/><Relationship Id="rId5" Type="http://schemas.openxmlformats.org/officeDocument/2006/relationships/slide" Target="slide13.xml"/><Relationship Id="rId4" Type="http://schemas.openxmlformats.org/officeDocument/2006/relationships/slide" Target="slide12.xml"/><Relationship Id="rId9" Type="http://schemas.openxmlformats.org/officeDocument/2006/relationships/hyperlink" Target="PDF%20presentation/5.%20Construction/Cut%20and%20bending%20list.pdf" TargetMode="Externa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hyperlink" Target="PDF%20presentation/6.%20Handing%20Over/Guarantee.pdf" TargetMode="External"/><Relationship Id="rId7" Type="http://schemas.openxmlformats.org/officeDocument/2006/relationships/slide" Target="slide12.xml"/><Relationship Id="rId2" Type="http://schemas.openxmlformats.org/officeDocument/2006/relationships/hyperlink" Target="PDF%20presentation/6.%20Handing%20Over/Notification%20of%20completion.pdf" TargetMode="External"/><Relationship Id="rId1" Type="http://schemas.openxmlformats.org/officeDocument/2006/relationships/slideLayout" Target="../slideLayouts/slideLayout6.xml"/><Relationship Id="rId6" Type="http://schemas.openxmlformats.org/officeDocument/2006/relationships/slide" Target="slide5.xml"/><Relationship Id="rId11" Type="http://schemas.openxmlformats.org/officeDocument/2006/relationships/slide" Target="slide3.xml"/><Relationship Id="rId5" Type="http://schemas.openxmlformats.org/officeDocument/2006/relationships/slide" Target="slide4.xml"/><Relationship Id="rId10" Type="http://schemas.openxmlformats.org/officeDocument/2006/relationships/slide" Target="slide28.xml"/><Relationship Id="rId4" Type="http://schemas.openxmlformats.org/officeDocument/2006/relationships/hyperlink" Target="PDF%20presentation/6.%20Handing%20Over/Handing%20Over%20Protocol.pdf" TargetMode="External"/><Relationship Id="rId9" Type="http://schemas.openxmlformats.org/officeDocument/2006/relationships/slide" Target="slide1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88024" y="2708920"/>
            <a:ext cx="3313355" cy="1702160"/>
          </a:xfrm>
        </p:spPr>
        <p:txBody>
          <a:bodyPr>
            <a:normAutofit/>
          </a:bodyPr>
          <a:lstStyle/>
          <a:p>
            <a:r>
              <a:rPr lang="es-ES" dirty="0" smtClean="0"/>
              <a:t>Final Project 7th </a:t>
            </a:r>
            <a:r>
              <a:rPr lang="en-US" dirty="0" smtClean="0"/>
              <a:t>semester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ES" sz="2200" dirty="0" smtClean="0"/>
              <a:t>Maria</a:t>
            </a:r>
            <a:r>
              <a:rPr lang="et-EE" sz="2200" dirty="0" smtClean="0"/>
              <a:t> Amparo Prieto</a:t>
            </a:r>
            <a:endParaRPr lang="es-ES" sz="2200" dirty="0" smtClean="0"/>
          </a:p>
          <a:p>
            <a:endParaRPr lang="es-ES" dirty="0"/>
          </a:p>
          <a:p>
            <a:r>
              <a:rPr lang="es-ES" dirty="0"/>
              <a:t>Project: Svanekøkkenet </a:t>
            </a:r>
            <a:r>
              <a:rPr lang="es-ES" dirty="0" smtClean="0"/>
              <a:t>Århus</a:t>
            </a:r>
          </a:p>
          <a:p>
            <a:r>
              <a:rPr lang="en-US" dirty="0" smtClean="0"/>
              <a:t>Office Building</a:t>
            </a:r>
          </a:p>
        </p:txBody>
      </p:sp>
    </p:spTree>
    <p:extLst>
      <p:ext uri="{BB962C8B-B14F-4D97-AF65-F5344CB8AC3E}">
        <p14:creationId xmlns:p14="http://schemas.microsoft.com/office/powerpoint/2010/main" val="163010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Overview</a:t>
            </a:r>
            <a:endParaRPr lang="et-EE" dirty="0"/>
          </a:p>
        </p:txBody>
      </p:sp>
      <p:sp>
        <p:nvSpPr>
          <p:cNvPr id="3" name="TextBox 2"/>
          <p:cNvSpPr txBox="1"/>
          <p:nvPr/>
        </p:nvSpPr>
        <p:spPr>
          <a:xfrm>
            <a:off x="971600" y="2276872"/>
            <a:ext cx="640871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2400" dirty="0" smtClean="0"/>
              <a:t>0 </a:t>
            </a:r>
            <a:r>
              <a:rPr lang="es-ES" sz="2400" dirty="0" smtClean="0"/>
              <a:t>Project</a:t>
            </a:r>
            <a:endParaRPr lang="et-EE" sz="2400" dirty="0" smtClean="0"/>
          </a:p>
          <a:p>
            <a:r>
              <a:rPr lang="da-DK" sz="2400" dirty="0" smtClean="0"/>
              <a:t>1 The construction company</a:t>
            </a:r>
          </a:p>
          <a:p>
            <a:r>
              <a:rPr lang="da-DK" sz="2400" dirty="0" smtClean="0"/>
              <a:t>2 Tendering</a:t>
            </a:r>
          </a:p>
          <a:p>
            <a:r>
              <a:rPr lang="da-DK" sz="2400" dirty="0" smtClean="0"/>
              <a:t>3 The contract</a:t>
            </a:r>
          </a:p>
          <a:p>
            <a:r>
              <a:rPr lang="da-DK" sz="2400" dirty="0" smtClean="0"/>
              <a:t>4 Start-up/mobilization</a:t>
            </a:r>
          </a:p>
          <a:p>
            <a:r>
              <a:rPr lang="da-DK" sz="2400" dirty="0" smtClean="0"/>
              <a:t>5 Construction</a:t>
            </a:r>
          </a:p>
          <a:p>
            <a:r>
              <a:rPr lang="da-DK" sz="2400" dirty="0" smtClean="0"/>
              <a:t>6 Handing over</a:t>
            </a: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403226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827584" y="1628800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Construction </a:t>
            </a:r>
            <a:r>
              <a:rPr lang="en-US" dirty="0"/>
              <a:t>of an office building with 2 storeys and </a:t>
            </a:r>
            <a:r>
              <a:rPr lang="en-US" dirty="0" smtClean="0"/>
              <a:t>establishment </a:t>
            </a:r>
            <a:r>
              <a:rPr lang="en-US" dirty="0"/>
              <a:t>of roads, paths and parking areas.</a:t>
            </a:r>
            <a:endParaRPr lang="es-ES" dirty="0"/>
          </a:p>
          <a:p>
            <a:endParaRPr lang="es-ES" dirty="0"/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s-ES" dirty="0" smtClean="0"/>
              <a:t>0</a:t>
            </a:r>
            <a:r>
              <a:rPr lang="et-EE" dirty="0" smtClean="0"/>
              <a:t>. </a:t>
            </a:r>
            <a:r>
              <a:rPr lang="es-ES" dirty="0" smtClean="0"/>
              <a:t>Project</a:t>
            </a:r>
            <a:endParaRPr lang="et-EE" dirty="0"/>
          </a:p>
        </p:txBody>
      </p:sp>
      <p:grpSp>
        <p:nvGrpSpPr>
          <p:cNvPr id="18" name="Group 17"/>
          <p:cNvGrpSpPr/>
          <p:nvPr/>
        </p:nvGrpSpPr>
        <p:grpSpPr>
          <a:xfrm>
            <a:off x="1212306" y="2636912"/>
            <a:ext cx="1820008" cy="3279572"/>
            <a:chOff x="177782" y="2084045"/>
            <a:chExt cx="1820008" cy="3279572"/>
          </a:xfrm>
        </p:grpSpPr>
        <p:sp>
          <p:nvSpPr>
            <p:cNvPr id="20" name="TextBox 9">
              <a:hlinkClick r:id="rId2" action="ppaction://hlinkfile"/>
            </p:cNvPr>
            <p:cNvSpPr txBox="1"/>
            <p:nvPr/>
          </p:nvSpPr>
          <p:spPr>
            <a:xfrm>
              <a:off x="185810" y="2676542"/>
              <a:ext cx="1811980" cy="33855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600" dirty="0" smtClean="0"/>
                <a:t>Basement plan</a:t>
              </a:r>
              <a:endParaRPr lang="et-EE" sz="1600" dirty="0"/>
            </a:p>
          </p:txBody>
        </p:sp>
        <p:sp>
          <p:nvSpPr>
            <p:cNvPr id="21" name="TextBox 10">
              <a:hlinkClick r:id="rId3" action="ppaction://hlinkfile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G.F plan</a:t>
              </a:r>
              <a:endParaRPr lang="et-EE" dirty="0"/>
            </a:p>
          </p:txBody>
        </p:sp>
        <p:sp>
          <p:nvSpPr>
            <p:cNvPr id="22" name="TextBox 11">
              <a:hlinkClick r:id="rId4" action="ppaction://hlinkfile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1rst floor plan</a:t>
              </a:r>
              <a:endParaRPr lang="et-EE" dirty="0"/>
            </a:p>
          </p:txBody>
        </p:sp>
        <p:sp>
          <p:nvSpPr>
            <p:cNvPr id="23" name="TextBox 12">
              <a:hlinkClick r:id="rId5" action="ppaction://hlinkfile"/>
            </p:cNvPr>
            <p:cNvSpPr txBox="1"/>
            <p:nvPr/>
          </p:nvSpPr>
          <p:spPr>
            <a:xfrm>
              <a:off x="177782" y="4414850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Facades</a:t>
              </a:r>
              <a:endParaRPr lang="et-EE" dirty="0"/>
            </a:p>
          </p:txBody>
        </p:sp>
        <p:sp>
          <p:nvSpPr>
            <p:cNvPr id="24" name="TextBox 13">
              <a:hlinkClick r:id="rId6" action="ppaction://hlinkfile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Cross sections</a:t>
              </a:r>
              <a:endParaRPr lang="en-US" dirty="0"/>
            </a:p>
          </p:txBody>
        </p:sp>
        <p:sp>
          <p:nvSpPr>
            <p:cNvPr id="25" name="TextBox 16">
              <a:hlinkClick r:id="rId7" action="ppaction://hlinkfile"/>
            </p:cNvPr>
            <p:cNvSpPr txBox="1"/>
            <p:nvPr/>
          </p:nvSpPr>
          <p:spPr>
            <a:xfrm>
              <a:off x="185810" y="2084045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Situation plan</a:t>
              </a:r>
              <a:endParaRPr lang="et-EE" dirty="0"/>
            </a:p>
          </p:txBody>
        </p:sp>
      </p:grpSp>
    </p:spTree>
    <p:extLst>
      <p:ext uri="{BB962C8B-B14F-4D97-AF65-F5344CB8AC3E}">
        <p14:creationId xmlns:p14="http://schemas.microsoft.com/office/powerpoint/2010/main" val="97950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1. Establishing a company</a:t>
            </a:r>
            <a:endParaRPr lang="et-EE" dirty="0"/>
          </a:p>
        </p:txBody>
      </p:sp>
      <p:grpSp>
        <p:nvGrpSpPr>
          <p:cNvPr id="18" name="Group 17"/>
          <p:cNvGrpSpPr/>
          <p:nvPr/>
        </p:nvGrpSpPr>
        <p:grpSpPr>
          <a:xfrm>
            <a:off x="159704" y="1779133"/>
            <a:ext cx="2252056" cy="3845947"/>
            <a:chOff x="177782" y="1517670"/>
            <a:chExt cx="2252056" cy="3845947"/>
          </a:xfrm>
        </p:grpSpPr>
        <p:sp>
          <p:nvSpPr>
            <p:cNvPr id="9" name="TextBox 8">
              <a:hlinkClick r:id="rId2" action="ppaction://hlinksldjump"/>
            </p:cNvPr>
            <p:cNvSpPr txBox="1"/>
            <p:nvPr/>
          </p:nvSpPr>
          <p:spPr>
            <a:xfrm>
              <a:off x="185810" y="2097106"/>
              <a:ext cx="2244028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10" name="TextBox 9">
              <a:hlinkClick r:id="rId3" action="ppaction://hlinksldjump"/>
            </p:cNvPr>
            <p:cNvSpPr txBox="1"/>
            <p:nvPr/>
          </p:nvSpPr>
          <p:spPr>
            <a:xfrm>
              <a:off x="185810" y="2676542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11" name="TextBox 10">
              <a:hlinkClick r:id="rId4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12" name="TextBox 11">
              <a:hlinkClick r:id="rId5" action="ppaction://hlinksldjump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13" name="TextBox 12">
              <a:hlinkClick r:id="rId6" action="ppaction://hlinksldjump"/>
            </p:cNvPr>
            <p:cNvSpPr txBox="1"/>
            <p:nvPr/>
          </p:nvSpPr>
          <p:spPr>
            <a:xfrm>
              <a:off x="177782" y="4414850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14" name="TextBox 13">
              <a:hlinkClick r:id="rId7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17" name="TextBox 16">
              <a:hlinkClick r:id="rId8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25" name="TextBox 24">
            <a:hlinkClick r:id="rId9" action="ppaction://hlinkfile"/>
          </p:cNvPr>
          <p:cNvSpPr txBox="1"/>
          <p:nvPr/>
        </p:nvSpPr>
        <p:spPr>
          <a:xfrm>
            <a:off x="2411517" y="1784884"/>
            <a:ext cx="309658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Organizational chart</a:t>
            </a:r>
          </a:p>
        </p:txBody>
      </p:sp>
      <p:sp>
        <p:nvSpPr>
          <p:cNvPr id="27" name="TextBox 26">
            <a:hlinkClick r:id="rId10" action="ppaction://hlinkfile"/>
          </p:cNvPr>
          <p:cNvSpPr txBox="1"/>
          <p:nvPr/>
        </p:nvSpPr>
        <p:spPr>
          <a:xfrm>
            <a:off x="2411517" y="2394128"/>
            <a:ext cx="309658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Company budget</a:t>
            </a:r>
          </a:p>
        </p:txBody>
      </p:sp>
      <p:sp>
        <p:nvSpPr>
          <p:cNvPr id="28" name="TextBox 27">
            <a:hlinkClick r:id="rId11" action="ppaction://hlinkfile"/>
          </p:cNvPr>
          <p:cNvSpPr txBox="1"/>
          <p:nvPr/>
        </p:nvSpPr>
        <p:spPr>
          <a:xfrm>
            <a:off x="2411639" y="3009123"/>
            <a:ext cx="3096464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Employment </a:t>
            </a:r>
            <a:r>
              <a:rPr lang="en-US" dirty="0" smtClean="0"/>
              <a:t>contract</a:t>
            </a:r>
          </a:p>
        </p:txBody>
      </p:sp>
      <p:sp>
        <p:nvSpPr>
          <p:cNvPr id="29" name="TextBox 28">
            <a:hlinkClick r:id="rId12" action="ppaction://hlinkfile"/>
          </p:cNvPr>
          <p:cNvSpPr txBox="1"/>
          <p:nvPr/>
        </p:nvSpPr>
        <p:spPr>
          <a:xfrm>
            <a:off x="2411880" y="4261156"/>
            <a:ext cx="3096223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Company handbook</a:t>
            </a:r>
          </a:p>
        </p:txBody>
      </p:sp>
      <p:sp>
        <p:nvSpPr>
          <p:cNvPr id="15" name="TextBox 28">
            <a:hlinkClick r:id="rId13" action="ppaction://hlinkfile"/>
          </p:cNvPr>
          <p:cNvSpPr txBox="1"/>
          <p:nvPr/>
        </p:nvSpPr>
        <p:spPr>
          <a:xfrm>
            <a:off x="2411760" y="4869160"/>
            <a:ext cx="3096223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Quality </a:t>
            </a:r>
            <a:r>
              <a:rPr lang="et-EE" dirty="0" smtClean="0"/>
              <a:t> handbook</a:t>
            </a:r>
          </a:p>
        </p:txBody>
      </p:sp>
      <p:sp>
        <p:nvSpPr>
          <p:cNvPr id="16" name="TextBox 27">
            <a:hlinkClick r:id="rId14" action="ppaction://hlinkfile"/>
          </p:cNvPr>
          <p:cNvSpPr txBox="1"/>
          <p:nvPr/>
        </p:nvSpPr>
        <p:spPr>
          <a:xfrm>
            <a:off x="2411760" y="3635732"/>
            <a:ext cx="3096464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Employment </a:t>
            </a:r>
            <a:r>
              <a:rPr lang="en-US" dirty="0" smtClean="0"/>
              <a:t>dismissal</a:t>
            </a:r>
          </a:p>
        </p:txBody>
      </p:sp>
      <p:sp>
        <p:nvSpPr>
          <p:cNvPr id="19" name="TextBox 28">
            <a:hlinkClick r:id="rId15" action="ppaction://hlinkfile"/>
          </p:cNvPr>
          <p:cNvSpPr txBox="1"/>
          <p:nvPr/>
        </p:nvSpPr>
        <p:spPr>
          <a:xfrm>
            <a:off x="2411760" y="5445224"/>
            <a:ext cx="3096223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Application for building permit</a:t>
            </a:r>
          </a:p>
        </p:txBody>
      </p:sp>
    </p:spTree>
    <p:extLst>
      <p:ext uri="{BB962C8B-B14F-4D97-AF65-F5344CB8AC3E}">
        <p14:creationId xmlns:p14="http://schemas.microsoft.com/office/powerpoint/2010/main" val="347592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2. Giving a bid</a:t>
            </a:r>
            <a:endParaRPr lang="et-EE" dirty="0"/>
          </a:p>
        </p:txBody>
      </p:sp>
      <p:sp>
        <p:nvSpPr>
          <p:cNvPr id="16" name="TextBox 15"/>
          <p:cNvSpPr txBox="1"/>
          <p:nvPr/>
        </p:nvSpPr>
        <p:spPr>
          <a:xfrm>
            <a:off x="2411516" y="1960339"/>
            <a:ext cx="3312611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Invitation to tender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11639" y="2593664"/>
            <a:ext cx="3096464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Soil works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410035" y="3226989"/>
            <a:ext cx="309806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Sewer works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1606" y="3860314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Concrete works</a:t>
            </a:r>
          </a:p>
        </p:txBody>
      </p:sp>
      <p:sp>
        <p:nvSpPr>
          <p:cNvPr id="25" name="Right Arrow 24"/>
          <p:cNvSpPr/>
          <p:nvPr/>
        </p:nvSpPr>
        <p:spPr>
          <a:xfrm>
            <a:off x="5292079" y="3280159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6" name="Right Arrow 25"/>
          <p:cNvSpPr/>
          <p:nvPr/>
        </p:nvSpPr>
        <p:spPr>
          <a:xfrm>
            <a:off x="5292079" y="3913484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7" name="Right Arrow 26"/>
          <p:cNvSpPr/>
          <p:nvPr/>
        </p:nvSpPr>
        <p:spPr>
          <a:xfrm>
            <a:off x="5292079" y="2646834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grpSp>
        <p:nvGrpSpPr>
          <p:cNvPr id="28" name="Group 27"/>
          <p:cNvGrpSpPr/>
          <p:nvPr/>
        </p:nvGrpSpPr>
        <p:grpSpPr>
          <a:xfrm>
            <a:off x="159704" y="1779133"/>
            <a:ext cx="2252056" cy="3845947"/>
            <a:chOff x="177782" y="1517670"/>
            <a:chExt cx="2252056" cy="3845947"/>
          </a:xfrm>
        </p:grpSpPr>
        <p:sp>
          <p:nvSpPr>
            <p:cNvPr id="29" name="TextBox 28">
              <a:hlinkClick r:id="rId2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30" name="TextBox 29">
              <a:hlinkClick r:id="rId3" action="ppaction://hlinksldjump"/>
            </p:cNvPr>
            <p:cNvSpPr txBox="1"/>
            <p:nvPr/>
          </p:nvSpPr>
          <p:spPr>
            <a:xfrm>
              <a:off x="185810" y="2676542"/>
              <a:ext cx="2244028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31" name="TextBox 30">
              <a:hlinkClick r:id="rId4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32" name="TextBox 31">
              <a:hlinkClick r:id="rId5" action="ppaction://hlinksldjump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33" name="TextBox 32">
              <a:hlinkClick r:id="rId6" action="ppaction://hlinksldjump"/>
            </p:cNvPr>
            <p:cNvSpPr txBox="1"/>
            <p:nvPr/>
          </p:nvSpPr>
          <p:spPr>
            <a:xfrm>
              <a:off x="177782" y="4414850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34" name="TextBox 33">
              <a:hlinkClick r:id="rId7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35" name="TextBox 34">
              <a:hlinkClick r:id="rId8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2411760" y="5146159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Main contract</a:t>
            </a:r>
          </a:p>
        </p:txBody>
      </p:sp>
      <p:sp>
        <p:nvSpPr>
          <p:cNvPr id="23" name="TextBox 20"/>
          <p:cNvSpPr txBox="1"/>
          <p:nvPr/>
        </p:nvSpPr>
        <p:spPr>
          <a:xfrm>
            <a:off x="2411760" y="4498087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Elements works</a:t>
            </a:r>
          </a:p>
        </p:txBody>
      </p:sp>
      <p:sp>
        <p:nvSpPr>
          <p:cNvPr id="24" name="Right Arrow 25"/>
          <p:cNvSpPr/>
          <p:nvPr/>
        </p:nvSpPr>
        <p:spPr>
          <a:xfrm>
            <a:off x="5292080" y="4579387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6" name="TextBox 21">
            <a:hlinkClick r:id="rId9" action="ppaction://hlinkfile"/>
          </p:cNvPr>
          <p:cNvSpPr txBox="1"/>
          <p:nvPr/>
        </p:nvSpPr>
        <p:spPr>
          <a:xfrm>
            <a:off x="5715503" y="1340768"/>
            <a:ext cx="1952841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Invitation Main Contractor</a:t>
            </a:r>
          </a:p>
        </p:txBody>
      </p:sp>
      <p:sp>
        <p:nvSpPr>
          <p:cNvPr id="37" name="TextBox 22">
            <a:hlinkClick r:id="rId10" action="ppaction://hlinkfile"/>
          </p:cNvPr>
          <p:cNvSpPr txBox="1"/>
          <p:nvPr/>
        </p:nvSpPr>
        <p:spPr>
          <a:xfrm>
            <a:off x="5724206" y="2275131"/>
            <a:ext cx="195276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Invitation subcontractor</a:t>
            </a:r>
          </a:p>
        </p:txBody>
      </p:sp>
      <p:sp>
        <p:nvSpPr>
          <p:cNvPr id="38" name="Right Arrow 26"/>
          <p:cNvSpPr/>
          <p:nvPr/>
        </p:nvSpPr>
        <p:spPr>
          <a:xfrm>
            <a:off x="5508104" y="2012140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9" name="TextBox 17"/>
          <p:cNvSpPr txBox="1"/>
          <p:nvPr/>
        </p:nvSpPr>
        <p:spPr>
          <a:xfrm>
            <a:off x="2411760" y="5722223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Tender bid</a:t>
            </a:r>
          </a:p>
        </p:txBody>
      </p:sp>
    </p:spTree>
    <p:extLst>
      <p:ext uri="{BB962C8B-B14F-4D97-AF65-F5344CB8AC3E}">
        <p14:creationId xmlns:p14="http://schemas.microsoft.com/office/powerpoint/2010/main" val="391967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2. Giving a bid</a:t>
            </a:r>
            <a:endParaRPr lang="et-EE" dirty="0"/>
          </a:p>
        </p:txBody>
      </p:sp>
      <p:sp>
        <p:nvSpPr>
          <p:cNvPr id="16" name="TextBox 15"/>
          <p:cNvSpPr txBox="1"/>
          <p:nvPr/>
        </p:nvSpPr>
        <p:spPr>
          <a:xfrm>
            <a:off x="2411517" y="2034088"/>
            <a:ext cx="309658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Invitation to tender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11638" y="2667413"/>
            <a:ext cx="3374937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Soil works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410035" y="3300738"/>
            <a:ext cx="309806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Sewer works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1606" y="3934063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Concrete works</a:t>
            </a:r>
          </a:p>
        </p:txBody>
      </p:sp>
      <p:sp>
        <p:nvSpPr>
          <p:cNvPr id="25" name="Right Arrow 24"/>
          <p:cNvSpPr/>
          <p:nvPr/>
        </p:nvSpPr>
        <p:spPr>
          <a:xfrm>
            <a:off x="5292079" y="3353908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 dirty="0"/>
          </a:p>
        </p:txBody>
      </p:sp>
      <p:sp>
        <p:nvSpPr>
          <p:cNvPr id="26" name="Right Arrow 25"/>
          <p:cNvSpPr/>
          <p:nvPr/>
        </p:nvSpPr>
        <p:spPr>
          <a:xfrm>
            <a:off x="5292079" y="3987233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7" name="Right Arrow 26"/>
          <p:cNvSpPr/>
          <p:nvPr/>
        </p:nvSpPr>
        <p:spPr>
          <a:xfrm>
            <a:off x="5292079" y="2720583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grpSp>
        <p:nvGrpSpPr>
          <p:cNvPr id="28" name="Group 27"/>
          <p:cNvGrpSpPr/>
          <p:nvPr/>
        </p:nvGrpSpPr>
        <p:grpSpPr>
          <a:xfrm>
            <a:off x="159704" y="1779133"/>
            <a:ext cx="2252056" cy="3845947"/>
            <a:chOff x="177782" y="1517670"/>
            <a:chExt cx="2252056" cy="3845947"/>
          </a:xfrm>
        </p:grpSpPr>
        <p:sp>
          <p:nvSpPr>
            <p:cNvPr id="29" name="TextBox 28">
              <a:hlinkClick r:id="rId2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30" name="TextBox 29">
              <a:hlinkClick r:id="rId3" action="ppaction://hlinksldjump"/>
            </p:cNvPr>
            <p:cNvSpPr txBox="1"/>
            <p:nvPr/>
          </p:nvSpPr>
          <p:spPr>
            <a:xfrm>
              <a:off x="185810" y="2676542"/>
              <a:ext cx="2244028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31" name="TextBox 30">
              <a:hlinkClick r:id="rId4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32" name="TextBox 31">
              <a:hlinkClick r:id="rId5" action="ppaction://hlinksldjump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33" name="TextBox 32">
              <a:hlinkClick r:id="rId6" action="ppaction://hlinksldjump"/>
            </p:cNvPr>
            <p:cNvSpPr txBox="1"/>
            <p:nvPr/>
          </p:nvSpPr>
          <p:spPr>
            <a:xfrm>
              <a:off x="177782" y="4414850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34" name="TextBox 33">
              <a:hlinkClick r:id="rId7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35" name="TextBox 34">
              <a:hlinkClick r:id="rId8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23" name="TextBox 20"/>
          <p:cNvSpPr txBox="1"/>
          <p:nvPr/>
        </p:nvSpPr>
        <p:spPr>
          <a:xfrm>
            <a:off x="2411760" y="4571836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Elements works</a:t>
            </a:r>
          </a:p>
        </p:txBody>
      </p:sp>
      <p:sp>
        <p:nvSpPr>
          <p:cNvPr id="24" name="Right Arrow 25"/>
          <p:cNvSpPr/>
          <p:nvPr/>
        </p:nvSpPr>
        <p:spPr>
          <a:xfrm>
            <a:off x="5292080" y="4653136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2" name="TextBox 21">
            <a:hlinkClick r:id="rId9" action="ppaction://hlinkfile"/>
          </p:cNvPr>
          <p:cNvSpPr txBox="1"/>
          <p:nvPr/>
        </p:nvSpPr>
        <p:spPr>
          <a:xfrm>
            <a:off x="5787510" y="1988840"/>
            <a:ext cx="1952841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Quantities</a:t>
            </a:r>
          </a:p>
        </p:txBody>
      </p:sp>
      <p:sp>
        <p:nvSpPr>
          <p:cNvPr id="36" name="TextBox 22">
            <a:hlinkClick r:id="rId10" action="ppaction://hlinkfile"/>
          </p:cNvPr>
          <p:cNvSpPr txBox="1"/>
          <p:nvPr/>
        </p:nvSpPr>
        <p:spPr>
          <a:xfrm>
            <a:off x="5787588" y="2636912"/>
            <a:ext cx="1952764" cy="4062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Machine </a:t>
            </a:r>
            <a:r>
              <a:rPr lang="en-US" dirty="0" smtClean="0"/>
              <a:t>hours</a:t>
            </a:r>
          </a:p>
        </p:txBody>
      </p:sp>
      <p:sp>
        <p:nvSpPr>
          <p:cNvPr id="37" name="TextBox 23">
            <a:hlinkClick r:id="rId11" action="ppaction://hlinkfile"/>
          </p:cNvPr>
          <p:cNvSpPr txBox="1"/>
          <p:nvPr/>
        </p:nvSpPr>
        <p:spPr>
          <a:xfrm>
            <a:off x="5786576" y="3268783"/>
            <a:ext cx="195377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Calculation</a:t>
            </a:r>
          </a:p>
        </p:txBody>
      </p:sp>
      <p:sp>
        <p:nvSpPr>
          <p:cNvPr id="38" name="Right Arrow 24"/>
          <p:cNvSpPr/>
          <p:nvPr/>
        </p:nvSpPr>
        <p:spPr>
          <a:xfrm>
            <a:off x="5292080" y="2085889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 dirty="0"/>
          </a:p>
        </p:txBody>
      </p:sp>
      <p:sp>
        <p:nvSpPr>
          <p:cNvPr id="39" name="TextBox 17"/>
          <p:cNvSpPr txBox="1"/>
          <p:nvPr/>
        </p:nvSpPr>
        <p:spPr>
          <a:xfrm>
            <a:off x="2411760" y="5146159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Main contract</a:t>
            </a:r>
          </a:p>
        </p:txBody>
      </p:sp>
      <p:sp>
        <p:nvSpPr>
          <p:cNvPr id="40" name="TextBox 17"/>
          <p:cNvSpPr txBox="1"/>
          <p:nvPr/>
        </p:nvSpPr>
        <p:spPr>
          <a:xfrm>
            <a:off x="2411760" y="5722223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Tender bid</a:t>
            </a:r>
          </a:p>
        </p:txBody>
      </p:sp>
    </p:spTree>
    <p:extLst>
      <p:ext uri="{BB962C8B-B14F-4D97-AF65-F5344CB8AC3E}">
        <p14:creationId xmlns:p14="http://schemas.microsoft.com/office/powerpoint/2010/main" val="315126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2. Giving a bid</a:t>
            </a:r>
            <a:endParaRPr lang="et-EE" dirty="0"/>
          </a:p>
        </p:txBody>
      </p:sp>
      <p:sp>
        <p:nvSpPr>
          <p:cNvPr id="16" name="TextBox 15"/>
          <p:cNvSpPr txBox="1"/>
          <p:nvPr/>
        </p:nvSpPr>
        <p:spPr>
          <a:xfrm>
            <a:off x="2411517" y="1988840"/>
            <a:ext cx="309658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Invitation to tender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11638" y="2622165"/>
            <a:ext cx="3096465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Soil works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410034" y="3255490"/>
            <a:ext cx="3377553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Sewer works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1606" y="3888815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Concrete works</a:t>
            </a:r>
          </a:p>
        </p:txBody>
      </p:sp>
      <p:sp>
        <p:nvSpPr>
          <p:cNvPr id="25" name="Right Arrow 24"/>
          <p:cNvSpPr/>
          <p:nvPr/>
        </p:nvSpPr>
        <p:spPr>
          <a:xfrm>
            <a:off x="5292079" y="3308660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6" name="Right Arrow 25"/>
          <p:cNvSpPr/>
          <p:nvPr/>
        </p:nvSpPr>
        <p:spPr>
          <a:xfrm>
            <a:off x="5292079" y="3941985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7" name="Right Arrow 26"/>
          <p:cNvSpPr/>
          <p:nvPr/>
        </p:nvSpPr>
        <p:spPr>
          <a:xfrm>
            <a:off x="5292079" y="2675335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grpSp>
        <p:nvGrpSpPr>
          <p:cNvPr id="28" name="Group 27"/>
          <p:cNvGrpSpPr/>
          <p:nvPr/>
        </p:nvGrpSpPr>
        <p:grpSpPr>
          <a:xfrm>
            <a:off x="159704" y="1779133"/>
            <a:ext cx="2252056" cy="3845947"/>
            <a:chOff x="177782" y="1517670"/>
            <a:chExt cx="2252056" cy="3845947"/>
          </a:xfrm>
        </p:grpSpPr>
        <p:sp>
          <p:nvSpPr>
            <p:cNvPr id="29" name="TextBox 28">
              <a:hlinkClick r:id="rId2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30" name="TextBox 29">
              <a:hlinkClick r:id="rId3" action="ppaction://hlinksldjump"/>
            </p:cNvPr>
            <p:cNvSpPr txBox="1"/>
            <p:nvPr/>
          </p:nvSpPr>
          <p:spPr>
            <a:xfrm>
              <a:off x="185810" y="2676542"/>
              <a:ext cx="2244028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31" name="TextBox 30">
              <a:hlinkClick r:id="rId4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32" name="TextBox 31">
              <a:hlinkClick r:id="rId5" action="ppaction://hlinksldjump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33" name="TextBox 32">
              <a:hlinkClick r:id="rId6" action="ppaction://hlinksldjump"/>
            </p:cNvPr>
            <p:cNvSpPr txBox="1"/>
            <p:nvPr/>
          </p:nvSpPr>
          <p:spPr>
            <a:xfrm>
              <a:off x="177782" y="4414850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34" name="TextBox 33">
              <a:hlinkClick r:id="rId7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35" name="TextBox 34">
              <a:hlinkClick r:id="rId8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23" name="TextBox 20"/>
          <p:cNvSpPr txBox="1"/>
          <p:nvPr/>
        </p:nvSpPr>
        <p:spPr>
          <a:xfrm>
            <a:off x="2411760" y="4526588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Elements works</a:t>
            </a:r>
          </a:p>
        </p:txBody>
      </p:sp>
      <p:sp>
        <p:nvSpPr>
          <p:cNvPr id="24" name="Right Arrow 25"/>
          <p:cNvSpPr/>
          <p:nvPr/>
        </p:nvSpPr>
        <p:spPr>
          <a:xfrm>
            <a:off x="5292080" y="4607888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2" name="TextBox 21">
            <a:hlinkClick r:id="rId9" action="ppaction://hlinkfile"/>
          </p:cNvPr>
          <p:cNvSpPr txBox="1"/>
          <p:nvPr/>
        </p:nvSpPr>
        <p:spPr>
          <a:xfrm>
            <a:off x="5787510" y="2598573"/>
            <a:ext cx="1952841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Quantities</a:t>
            </a:r>
          </a:p>
        </p:txBody>
      </p:sp>
      <p:sp>
        <p:nvSpPr>
          <p:cNvPr id="36" name="TextBox 22">
            <a:hlinkClick r:id="rId10" action="ppaction://hlinkfile"/>
          </p:cNvPr>
          <p:cNvSpPr txBox="1"/>
          <p:nvPr/>
        </p:nvSpPr>
        <p:spPr>
          <a:xfrm>
            <a:off x="5787588" y="3246645"/>
            <a:ext cx="1952764" cy="4062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Machine </a:t>
            </a:r>
            <a:r>
              <a:rPr lang="en-US" dirty="0" smtClean="0"/>
              <a:t>hours</a:t>
            </a:r>
          </a:p>
        </p:txBody>
      </p:sp>
      <p:sp>
        <p:nvSpPr>
          <p:cNvPr id="37" name="TextBox 23">
            <a:hlinkClick r:id="rId11" action="ppaction://hlinkfile"/>
          </p:cNvPr>
          <p:cNvSpPr txBox="1"/>
          <p:nvPr/>
        </p:nvSpPr>
        <p:spPr>
          <a:xfrm>
            <a:off x="5786576" y="4598596"/>
            <a:ext cx="195377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Calculation</a:t>
            </a:r>
          </a:p>
        </p:txBody>
      </p:sp>
      <p:sp>
        <p:nvSpPr>
          <p:cNvPr id="38" name="TextBox 22">
            <a:hlinkClick r:id="rId12" action="ppaction://hlinkfile"/>
          </p:cNvPr>
          <p:cNvSpPr txBox="1"/>
          <p:nvPr/>
        </p:nvSpPr>
        <p:spPr>
          <a:xfrm>
            <a:off x="5796136" y="3959816"/>
            <a:ext cx="1952764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Man</a:t>
            </a:r>
            <a:r>
              <a:rPr lang="en-US" dirty="0" smtClean="0"/>
              <a:t>hours</a:t>
            </a:r>
          </a:p>
        </p:txBody>
      </p:sp>
      <p:sp>
        <p:nvSpPr>
          <p:cNvPr id="39" name="TextBox 17"/>
          <p:cNvSpPr txBox="1"/>
          <p:nvPr/>
        </p:nvSpPr>
        <p:spPr>
          <a:xfrm>
            <a:off x="2411760" y="5146159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Main contract</a:t>
            </a:r>
          </a:p>
        </p:txBody>
      </p:sp>
      <p:sp>
        <p:nvSpPr>
          <p:cNvPr id="40" name="TextBox 17"/>
          <p:cNvSpPr txBox="1"/>
          <p:nvPr/>
        </p:nvSpPr>
        <p:spPr>
          <a:xfrm>
            <a:off x="2411760" y="5722223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Tender bid</a:t>
            </a:r>
          </a:p>
        </p:txBody>
      </p:sp>
    </p:spTree>
    <p:extLst>
      <p:ext uri="{BB962C8B-B14F-4D97-AF65-F5344CB8AC3E}">
        <p14:creationId xmlns:p14="http://schemas.microsoft.com/office/powerpoint/2010/main" val="3318705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2. Giving a bid</a:t>
            </a:r>
            <a:endParaRPr lang="et-EE" dirty="0"/>
          </a:p>
        </p:txBody>
      </p:sp>
      <p:sp>
        <p:nvSpPr>
          <p:cNvPr id="16" name="TextBox 15"/>
          <p:cNvSpPr txBox="1"/>
          <p:nvPr/>
        </p:nvSpPr>
        <p:spPr>
          <a:xfrm>
            <a:off x="2411517" y="1988840"/>
            <a:ext cx="309658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Invitation to tender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11638" y="2622165"/>
            <a:ext cx="3096465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Soil works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410034" y="3255490"/>
            <a:ext cx="309806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Sewer works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1606" y="3888815"/>
            <a:ext cx="3404970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Concrete works</a:t>
            </a:r>
          </a:p>
        </p:txBody>
      </p:sp>
      <p:sp>
        <p:nvSpPr>
          <p:cNvPr id="25" name="Right Arrow 24"/>
          <p:cNvSpPr/>
          <p:nvPr/>
        </p:nvSpPr>
        <p:spPr>
          <a:xfrm>
            <a:off x="5292079" y="3308660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6" name="Right Arrow 25"/>
          <p:cNvSpPr/>
          <p:nvPr/>
        </p:nvSpPr>
        <p:spPr>
          <a:xfrm>
            <a:off x="5292079" y="3941985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7" name="Right Arrow 26"/>
          <p:cNvSpPr/>
          <p:nvPr/>
        </p:nvSpPr>
        <p:spPr>
          <a:xfrm>
            <a:off x="5292079" y="2675335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grpSp>
        <p:nvGrpSpPr>
          <p:cNvPr id="28" name="Group 27"/>
          <p:cNvGrpSpPr/>
          <p:nvPr/>
        </p:nvGrpSpPr>
        <p:grpSpPr>
          <a:xfrm>
            <a:off x="159704" y="1779133"/>
            <a:ext cx="2252056" cy="3845947"/>
            <a:chOff x="177782" y="1517670"/>
            <a:chExt cx="2252056" cy="3845947"/>
          </a:xfrm>
        </p:grpSpPr>
        <p:sp>
          <p:nvSpPr>
            <p:cNvPr id="29" name="TextBox 28">
              <a:hlinkClick r:id="rId2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30" name="TextBox 29">
              <a:hlinkClick r:id="rId3" action="ppaction://hlinksldjump"/>
            </p:cNvPr>
            <p:cNvSpPr txBox="1"/>
            <p:nvPr/>
          </p:nvSpPr>
          <p:spPr>
            <a:xfrm>
              <a:off x="185810" y="2676542"/>
              <a:ext cx="2244028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31" name="TextBox 30">
              <a:hlinkClick r:id="rId4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32" name="TextBox 31">
              <a:hlinkClick r:id="rId5" action="ppaction://hlinksldjump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33" name="TextBox 32">
              <a:hlinkClick r:id="rId6" action="ppaction://hlinksldjump"/>
            </p:cNvPr>
            <p:cNvSpPr txBox="1"/>
            <p:nvPr/>
          </p:nvSpPr>
          <p:spPr>
            <a:xfrm>
              <a:off x="177782" y="4414850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34" name="TextBox 33">
              <a:hlinkClick r:id="rId7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35" name="TextBox 34">
              <a:hlinkClick r:id="rId8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23" name="TextBox 20"/>
          <p:cNvSpPr txBox="1"/>
          <p:nvPr/>
        </p:nvSpPr>
        <p:spPr>
          <a:xfrm>
            <a:off x="2411760" y="4526588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Elements works</a:t>
            </a:r>
          </a:p>
        </p:txBody>
      </p:sp>
      <p:sp>
        <p:nvSpPr>
          <p:cNvPr id="24" name="Right Arrow 25"/>
          <p:cNvSpPr/>
          <p:nvPr/>
        </p:nvSpPr>
        <p:spPr>
          <a:xfrm>
            <a:off x="5292080" y="4607888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2" name="TextBox 21">
            <a:hlinkClick r:id="rId9" action="ppaction://hlinkfile"/>
          </p:cNvPr>
          <p:cNvSpPr txBox="1"/>
          <p:nvPr/>
        </p:nvSpPr>
        <p:spPr>
          <a:xfrm>
            <a:off x="5787510" y="3239736"/>
            <a:ext cx="1952841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Quantities</a:t>
            </a:r>
          </a:p>
        </p:txBody>
      </p:sp>
      <p:sp>
        <p:nvSpPr>
          <p:cNvPr id="37" name="TextBox 23">
            <a:hlinkClick r:id="rId10" action="ppaction://hlinkfile"/>
          </p:cNvPr>
          <p:cNvSpPr txBox="1"/>
          <p:nvPr/>
        </p:nvSpPr>
        <p:spPr>
          <a:xfrm>
            <a:off x="5786576" y="4526588"/>
            <a:ext cx="195377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Calculation</a:t>
            </a:r>
          </a:p>
        </p:txBody>
      </p:sp>
      <p:sp>
        <p:nvSpPr>
          <p:cNvPr id="38" name="TextBox 22">
            <a:hlinkClick r:id="rId11" action="ppaction://hlinkfile"/>
          </p:cNvPr>
          <p:cNvSpPr txBox="1"/>
          <p:nvPr/>
        </p:nvSpPr>
        <p:spPr>
          <a:xfrm>
            <a:off x="5796136" y="3887808"/>
            <a:ext cx="1952764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err="1" smtClean="0"/>
              <a:t>Man</a:t>
            </a:r>
            <a:r>
              <a:rPr lang="en-US" dirty="0" smtClean="0"/>
              <a:t>hours</a:t>
            </a:r>
          </a:p>
        </p:txBody>
      </p:sp>
      <p:sp>
        <p:nvSpPr>
          <p:cNvPr id="36" name="TextBox 17"/>
          <p:cNvSpPr txBox="1"/>
          <p:nvPr/>
        </p:nvSpPr>
        <p:spPr>
          <a:xfrm>
            <a:off x="2411760" y="5146159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Main contract</a:t>
            </a:r>
          </a:p>
        </p:txBody>
      </p:sp>
      <p:sp>
        <p:nvSpPr>
          <p:cNvPr id="39" name="TextBox 17"/>
          <p:cNvSpPr txBox="1"/>
          <p:nvPr/>
        </p:nvSpPr>
        <p:spPr>
          <a:xfrm>
            <a:off x="2411760" y="5722223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Tender bid</a:t>
            </a:r>
          </a:p>
        </p:txBody>
      </p:sp>
    </p:spTree>
    <p:extLst>
      <p:ext uri="{BB962C8B-B14F-4D97-AF65-F5344CB8AC3E}">
        <p14:creationId xmlns:p14="http://schemas.microsoft.com/office/powerpoint/2010/main" val="2244985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2. Giving a bid</a:t>
            </a:r>
            <a:endParaRPr lang="et-EE" dirty="0"/>
          </a:p>
        </p:txBody>
      </p:sp>
      <p:sp>
        <p:nvSpPr>
          <p:cNvPr id="16" name="TextBox 15"/>
          <p:cNvSpPr txBox="1"/>
          <p:nvPr/>
        </p:nvSpPr>
        <p:spPr>
          <a:xfrm>
            <a:off x="2411517" y="1988840"/>
            <a:ext cx="309658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Invitation to tender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11638" y="2622165"/>
            <a:ext cx="3096465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Soil works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410034" y="3255490"/>
            <a:ext cx="309806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Sewer works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1606" y="3888815"/>
            <a:ext cx="3156651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Concrete works</a:t>
            </a:r>
          </a:p>
        </p:txBody>
      </p:sp>
      <p:sp>
        <p:nvSpPr>
          <p:cNvPr id="25" name="Right Arrow 24"/>
          <p:cNvSpPr/>
          <p:nvPr/>
        </p:nvSpPr>
        <p:spPr>
          <a:xfrm>
            <a:off x="5292079" y="3308660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6" name="Right Arrow 25"/>
          <p:cNvSpPr/>
          <p:nvPr/>
        </p:nvSpPr>
        <p:spPr>
          <a:xfrm>
            <a:off x="5292079" y="3941985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7" name="Right Arrow 26"/>
          <p:cNvSpPr/>
          <p:nvPr/>
        </p:nvSpPr>
        <p:spPr>
          <a:xfrm>
            <a:off x="5292079" y="2675335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grpSp>
        <p:nvGrpSpPr>
          <p:cNvPr id="28" name="Group 27"/>
          <p:cNvGrpSpPr/>
          <p:nvPr/>
        </p:nvGrpSpPr>
        <p:grpSpPr>
          <a:xfrm>
            <a:off x="159704" y="1779133"/>
            <a:ext cx="2252056" cy="3845947"/>
            <a:chOff x="177782" y="1517670"/>
            <a:chExt cx="2252056" cy="3845947"/>
          </a:xfrm>
        </p:grpSpPr>
        <p:sp>
          <p:nvSpPr>
            <p:cNvPr id="29" name="TextBox 28">
              <a:hlinkClick r:id="rId2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30" name="TextBox 29">
              <a:hlinkClick r:id="rId3" action="ppaction://hlinksldjump"/>
            </p:cNvPr>
            <p:cNvSpPr txBox="1"/>
            <p:nvPr/>
          </p:nvSpPr>
          <p:spPr>
            <a:xfrm>
              <a:off x="185810" y="2676542"/>
              <a:ext cx="2244028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31" name="TextBox 30">
              <a:hlinkClick r:id="rId4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32" name="TextBox 31">
              <a:hlinkClick r:id="rId5" action="ppaction://hlinksldjump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33" name="TextBox 32">
              <a:hlinkClick r:id="rId6" action="ppaction://hlinksldjump"/>
            </p:cNvPr>
            <p:cNvSpPr txBox="1"/>
            <p:nvPr/>
          </p:nvSpPr>
          <p:spPr>
            <a:xfrm>
              <a:off x="177782" y="4414850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34" name="TextBox 33">
              <a:hlinkClick r:id="rId7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35" name="TextBox 34">
              <a:hlinkClick r:id="rId8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23" name="TextBox 20"/>
          <p:cNvSpPr txBox="1"/>
          <p:nvPr/>
        </p:nvSpPr>
        <p:spPr>
          <a:xfrm>
            <a:off x="2411760" y="4526588"/>
            <a:ext cx="3374816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Elements works</a:t>
            </a:r>
          </a:p>
        </p:txBody>
      </p:sp>
      <p:sp>
        <p:nvSpPr>
          <p:cNvPr id="24" name="Right Arrow 25"/>
          <p:cNvSpPr/>
          <p:nvPr/>
        </p:nvSpPr>
        <p:spPr>
          <a:xfrm>
            <a:off x="5292080" y="4607888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2" name="TextBox 21">
            <a:hlinkClick r:id="rId9" action="ppaction://hlinkfile"/>
          </p:cNvPr>
          <p:cNvSpPr txBox="1"/>
          <p:nvPr/>
        </p:nvSpPr>
        <p:spPr>
          <a:xfrm>
            <a:off x="5787510" y="3878516"/>
            <a:ext cx="1952841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Quantities</a:t>
            </a:r>
          </a:p>
        </p:txBody>
      </p:sp>
      <p:sp>
        <p:nvSpPr>
          <p:cNvPr id="37" name="TextBox 23">
            <a:hlinkClick r:id="rId10" action="ppaction://hlinkfile"/>
          </p:cNvPr>
          <p:cNvSpPr txBox="1"/>
          <p:nvPr/>
        </p:nvSpPr>
        <p:spPr>
          <a:xfrm>
            <a:off x="5786576" y="5167751"/>
            <a:ext cx="195377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Calculation</a:t>
            </a:r>
          </a:p>
        </p:txBody>
      </p:sp>
      <p:sp>
        <p:nvSpPr>
          <p:cNvPr id="38" name="TextBox 22">
            <a:hlinkClick r:id="rId11" action="ppaction://hlinkfile"/>
          </p:cNvPr>
          <p:cNvSpPr txBox="1"/>
          <p:nvPr/>
        </p:nvSpPr>
        <p:spPr>
          <a:xfrm>
            <a:off x="5796136" y="4528971"/>
            <a:ext cx="1952764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err="1" smtClean="0"/>
              <a:t>Man</a:t>
            </a:r>
            <a:r>
              <a:rPr lang="en-US" dirty="0" smtClean="0"/>
              <a:t>hours</a:t>
            </a:r>
          </a:p>
        </p:txBody>
      </p:sp>
      <p:sp>
        <p:nvSpPr>
          <p:cNvPr id="36" name="TextBox 17"/>
          <p:cNvSpPr txBox="1"/>
          <p:nvPr/>
        </p:nvSpPr>
        <p:spPr>
          <a:xfrm>
            <a:off x="2411760" y="5146159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Main contract</a:t>
            </a:r>
          </a:p>
        </p:txBody>
      </p:sp>
      <p:sp>
        <p:nvSpPr>
          <p:cNvPr id="39" name="TextBox 17"/>
          <p:cNvSpPr txBox="1"/>
          <p:nvPr/>
        </p:nvSpPr>
        <p:spPr>
          <a:xfrm>
            <a:off x="2411760" y="5722223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Tender bid</a:t>
            </a:r>
          </a:p>
        </p:txBody>
      </p:sp>
    </p:spTree>
    <p:extLst>
      <p:ext uri="{BB962C8B-B14F-4D97-AF65-F5344CB8AC3E}">
        <p14:creationId xmlns:p14="http://schemas.microsoft.com/office/powerpoint/2010/main" val="289395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2. Giving a bid</a:t>
            </a:r>
            <a:endParaRPr lang="et-EE" dirty="0"/>
          </a:p>
        </p:txBody>
      </p:sp>
      <p:sp>
        <p:nvSpPr>
          <p:cNvPr id="16" name="TextBox 15"/>
          <p:cNvSpPr txBox="1"/>
          <p:nvPr/>
        </p:nvSpPr>
        <p:spPr>
          <a:xfrm>
            <a:off x="2411517" y="1988840"/>
            <a:ext cx="309658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Invitation to tender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11638" y="2622165"/>
            <a:ext cx="3096465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Soil works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410034" y="3255490"/>
            <a:ext cx="309806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Sewer works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1606" y="3888815"/>
            <a:ext cx="3156651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Concrete works</a:t>
            </a:r>
          </a:p>
        </p:txBody>
      </p:sp>
      <p:sp>
        <p:nvSpPr>
          <p:cNvPr id="25" name="Right Arrow 24"/>
          <p:cNvSpPr/>
          <p:nvPr/>
        </p:nvSpPr>
        <p:spPr>
          <a:xfrm>
            <a:off x="5292079" y="3308660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6" name="Right Arrow 25"/>
          <p:cNvSpPr/>
          <p:nvPr/>
        </p:nvSpPr>
        <p:spPr>
          <a:xfrm>
            <a:off x="5292079" y="3941985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7" name="Right Arrow 26"/>
          <p:cNvSpPr/>
          <p:nvPr/>
        </p:nvSpPr>
        <p:spPr>
          <a:xfrm>
            <a:off x="5292079" y="2675335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grpSp>
        <p:nvGrpSpPr>
          <p:cNvPr id="28" name="Group 27"/>
          <p:cNvGrpSpPr/>
          <p:nvPr/>
        </p:nvGrpSpPr>
        <p:grpSpPr>
          <a:xfrm>
            <a:off x="159704" y="1779133"/>
            <a:ext cx="2252056" cy="3845947"/>
            <a:chOff x="177782" y="1517670"/>
            <a:chExt cx="2252056" cy="3845947"/>
          </a:xfrm>
        </p:grpSpPr>
        <p:sp>
          <p:nvSpPr>
            <p:cNvPr id="29" name="TextBox 28">
              <a:hlinkClick r:id="rId2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30" name="TextBox 29">
              <a:hlinkClick r:id="rId3" action="ppaction://hlinksldjump"/>
            </p:cNvPr>
            <p:cNvSpPr txBox="1"/>
            <p:nvPr/>
          </p:nvSpPr>
          <p:spPr>
            <a:xfrm>
              <a:off x="185810" y="2676542"/>
              <a:ext cx="2244028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31" name="TextBox 30">
              <a:hlinkClick r:id="rId4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32" name="TextBox 31">
              <a:hlinkClick r:id="rId5" action="ppaction://hlinksldjump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33" name="TextBox 32">
              <a:hlinkClick r:id="rId6" action="ppaction://hlinksldjump"/>
            </p:cNvPr>
            <p:cNvSpPr txBox="1"/>
            <p:nvPr/>
          </p:nvSpPr>
          <p:spPr>
            <a:xfrm>
              <a:off x="177782" y="4414850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34" name="TextBox 33">
              <a:hlinkClick r:id="rId7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35" name="TextBox 34">
              <a:hlinkClick r:id="rId8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23" name="TextBox 20"/>
          <p:cNvSpPr txBox="1"/>
          <p:nvPr/>
        </p:nvSpPr>
        <p:spPr>
          <a:xfrm>
            <a:off x="2411760" y="4526588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Elements works</a:t>
            </a:r>
          </a:p>
        </p:txBody>
      </p:sp>
      <p:sp>
        <p:nvSpPr>
          <p:cNvPr id="24" name="Right Arrow 25"/>
          <p:cNvSpPr/>
          <p:nvPr/>
        </p:nvSpPr>
        <p:spPr>
          <a:xfrm>
            <a:off x="5292080" y="4607888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6" name="TextBox 17">
            <a:hlinkClick r:id="rId9" action="ppaction://hlinkfile"/>
          </p:cNvPr>
          <p:cNvSpPr txBox="1"/>
          <p:nvPr/>
        </p:nvSpPr>
        <p:spPr>
          <a:xfrm>
            <a:off x="2411760" y="5146159"/>
            <a:ext cx="3374816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Main contract</a:t>
            </a:r>
          </a:p>
        </p:txBody>
      </p:sp>
      <p:sp>
        <p:nvSpPr>
          <p:cNvPr id="39" name="TextBox 17"/>
          <p:cNvSpPr txBox="1"/>
          <p:nvPr/>
        </p:nvSpPr>
        <p:spPr>
          <a:xfrm>
            <a:off x="2411760" y="5722223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Tender bid</a:t>
            </a:r>
          </a:p>
        </p:txBody>
      </p:sp>
    </p:spTree>
    <p:extLst>
      <p:ext uri="{BB962C8B-B14F-4D97-AF65-F5344CB8AC3E}">
        <p14:creationId xmlns:p14="http://schemas.microsoft.com/office/powerpoint/2010/main" val="210539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2. Giving a bid</a:t>
            </a:r>
            <a:endParaRPr lang="et-EE" dirty="0"/>
          </a:p>
        </p:txBody>
      </p:sp>
      <p:sp>
        <p:nvSpPr>
          <p:cNvPr id="16" name="TextBox 15"/>
          <p:cNvSpPr txBox="1"/>
          <p:nvPr/>
        </p:nvSpPr>
        <p:spPr>
          <a:xfrm>
            <a:off x="2411517" y="1988840"/>
            <a:ext cx="309658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Invitation to tender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11638" y="2622165"/>
            <a:ext cx="3096465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Soil works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410034" y="3255490"/>
            <a:ext cx="309806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Sewer works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1606" y="3888815"/>
            <a:ext cx="3156651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Concrete works</a:t>
            </a:r>
          </a:p>
        </p:txBody>
      </p:sp>
      <p:sp>
        <p:nvSpPr>
          <p:cNvPr id="25" name="Right Arrow 24"/>
          <p:cNvSpPr/>
          <p:nvPr/>
        </p:nvSpPr>
        <p:spPr>
          <a:xfrm>
            <a:off x="5292079" y="3308660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6" name="Right Arrow 25"/>
          <p:cNvSpPr/>
          <p:nvPr/>
        </p:nvSpPr>
        <p:spPr>
          <a:xfrm>
            <a:off x="5292079" y="3941985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7" name="Right Arrow 26"/>
          <p:cNvSpPr/>
          <p:nvPr/>
        </p:nvSpPr>
        <p:spPr>
          <a:xfrm>
            <a:off x="5292079" y="2675335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grpSp>
        <p:nvGrpSpPr>
          <p:cNvPr id="28" name="Group 27"/>
          <p:cNvGrpSpPr/>
          <p:nvPr/>
        </p:nvGrpSpPr>
        <p:grpSpPr>
          <a:xfrm>
            <a:off x="159704" y="1779133"/>
            <a:ext cx="2252056" cy="3845947"/>
            <a:chOff x="177782" y="1517670"/>
            <a:chExt cx="2252056" cy="3845947"/>
          </a:xfrm>
        </p:grpSpPr>
        <p:sp>
          <p:nvSpPr>
            <p:cNvPr id="29" name="TextBox 28">
              <a:hlinkClick r:id="rId2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30" name="TextBox 29">
              <a:hlinkClick r:id="rId3" action="ppaction://hlinksldjump"/>
            </p:cNvPr>
            <p:cNvSpPr txBox="1"/>
            <p:nvPr/>
          </p:nvSpPr>
          <p:spPr>
            <a:xfrm>
              <a:off x="185810" y="2676542"/>
              <a:ext cx="2244028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31" name="TextBox 30">
              <a:hlinkClick r:id="rId4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32" name="TextBox 31">
              <a:hlinkClick r:id="rId5" action="ppaction://hlinksldjump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33" name="TextBox 32">
              <a:hlinkClick r:id="rId6" action="ppaction://hlinksldjump"/>
            </p:cNvPr>
            <p:cNvSpPr txBox="1"/>
            <p:nvPr/>
          </p:nvSpPr>
          <p:spPr>
            <a:xfrm>
              <a:off x="177782" y="4414850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34" name="TextBox 33">
              <a:hlinkClick r:id="rId7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35" name="TextBox 34">
              <a:hlinkClick r:id="rId8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23" name="TextBox 20"/>
          <p:cNvSpPr txBox="1"/>
          <p:nvPr/>
        </p:nvSpPr>
        <p:spPr>
          <a:xfrm>
            <a:off x="2411760" y="4526588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Elements works</a:t>
            </a:r>
          </a:p>
        </p:txBody>
      </p:sp>
      <p:sp>
        <p:nvSpPr>
          <p:cNvPr id="24" name="Right Arrow 25"/>
          <p:cNvSpPr/>
          <p:nvPr/>
        </p:nvSpPr>
        <p:spPr>
          <a:xfrm>
            <a:off x="5292080" y="4607888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2" name="TextBox 17"/>
          <p:cNvSpPr txBox="1"/>
          <p:nvPr/>
        </p:nvSpPr>
        <p:spPr>
          <a:xfrm>
            <a:off x="2411760" y="5146159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Main contract</a:t>
            </a:r>
          </a:p>
        </p:txBody>
      </p:sp>
      <p:sp>
        <p:nvSpPr>
          <p:cNvPr id="36" name="TextBox 17">
            <a:hlinkClick r:id="rId9" action="ppaction://hlinkfile"/>
          </p:cNvPr>
          <p:cNvSpPr txBox="1"/>
          <p:nvPr/>
        </p:nvSpPr>
        <p:spPr>
          <a:xfrm>
            <a:off x="2411760" y="5722223"/>
            <a:ext cx="3384376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Tender bid</a:t>
            </a:r>
          </a:p>
        </p:txBody>
      </p:sp>
    </p:spTree>
    <p:extLst>
      <p:ext uri="{BB962C8B-B14F-4D97-AF65-F5344CB8AC3E}">
        <p14:creationId xmlns:p14="http://schemas.microsoft.com/office/powerpoint/2010/main" val="167360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3. Making agreements</a:t>
            </a:r>
            <a:endParaRPr lang="et-EE" dirty="0"/>
          </a:p>
        </p:txBody>
      </p:sp>
      <p:sp>
        <p:nvSpPr>
          <p:cNvPr id="15" name="TextBox 14">
            <a:hlinkClick r:id="rId2" action="ppaction://hlinkfile"/>
          </p:cNvPr>
          <p:cNvSpPr txBox="1"/>
          <p:nvPr/>
        </p:nvSpPr>
        <p:spPr>
          <a:xfrm>
            <a:off x="2391183" y="3656370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>
                <a:solidFill>
                  <a:prstClr val="black"/>
                </a:solidFill>
              </a:rPr>
              <a:t>Subcontractor’s contract</a:t>
            </a:r>
            <a:endParaRPr lang="et-EE" dirty="0">
              <a:solidFill>
                <a:prstClr val="black"/>
              </a:solidFill>
            </a:endParaRPr>
          </a:p>
        </p:txBody>
      </p:sp>
      <p:sp>
        <p:nvSpPr>
          <p:cNvPr id="19" name="TextBox 18">
            <a:hlinkClick r:id="rId3" action="ppaction://hlinkfile"/>
          </p:cNvPr>
          <p:cNvSpPr txBox="1"/>
          <p:nvPr/>
        </p:nvSpPr>
        <p:spPr>
          <a:xfrm>
            <a:off x="2419612" y="3023045"/>
            <a:ext cx="309806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>
                <a:solidFill>
                  <a:prstClr val="black"/>
                </a:solidFill>
              </a:rPr>
              <a:t>Client’s contract</a:t>
            </a:r>
            <a:endParaRPr lang="et-EE" dirty="0">
              <a:solidFill>
                <a:prstClr val="black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59704" y="1779133"/>
            <a:ext cx="2231478" cy="3845947"/>
            <a:chOff x="177782" y="1517670"/>
            <a:chExt cx="2231478" cy="3845947"/>
          </a:xfrm>
        </p:grpSpPr>
        <p:sp>
          <p:nvSpPr>
            <p:cNvPr id="22" name="TextBox 21">
              <a:hlinkClick r:id="rId4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23" name="TextBox 22">
              <a:hlinkClick r:id="rId5" action="ppaction://hlinksldjump"/>
            </p:cNvPr>
            <p:cNvSpPr txBox="1"/>
            <p:nvPr/>
          </p:nvSpPr>
          <p:spPr>
            <a:xfrm>
              <a:off x="185810" y="2676542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24" name="TextBox 23">
              <a:hlinkClick r:id="rId6" action="ppaction://hlinksldjump"/>
            </p:cNvPr>
            <p:cNvSpPr txBox="1"/>
            <p:nvPr/>
          </p:nvSpPr>
          <p:spPr>
            <a:xfrm>
              <a:off x="185809" y="3255978"/>
              <a:ext cx="2223451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25" name="TextBox 24">
              <a:hlinkClick r:id="rId7" action="ppaction://hlinksldjump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26" name="TextBox 25">
              <a:hlinkClick r:id="rId8" action="ppaction://hlinksldjump"/>
            </p:cNvPr>
            <p:cNvSpPr txBox="1"/>
            <p:nvPr/>
          </p:nvSpPr>
          <p:spPr>
            <a:xfrm>
              <a:off x="177782" y="4414850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27" name="TextBox 26">
              <a:hlinkClick r:id="rId9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28" name="TextBox 27">
              <a:hlinkClick r:id="rId10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17" name="TextBox 16">
            <a:hlinkClick r:id="rId11" action="ppaction://hlinkfile"/>
          </p:cNvPr>
          <p:cNvSpPr txBox="1"/>
          <p:nvPr/>
        </p:nvSpPr>
        <p:spPr>
          <a:xfrm>
            <a:off x="2411760" y="4941168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>
                <a:solidFill>
                  <a:prstClr val="black"/>
                </a:solidFill>
              </a:rPr>
              <a:t>Legal timeline</a:t>
            </a:r>
            <a:endParaRPr lang="et-EE" dirty="0">
              <a:solidFill>
                <a:prstClr val="black"/>
              </a:solidFill>
            </a:endParaRPr>
          </a:p>
        </p:txBody>
      </p:sp>
      <p:sp>
        <p:nvSpPr>
          <p:cNvPr id="18" name="TextBox 14">
            <a:hlinkClick r:id="rId12" action="ppaction://hlinkfile"/>
          </p:cNvPr>
          <p:cNvSpPr txBox="1"/>
          <p:nvPr/>
        </p:nvSpPr>
        <p:spPr>
          <a:xfrm>
            <a:off x="2411760" y="4293096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Supplier’s contract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81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4. Mobilization</a:t>
            </a:r>
            <a:endParaRPr lang="et-EE" dirty="0"/>
          </a:p>
        </p:txBody>
      </p:sp>
      <p:sp>
        <p:nvSpPr>
          <p:cNvPr id="15" name="TextBox 14"/>
          <p:cNvSpPr txBox="1"/>
          <p:nvPr/>
        </p:nvSpPr>
        <p:spPr>
          <a:xfrm>
            <a:off x="2381606" y="3645024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Process</a:t>
            </a:r>
            <a:r>
              <a:rPr lang="et-EE" dirty="0" smtClean="0"/>
              <a:t> control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39400" y="5229200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Production card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10035" y="4293096"/>
            <a:ext cx="30980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/>
              <a:t>Plan health </a:t>
            </a:r>
            <a:r>
              <a:rPr lang="es-ES" dirty="0"/>
              <a:t>and </a:t>
            </a:r>
            <a:r>
              <a:rPr lang="et-EE" dirty="0"/>
              <a:t>safety</a:t>
            </a:r>
            <a:endParaRPr lang="es-ES" dirty="0"/>
          </a:p>
          <a:p>
            <a:pPr algn="ctr"/>
            <a:r>
              <a:rPr lang="es-ES" dirty="0"/>
              <a:t>(PSH </a:t>
            </a:r>
            <a:r>
              <a:rPr lang="en-US" dirty="0" smtClean="0"/>
              <a:t>Schedule</a:t>
            </a:r>
            <a:r>
              <a:rPr lang="es-ES" dirty="0" smtClean="0"/>
              <a:t>s</a:t>
            </a:r>
            <a:r>
              <a:rPr lang="es-ES" dirty="0"/>
              <a:t>)</a:t>
            </a:r>
            <a:endParaRPr lang="et-EE" dirty="0"/>
          </a:p>
        </p:txBody>
      </p:sp>
      <p:grpSp>
        <p:nvGrpSpPr>
          <p:cNvPr id="21" name="Group 20"/>
          <p:cNvGrpSpPr/>
          <p:nvPr/>
        </p:nvGrpSpPr>
        <p:grpSpPr>
          <a:xfrm>
            <a:off x="159704" y="1779133"/>
            <a:ext cx="2250330" cy="3845947"/>
            <a:chOff x="177782" y="1517670"/>
            <a:chExt cx="2250330" cy="3845947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2" name="TextBox 21">
              <a:hlinkClick r:id="rId2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23" name="TextBox 22">
              <a:hlinkClick r:id="rId3" action="ppaction://hlinksldjump"/>
            </p:cNvPr>
            <p:cNvSpPr txBox="1"/>
            <p:nvPr/>
          </p:nvSpPr>
          <p:spPr>
            <a:xfrm>
              <a:off x="185810" y="2676542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24" name="TextBox 23">
              <a:hlinkClick r:id="rId4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25" name="TextBox 24">
              <a:hlinkClick r:id="rId5" action="ppaction://hlinksldjump"/>
            </p:cNvPr>
            <p:cNvSpPr txBox="1"/>
            <p:nvPr/>
          </p:nvSpPr>
          <p:spPr>
            <a:xfrm>
              <a:off x="185809" y="3835414"/>
              <a:ext cx="2242303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26" name="TextBox 25">
              <a:hlinkClick r:id="rId6" action="ppaction://hlinksldjump"/>
            </p:cNvPr>
            <p:cNvSpPr txBox="1"/>
            <p:nvPr/>
          </p:nvSpPr>
          <p:spPr>
            <a:xfrm>
              <a:off x="177782" y="4414850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27" name="TextBox 26">
              <a:hlinkClick r:id="rId7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28" name="TextBox 27">
              <a:hlinkClick r:id="rId8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2410034" y="3022085"/>
            <a:ext cx="309806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Receiving</a:t>
            </a:r>
            <a:r>
              <a:rPr lang="et-EE" dirty="0" smtClean="0"/>
              <a:t> control</a:t>
            </a:r>
          </a:p>
        </p:txBody>
      </p:sp>
      <p:sp>
        <p:nvSpPr>
          <p:cNvPr id="29" name="Right Arrow 28"/>
          <p:cNvSpPr/>
          <p:nvPr/>
        </p:nvSpPr>
        <p:spPr>
          <a:xfrm>
            <a:off x="5292080" y="3694700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0" name="Right Arrow 29"/>
          <p:cNvSpPr/>
          <p:nvPr/>
        </p:nvSpPr>
        <p:spPr>
          <a:xfrm>
            <a:off x="5292079" y="3075255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3" name="TextBox 32"/>
          <p:cNvSpPr txBox="1"/>
          <p:nvPr/>
        </p:nvSpPr>
        <p:spPr>
          <a:xfrm>
            <a:off x="2453614" y="5872421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Building site </a:t>
            </a:r>
            <a:r>
              <a:rPr lang="es-ES" dirty="0" smtClean="0"/>
              <a:t>plan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391967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4. Mobilization</a:t>
            </a:r>
            <a:endParaRPr lang="et-EE" dirty="0"/>
          </a:p>
        </p:txBody>
      </p:sp>
      <p:sp>
        <p:nvSpPr>
          <p:cNvPr id="15" name="TextBox 14"/>
          <p:cNvSpPr txBox="1"/>
          <p:nvPr/>
        </p:nvSpPr>
        <p:spPr>
          <a:xfrm>
            <a:off x="2381606" y="3645024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Process</a:t>
            </a:r>
            <a:r>
              <a:rPr lang="et-EE" dirty="0" smtClean="0"/>
              <a:t> control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381606" y="5224759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Production card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10035" y="4293096"/>
            <a:ext cx="30980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Plan </a:t>
            </a:r>
            <a:r>
              <a:rPr lang="et-EE" dirty="0"/>
              <a:t>health </a:t>
            </a:r>
            <a:r>
              <a:rPr lang="es-ES" dirty="0" smtClean="0"/>
              <a:t>and </a:t>
            </a:r>
            <a:r>
              <a:rPr lang="et-EE" dirty="0" smtClean="0"/>
              <a:t>safety</a:t>
            </a:r>
            <a:endParaRPr lang="es-ES" dirty="0" smtClean="0"/>
          </a:p>
          <a:p>
            <a:pPr algn="ctr"/>
            <a:r>
              <a:rPr lang="es-ES" dirty="0"/>
              <a:t>(</a:t>
            </a:r>
            <a:r>
              <a:rPr lang="es-ES" dirty="0" smtClean="0"/>
              <a:t>PSH </a:t>
            </a:r>
            <a:r>
              <a:rPr lang="en-US" dirty="0" smtClean="0"/>
              <a:t>Schedules</a:t>
            </a:r>
            <a:r>
              <a:rPr lang="es-ES" dirty="0" smtClean="0"/>
              <a:t>)</a:t>
            </a:r>
            <a:endParaRPr lang="et-EE" dirty="0" smtClean="0"/>
          </a:p>
        </p:txBody>
      </p:sp>
      <p:grpSp>
        <p:nvGrpSpPr>
          <p:cNvPr id="21" name="Group 20"/>
          <p:cNvGrpSpPr/>
          <p:nvPr/>
        </p:nvGrpSpPr>
        <p:grpSpPr>
          <a:xfrm>
            <a:off x="159704" y="1779133"/>
            <a:ext cx="2250330" cy="3845947"/>
            <a:chOff x="177782" y="1517670"/>
            <a:chExt cx="2250330" cy="3845947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2" name="TextBox 21">
              <a:hlinkClick r:id="rId2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23" name="TextBox 22">
              <a:hlinkClick r:id="rId3" action="ppaction://hlinksldjump"/>
            </p:cNvPr>
            <p:cNvSpPr txBox="1"/>
            <p:nvPr/>
          </p:nvSpPr>
          <p:spPr>
            <a:xfrm>
              <a:off x="185810" y="2676542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24" name="TextBox 23">
              <a:hlinkClick r:id="rId4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25" name="TextBox 24">
              <a:hlinkClick r:id="rId5" action="ppaction://hlinksldjump"/>
            </p:cNvPr>
            <p:cNvSpPr txBox="1"/>
            <p:nvPr/>
          </p:nvSpPr>
          <p:spPr>
            <a:xfrm>
              <a:off x="185809" y="3835414"/>
              <a:ext cx="2242303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26" name="TextBox 25">
              <a:hlinkClick r:id="rId6" action="ppaction://hlinksldjump"/>
            </p:cNvPr>
            <p:cNvSpPr txBox="1"/>
            <p:nvPr/>
          </p:nvSpPr>
          <p:spPr>
            <a:xfrm>
              <a:off x="177782" y="4414850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27" name="TextBox 26">
              <a:hlinkClick r:id="rId7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28" name="TextBox 27">
              <a:hlinkClick r:id="rId8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2410034" y="3022085"/>
            <a:ext cx="3415146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Receiving</a:t>
            </a:r>
            <a:r>
              <a:rPr lang="et-EE" dirty="0" smtClean="0"/>
              <a:t> control</a:t>
            </a:r>
          </a:p>
        </p:txBody>
      </p:sp>
      <p:sp>
        <p:nvSpPr>
          <p:cNvPr id="29" name="Right Arrow 28"/>
          <p:cNvSpPr/>
          <p:nvPr/>
        </p:nvSpPr>
        <p:spPr>
          <a:xfrm>
            <a:off x="5292080" y="3694700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0" name="Right Arrow 29"/>
          <p:cNvSpPr/>
          <p:nvPr/>
        </p:nvSpPr>
        <p:spPr>
          <a:xfrm>
            <a:off x="5292079" y="3075255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3" name="TextBox 32"/>
          <p:cNvSpPr txBox="1"/>
          <p:nvPr/>
        </p:nvSpPr>
        <p:spPr>
          <a:xfrm>
            <a:off x="2395820" y="5867980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Building site </a:t>
            </a:r>
            <a:r>
              <a:rPr lang="es-ES" dirty="0" smtClean="0"/>
              <a:t>plan</a:t>
            </a:r>
            <a:endParaRPr lang="et-EE" dirty="0" smtClean="0"/>
          </a:p>
        </p:txBody>
      </p:sp>
      <p:sp>
        <p:nvSpPr>
          <p:cNvPr id="31" name="TextBox 17">
            <a:hlinkClick r:id="rId9" action="ppaction://hlinkfile"/>
          </p:cNvPr>
          <p:cNvSpPr txBox="1"/>
          <p:nvPr/>
        </p:nvSpPr>
        <p:spPr>
          <a:xfrm>
            <a:off x="5825180" y="2348880"/>
            <a:ext cx="1952841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Receiving control plan</a:t>
            </a:r>
          </a:p>
        </p:txBody>
      </p:sp>
      <p:sp>
        <p:nvSpPr>
          <p:cNvPr id="32" name="TextBox 28">
            <a:hlinkClick r:id="rId10" action="ppaction://hlinkfile"/>
          </p:cNvPr>
          <p:cNvSpPr txBox="1"/>
          <p:nvPr/>
        </p:nvSpPr>
        <p:spPr>
          <a:xfrm>
            <a:off x="5825258" y="3142709"/>
            <a:ext cx="195276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Journal concrete</a:t>
            </a:r>
          </a:p>
        </p:txBody>
      </p:sp>
      <p:sp>
        <p:nvSpPr>
          <p:cNvPr id="35" name="TextBox 28">
            <a:hlinkClick r:id="rId11" action="ppaction://hlinkfile"/>
          </p:cNvPr>
          <p:cNvSpPr txBox="1"/>
          <p:nvPr/>
        </p:nvSpPr>
        <p:spPr>
          <a:xfrm>
            <a:off x="5859596" y="3933056"/>
            <a:ext cx="195276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Journal formworks</a:t>
            </a:r>
          </a:p>
        </p:txBody>
      </p:sp>
      <p:sp>
        <p:nvSpPr>
          <p:cNvPr id="36" name="TextBox 28">
            <a:hlinkClick r:id="rId12" action="ppaction://hlinkfile"/>
          </p:cNvPr>
          <p:cNvSpPr txBox="1"/>
          <p:nvPr/>
        </p:nvSpPr>
        <p:spPr>
          <a:xfrm>
            <a:off x="5868144" y="4725144"/>
            <a:ext cx="1952764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Journal Steel</a:t>
            </a:r>
          </a:p>
        </p:txBody>
      </p:sp>
    </p:spTree>
    <p:extLst>
      <p:ext uri="{BB962C8B-B14F-4D97-AF65-F5344CB8AC3E}">
        <p14:creationId xmlns:p14="http://schemas.microsoft.com/office/powerpoint/2010/main" val="881913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4. Mobilization</a:t>
            </a:r>
            <a:endParaRPr lang="et-EE" dirty="0"/>
          </a:p>
        </p:txBody>
      </p:sp>
      <p:sp>
        <p:nvSpPr>
          <p:cNvPr id="15" name="TextBox 14">
            <a:hlinkClick r:id="rId2" action="ppaction://hlinksldjump"/>
          </p:cNvPr>
          <p:cNvSpPr txBox="1"/>
          <p:nvPr/>
        </p:nvSpPr>
        <p:spPr>
          <a:xfrm>
            <a:off x="2381606" y="3645024"/>
            <a:ext cx="344357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Process</a:t>
            </a:r>
            <a:r>
              <a:rPr lang="et-EE" dirty="0" smtClean="0"/>
              <a:t> control</a:t>
            </a:r>
          </a:p>
        </p:txBody>
      </p:sp>
      <p:sp>
        <p:nvSpPr>
          <p:cNvPr id="16" name="TextBox 15">
            <a:hlinkClick r:id="rId3" action="ppaction://hlinksldjump"/>
          </p:cNvPr>
          <p:cNvSpPr txBox="1"/>
          <p:nvPr/>
        </p:nvSpPr>
        <p:spPr>
          <a:xfrm>
            <a:off x="2381606" y="5224759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Production card</a:t>
            </a:r>
          </a:p>
        </p:txBody>
      </p:sp>
      <p:sp>
        <p:nvSpPr>
          <p:cNvPr id="19" name="TextBox 18">
            <a:hlinkClick r:id="rId4" action="ppaction://hlinksldjump"/>
          </p:cNvPr>
          <p:cNvSpPr txBox="1"/>
          <p:nvPr/>
        </p:nvSpPr>
        <p:spPr>
          <a:xfrm>
            <a:off x="2410035" y="4293096"/>
            <a:ext cx="30980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/>
              <a:t>Plan health </a:t>
            </a:r>
            <a:r>
              <a:rPr lang="es-ES" dirty="0"/>
              <a:t>and </a:t>
            </a:r>
            <a:r>
              <a:rPr lang="et-EE" dirty="0"/>
              <a:t>safety</a:t>
            </a:r>
            <a:endParaRPr lang="es-ES" dirty="0"/>
          </a:p>
          <a:p>
            <a:pPr algn="ctr"/>
            <a:r>
              <a:rPr lang="es-ES" dirty="0"/>
              <a:t>(PSH </a:t>
            </a:r>
            <a:r>
              <a:rPr lang="en-US" dirty="0" smtClean="0"/>
              <a:t>Schedules</a:t>
            </a:r>
            <a:r>
              <a:rPr lang="es-ES" dirty="0" smtClean="0"/>
              <a:t>)</a:t>
            </a:r>
            <a:endParaRPr lang="et-EE" dirty="0"/>
          </a:p>
        </p:txBody>
      </p:sp>
      <p:grpSp>
        <p:nvGrpSpPr>
          <p:cNvPr id="21" name="Group 20"/>
          <p:cNvGrpSpPr/>
          <p:nvPr/>
        </p:nvGrpSpPr>
        <p:grpSpPr>
          <a:xfrm>
            <a:off x="159704" y="1779133"/>
            <a:ext cx="2250330" cy="3845947"/>
            <a:chOff x="177782" y="1517670"/>
            <a:chExt cx="2250330" cy="3845947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2" name="TextBox 21">
              <a:hlinkClick r:id="rId5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23" name="TextBox 22">
              <a:hlinkClick r:id="rId6" action="ppaction://hlinksldjump"/>
            </p:cNvPr>
            <p:cNvSpPr txBox="1"/>
            <p:nvPr/>
          </p:nvSpPr>
          <p:spPr>
            <a:xfrm>
              <a:off x="185810" y="2676542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24" name="TextBox 23">
              <a:hlinkClick r:id="rId7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25" name="TextBox 24">
              <a:hlinkClick r:id="rId8" action="ppaction://hlinksldjump"/>
            </p:cNvPr>
            <p:cNvSpPr txBox="1"/>
            <p:nvPr/>
          </p:nvSpPr>
          <p:spPr>
            <a:xfrm>
              <a:off x="185809" y="3835414"/>
              <a:ext cx="2242303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26" name="TextBox 25">
              <a:hlinkClick r:id="rId9" action="ppaction://hlinksldjump"/>
            </p:cNvPr>
            <p:cNvSpPr txBox="1"/>
            <p:nvPr/>
          </p:nvSpPr>
          <p:spPr>
            <a:xfrm>
              <a:off x="177782" y="4414850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27" name="TextBox 26">
              <a:hlinkClick r:id="rId10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28" name="TextBox 27">
              <a:hlinkClick r:id="rId11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17" name="TextBox 16">
            <a:hlinkClick r:id="rId12" action="ppaction://hlinksldjump"/>
          </p:cNvPr>
          <p:cNvSpPr txBox="1"/>
          <p:nvPr/>
        </p:nvSpPr>
        <p:spPr>
          <a:xfrm>
            <a:off x="2410034" y="3022085"/>
            <a:ext cx="3112284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Receiving</a:t>
            </a:r>
            <a:r>
              <a:rPr lang="et-EE" dirty="0" smtClean="0"/>
              <a:t> control</a:t>
            </a:r>
          </a:p>
        </p:txBody>
      </p:sp>
      <p:sp>
        <p:nvSpPr>
          <p:cNvPr id="29" name="Right Arrow 28"/>
          <p:cNvSpPr/>
          <p:nvPr/>
        </p:nvSpPr>
        <p:spPr>
          <a:xfrm>
            <a:off x="5292080" y="3694700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0" name="Right Arrow 29"/>
          <p:cNvSpPr/>
          <p:nvPr/>
        </p:nvSpPr>
        <p:spPr>
          <a:xfrm>
            <a:off x="5292079" y="3075255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3" name="TextBox 32">
            <a:hlinkClick r:id="rId13" action="ppaction://hlinkfile"/>
          </p:cNvPr>
          <p:cNvSpPr txBox="1"/>
          <p:nvPr/>
        </p:nvSpPr>
        <p:spPr>
          <a:xfrm>
            <a:off x="2395820" y="5867980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Building site </a:t>
            </a:r>
            <a:r>
              <a:rPr lang="es-ES" dirty="0" smtClean="0"/>
              <a:t>plan</a:t>
            </a:r>
            <a:endParaRPr lang="et-EE" dirty="0" smtClean="0"/>
          </a:p>
        </p:txBody>
      </p:sp>
      <p:sp>
        <p:nvSpPr>
          <p:cNvPr id="31" name="TextBox 17">
            <a:hlinkClick r:id="rId14" action="ppaction://hlinkfile"/>
          </p:cNvPr>
          <p:cNvSpPr txBox="1"/>
          <p:nvPr/>
        </p:nvSpPr>
        <p:spPr>
          <a:xfrm>
            <a:off x="5825180" y="2348880"/>
            <a:ext cx="1952841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Process control plan</a:t>
            </a:r>
          </a:p>
        </p:txBody>
      </p:sp>
      <p:sp>
        <p:nvSpPr>
          <p:cNvPr id="32" name="TextBox 28">
            <a:hlinkClick r:id="rId15" action="ppaction://hlinkfile"/>
          </p:cNvPr>
          <p:cNvSpPr txBox="1"/>
          <p:nvPr/>
        </p:nvSpPr>
        <p:spPr>
          <a:xfrm>
            <a:off x="5825258" y="3142709"/>
            <a:ext cx="195276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Journal concrete</a:t>
            </a:r>
          </a:p>
        </p:txBody>
      </p:sp>
      <p:sp>
        <p:nvSpPr>
          <p:cNvPr id="35" name="TextBox 28">
            <a:hlinkClick r:id="rId16" action="ppaction://hlinkfile"/>
          </p:cNvPr>
          <p:cNvSpPr txBox="1"/>
          <p:nvPr/>
        </p:nvSpPr>
        <p:spPr>
          <a:xfrm>
            <a:off x="5859596" y="3933056"/>
            <a:ext cx="195276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Journal formworks</a:t>
            </a:r>
          </a:p>
        </p:txBody>
      </p:sp>
      <p:sp>
        <p:nvSpPr>
          <p:cNvPr id="36" name="TextBox 28">
            <a:hlinkClick r:id="rId17" action="ppaction://hlinkfile"/>
          </p:cNvPr>
          <p:cNvSpPr txBox="1"/>
          <p:nvPr/>
        </p:nvSpPr>
        <p:spPr>
          <a:xfrm>
            <a:off x="5868144" y="4725144"/>
            <a:ext cx="1952764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Journal Steel</a:t>
            </a:r>
          </a:p>
        </p:txBody>
      </p:sp>
    </p:spTree>
    <p:extLst>
      <p:ext uri="{BB962C8B-B14F-4D97-AF65-F5344CB8AC3E}">
        <p14:creationId xmlns:p14="http://schemas.microsoft.com/office/powerpoint/2010/main" val="1698104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4. Mobilization</a:t>
            </a:r>
            <a:endParaRPr lang="et-EE" dirty="0"/>
          </a:p>
        </p:txBody>
      </p:sp>
      <p:sp>
        <p:nvSpPr>
          <p:cNvPr id="15" name="TextBox 14"/>
          <p:cNvSpPr txBox="1"/>
          <p:nvPr/>
        </p:nvSpPr>
        <p:spPr>
          <a:xfrm>
            <a:off x="2381606" y="3645024"/>
            <a:ext cx="3140712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Process</a:t>
            </a:r>
            <a:r>
              <a:rPr lang="es-ES" dirty="0" smtClean="0"/>
              <a:t> </a:t>
            </a:r>
            <a:r>
              <a:rPr lang="et-EE" dirty="0" smtClean="0"/>
              <a:t>control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381606" y="5224759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Production card</a:t>
            </a:r>
          </a:p>
        </p:txBody>
      </p:sp>
      <p:sp>
        <p:nvSpPr>
          <p:cNvPr id="19" name="TextBox 18">
            <a:hlinkClick r:id="rId2" action="ppaction://hlinkfile"/>
          </p:cNvPr>
          <p:cNvSpPr txBox="1"/>
          <p:nvPr/>
        </p:nvSpPr>
        <p:spPr>
          <a:xfrm>
            <a:off x="2410035" y="4293096"/>
            <a:ext cx="3458109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/>
              <a:t>Plan health </a:t>
            </a:r>
            <a:r>
              <a:rPr lang="es-ES" dirty="0"/>
              <a:t>and </a:t>
            </a:r>
            <a:r>
              <a:rPr lang="et-EE" dirty="0"/>
              <a:t>safety</a:t>
            </a:r>
            <a:endParaRPr lang="es-ES" dirty="0"/>
          </a:p>
          <a:p>
            <a:pPr algn="ctr"/>
            <a:r>
              <a:rPr lang="es-ES" dirty="0"/>
              <a:t>(PSH </a:t>
            </a:r>
            <a:r>
              <a:rPr lang="en-US" dirty="0" smtClean="0"/>
              <a:t>Schedules</a:t>
            </a:r>
            <a:r>
              <a:rPr lang="es-ES" dirty="0" smtClean="0"/>
              <a:t>)</a:t>
            </a:r>
            <a:endParaRPr lang="et-EE" dirty="0"/>
          </a:p>
        </p:txBody>
      </p:sp>
      <p:grpSp>
        <p:nvGrpSpPr>
          <p:cNvPr id="21" name="Group 20"/>
          <p:cNvGrpSpPr/>
          <p:nvPr/>
        </p:nvGrpSpPr>
        <p:grpSpPr>
          <a:xfrm>
            <a:off x="159704" y="1779133"/>
            <a:ext cx="2250330" cy="3845947"/>
            <a:chOff x="177782" y="1517670"/>
            <a:chExt cx="2250330" cy="3845947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2" name="TextBox 21">
              <a:hlinkClick r:id="rId3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23" name="TextBox 22">
              <a:hlinkClick r:id="rId4" action="ppaction://hlinksldjump"/>
            </p:cNvPr>
            <p:cNvSpPr txBox="1"/>
            <p:nvPr/>
          </p:nvSpPr>
          <p:spPr>
            <a:xfrm>
              <a:off x="185810" y="2676542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24" name="TextBox 23">
              <a:hlinkClick r:id="rId5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25" name="TextBox 24">
              <a:hlinkClick r:id="rId6" action="ppaction://hlinksldjump"/>
            </p:cNvPr>
            <p:cNvSpPr txBox="1"/>
            <p:nvPr/>
          </p:nvSpPr>
          <p:spPr>
            <a:xfrm>
              <a:off x="185809" y="3835414"/>
              <a:ext cx="2242303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26" name="TextBox 25">
              <a:hlinkClick r:id="rId7" action="ppaction://hlinksldjump"/>
            </p:cNvPr>
            <p:cNvSpPr txBox="1"/>
            <p:nvPr/>
          </p:nvSpPr>
          <p:spPr>
            <a:xfrm>
              <a:off x="177782" y="4414850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27" name="TextBox 26">
              <a:hlinkClick r:id="rId8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28" name="TextBox 27">
              <a:hlinkClick r:id="rId9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2410034" y="3022085"/>
            <a:ext cx="3112284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/>
              <a:t>Receiving </a:t>
            </a:r>
            <a:r>
              <a:rPr lang="et-EE" dirty="0" smtClean="0"/>
              <a:t>control</a:t>
            </a:r>
          </a:p>
        </p:txBody>
      </p:sp>
      <p:sp>
        <p:nvSpPr>
          <p:cNvPr id="29" name="Right Arrow 28"/>
          <p:cNvSpPr/>
          <p:nvPr/>
        </p:nvSpPr>
        <p:spPr>
          <a:xfrm>
            <a:off x="5292080" y="3694700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0" name="Right Arrow 29"/>
          <p:cNvSpPr/>
          <p:nvPr/>
        </p:nvSpPr>
        <p:spPr>
          <a:xfrm>
            <a:off x="5292079" y="3075255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3" name="TextBox 32"/>
          <p:cNvSpPr txBox="1"/>
          <p:nvPr/>
        </p:nvSpPr>
        <p:spPr>
          <a:xfrm>
            <a:off x="2395820" y="5867980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Building site </a:t>
            </a:r>
            <a:r>
              <a:rPr lang="es-ES" dirty="0" smtClean="0"/>
              <a:t>plan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173234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4. Mobilization</a:t>
            </a:r>
            <a:endParaRPr lang="et-EE" dirty="0"/>
          </a:p>
        </p:txBody>
      </p:sp>
      <p:sp>
        <p:nvSpPr>
          <p:cNvPr id="15" name="TextBox 14">
            <a:hlinkClick r:id="rId2" action="ppaction://hlinksldjump"/>
          </p:cNvPr>
          <p:cNvSpPr txBox="1"/>
          <p:nvPr/>
        </p:nvSpPr>
        <p:spPr>
          <a:xfrm>
            <a:off x="2381606" y="3645024"/>
            <a:ext cx="3140712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err="1" smtClean="0"/>
              <a:t>Process</a:t>
            </a:r>
            <a:r>
              <a:rPr lang="et-EE" dirty="0" smtClean="0"/>
              <a:t> control</a:t>
            </a:r>
          </a:p>
        </p:txBody>
      </p:sp>
      <p:sp>
        <p:nvSpPr>
          <p:cNvPr id="16" name="TextBox 15">
            <a:hlinkClick r:id="rId3" action="ppaction://hlinkfile"/>
          </p:cNvPr>
          <p:cNvSpPr txBox="1"/>
          <p:nvPr/>
        </p:nvSpPr>
        <p:spPr>
          <a:xfrm>
            <a:off x="2381606" y="5224759"/>
            <a:ext cx="3486538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Production card</a:t>
            </a:r>
          </a:p>
        </p:txBody>
      </p:sp>
      <p:sp>
        <p:nvSpPr>
          <p:cNvPr id="19" name="TextBox 18">
            <a:hlinkClick r:id="rId4" action="ppaction://hlinksldjump"/>
          </p:cNvPr>
          <p:cNvSpPr txBox="1"/>
          <p:nvPr/>
        </p:nvSpPr>
        <p:spPr>
          <a:xfrm>
            <a:off x="2410035" y="4293096"/>
            <a:ext cx="3112283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/>
              <a:t>Plan health </a:t>
            </a:r>
            <a:r>
              <a:rPr lang="es-ES" dirty="0"/>
              <a:t>and </a:t>
            </a:r>
            <a:r>
              <a:rPr lang="et-EE" dirty="0"/>
              <a:t>safety</a:t>
            </a:r>
            <a:endParaRPr lang="es-ES" dirty="0"/>
          </a:p>
          <a:p>
            <a:pPr algn="ctr"/>
            <a:r>
              <a:rPr lang="es-ES" dirty="0"/>
              <a:t>(PSH </a:t>
            </a:r>
            <a:r>
              <a:rPr lang="en-US" dirty="0" smtClean="0"/>
              <a:t>Schedules</a:t>
            </a:r>
            <a:r>
              <a:rPr lang="es-ES" dirty="0" smtClean="0"/>
              <a:t>)</a:t>
            </a:r>
            <a:endParaRPr lang="et-EE" dirty="0"/>
          </a:p>
        </p:txBody>
      </p:sp>
      <p:grpSp>
        <p:nvGrpSpPr>
          <p:cNvPr id="21" name="Group 20"/>
          <p:cNvGrpSpPr/>
          <p:nvPr/>
        </p:nvGrpSpPr>
        <p:grpSpPr>
          <a:xfrm>
            <a:off x="159704" y="1779133"/>
            <a:ext cx="2250330" cy="3845947"/>
            <a:chOff x="177782" y="1517670"/>
            <a:chExt cx="2250330" cy="3845947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2" name="TextBox 21">
              <a:hlinkClick r:id="rId5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23" name="TextBox 22">
              <a:hlinkClick r:id="rId6" action="ppaction://hlinksldjump"/>
            </p:cNvPr>
            <p:cNvSpPr txBox="1"/>
            <p:nvPr/>
          </p:nvSpPr>
          <p:spPr>
            <a:xfrm>
              <a:off x="185810" y="2676542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24" name="TextBox 23">
              <a:hlinkClick r:id="rId7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25" name="TextBox 24">
              <a:hlinkClick r:id="rId8" action="ppaction://hlinksldjump"/>
            </p:cNvPr>
            <p:cNvSpPr txBox="1"/>
            <p:nvPr/>
          </p:nvSpPr>
          <p:spPr>
            <a:xfrm>
              <a:off x="185809" y="3835414"/>
              <a:ext cx="2242303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26" name="TextBox 25">
              <a:hlinkClick r:id="rId9" action="ppaction://hlinksldjump"/>
            </p:cNvPr>
            <p:cNvSpPr txBox="1"/>
            <p:nvPr/>
          </p:nvSpPr>
          <p:spPr>
            <a:xfrm>
              <a:off x="177782" y="4414850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27" name="TextBox 26">
              <a:hlinkClick r:id="rId10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28" name="TextBox 27">
              <a:hlinkClick r:id="rId11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17" name="TextBox 16">
            <a:hlinkClick r:id="rId12" action="ppaction://hlinksldjump"/>
          </p:cNvPr>
          <p:cNvSpPr txBox="1"/>
          <p:nvPr/>
        </p:nvSpPr>
        <p:spPr>
          <a:xfrm>
            <a:off x="2410034" y="3022085"/>
            <a:ext cx="3112284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/>
              <a:t>Receiving </a:t>
            </a:r>
            <a:r>
              <a:rPr lang="et-EE" dirty="0" smtClean="0"/>
              <a:t>control</a:t>
            </a:r>
          </a:p>
        </p:txBody>
      </p:sp>
      <p:sp>
        <p:nvSpPr>
          <p:cNvPr id="29" name="Right Arrow 28"/>
          <p:cNvSpPr/>
          <p:nvPr/>
        </p:nvSpPr>
        <p:spPr>
          <a:xfrm>
            <a:off x="5292080" y="3694700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0" name="Right Arrow 29"/>
          <p:cNvSpPr/>
          <p:nvPr/>
        </p:nvSpPr>
        <p:spPr>
          <a:xfrm>
            <a:off x="5292079" y="3075255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3" name="TextBox 32">
            <a:hlinkClick r:id="rId13" action="ppaction://hlinkfile"/>
          </p:cNvPr>
          <p:cNvSpPr txBox="1"/>
          <p:nvPr/>
        </p:nvSpPr>
        <p:spPr>
          <a:xfrm>
            <a:off x="2395820" y="5867980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Building site </a:t>
            </a:r>
            <a:r>
              <a:rPr lang="es-ES" dirty="0" smtClean="0"/>
              <a:t>plan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624366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4. Mobilization</a:t>
            </a:r>
            <a:endParaRPr lang="et-EE" dirty="0"/>
          </a:p>
        </p:txBody>
      </p:sp>
      <p:sp>
        <p:nvSpPr>
          <p:cNvPr id="15" name="TextBox 14">
            <a:hlinkClick r:id="rId2" action="ppaction://hlinksldjump"/>
          </p:cNvPr>
          <p:cNvSpPr txBox="1"/>
          <p:nvPr/>
        </p:nvSpPr>
        <p:spPr>
          <a:xfrm>
            <a:off x="2381606" y="3645024"/>
            <a:ext cx="3140712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err="1" smtClean="0"/>
              <a:t>Process</a:t>
            </a:r>
            <a:r>
              <a:rPr lang="et-EE" dirty="0" smtClean="0"/>
              <a:t> control</a:t>
            </a:r>
          </a:p>
        </p:txBody>
      </p:sp>
      <p:sp>
        <p:nvSpPr>
          <p:cNvPr id="16" name="TextBox 15">
            <a:hlinkClick r:id="rId3" action="ppaction://hlinksldjump"/>
          </p:cNvPr>
          <p:cNvSpPr txBox="1"/>
          <p:nvPr/>
        </p:nvSpPr>
        <p:spPr>
          <a:xfrm>
            <a:off x="2381606" y="5224759"/>
            <a:ext cx="3140712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Production card</a:t>
            </a:r>
          </a:p>
        </p:txBody>
      </p:sp>
      <p:sp>
        <p:nvSpPr>
          <p:cNvPr id="19" name="TextBox 18">
            <a:hlinkClick r:id="rId4" action="ppaction://hlinksldjump"/>
          </p:cNvPr>
          <p:cNvSpPr txBox="1"/>
          <p:nvPr/>
        </p:nvSpPr>
        <p:spPr>
          <a:xfrm>
            <a:off x="2410035" y="4293096"/>
            <a:ext cx="3112283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/>
              <a:t>Plan health </a:t>
            </a:r>
            <a:r>
              <a:rPr lang="es-ES" dirty="0"/>
              <a:t>and </a:t>
            </a:r>
            <a:r>
              <a:rPr lang="et-EE" dirty="0"/>
              <a:t>safety</a:t>
            </a:r>
            <a:endParaRPr lang="es-ES" dirty="0"/>
          </a:p>
          <a:p>
            <a:pPr algn="ctr"/>
            <a:r>
              <a:rPr lang="es-ES" dirty="0"/>
              <a:t>(PSH </a:t>
            </a:r>
            <a:r>
              <a:rPr lang="en-US" dirty="0" smtClean="0"/>
              <a:t>Schedules</a:t>
            </a:r>
            <a:r>
              <a:rPr lang="es-ES" dirty="0" smtClean="0"/>
              <a:t>)</a:t>
            </a:r>
            <a:endParaRPr lang="et-EE" dirty="0"/>
          </a:p>
        </p:txBody>
      </p:sp>
      <p:grpSp>
        <p:nvGrpSpPr>
          <p:cNvPr id="21" name="Group 20"/>
          <p:cNvGrpSpPr/>
          <p:nvPr/>
        </p:nvGrpSpPr>
        <p:grpSpPr>
          <a:xfrm>
            <a:off x="159704" y="1779133"/>
            <a:ext cx="2250330" cy="3845947"/>
            <a:chOff x="177782" y="1517670"/>
            <a:chExt cx="2250330" cy="3845947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2" name="TextBox 21">
              <a:hlinkClick r:id="rId5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23" name="TextBox 22">
              <a:hlinkClick r:id="rId6" action="ppaction://hlinksldjump"/>
            </p:cNvPr>
            <p:cNvSpPr txBox="1"/>
            <p:nvPr/>
          </p:nvSpPr>
          <p:spPr>
            <a:xfrm>
              <a:off x="185810" y="2676542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24" name="TextBox 23">
              <a:hlinkClick r:id="rId7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25" name="TextBox 24">
              <a:hlinkClick r:id="rId8" action="ppaction://hlinksldjump"/>
            </p:cNvPr>
            <p:cNvSpPr txBox="1"/>
            <p:nvPr/>
          </p:nvSpPr>
          <p:spPr>
            <a:xfrm>
              <a:off x="185809" y="3835414"/>
              <a:ext cx="2242303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26" name="TextBox 25">
              <a:hlinkClick r:id="rId9" action="ppaction://hlinksldjump"/>
            </p:cNvPr>
            <p:cNvSpPr txBox="1"/>
            <p:nvPr/>
          </p:nvSpPr>
          <p:spPr>
            <a:xfrm>
              <a:off x="177782" y="4414850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27" name="TextBox 26">
              <a:hlinkClick r:id="rId10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28" name="TextBox 27">
              <a:hlinkClick r:id="rId11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17" name="TextBox 16">
            <a:hlinkClick r:id="rId12" action="ppaction://hlinksldjump"/>
          </p:cNvPr>
          <p:cNvSpPr txBox="1"/>
          <p:nvPr/>
        </p:nvSpPr>
        <p:spPr>
          <a:xfrm>
            <a:off x="2410034" y="3022085"/>
            <a:ext cx="3112284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/>
              <a:t>Receiving </a:t>
            </a:r>
            <a:r>
              <a:rPr lang="et-EE" dirty="0" smtClean="0"/>
              <a:t>control</a:t>
            </a:r>
          </a:p>
        </p:txBody>
      </p:sp>
      <p:sp>
        <p:nvSpPr>
          <p:cNvPr id="29" name="Right Arrow 28"/>
          <p:cNvSpPr/>
          <p:nvPr/>
        </p:nvSpPr>
        <p:spPr>
          <a:xfrm>
            <a:off x="5292080" y="3694700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0" name="Right Arrow 29"/>
          <p:cNvSpPr/>
          <p:nvPr/>
        </p:nvSpPr>
        <p:spPr>
          <a:xfrm>
            <a:off x="5292079" y="3075255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3" name="TextBox 32">
            <a:hlinkClick r:id="rId13" action="ppaction://hlinkfile"/>
          </p:cNvPr>
          <p:cNvSpPr txBox="1"/>
          <p:nvPr/>
        </p:nvSpPr>
        <p:spPr>
          <a:xfrm>
            <a:off x="2395820" y="5867980"/>
            <a:ext cx="347232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Building site </a:t>
            </a:r>
            <a:r>
              <a:rPr lang="es-ES" dirty="0" smtClean="0"/>
              <a:t>plan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3741604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5. Execution</a:t>
            </a:r>
            <a:endParaRPr lang="et-EE" dirty="0"/>
          </a:p>
        </p:txBody>
      </p:sp>
      <p:sp>
        <p:nvSpPr>
          <p:cNvPr id="15" name="TextBox 14"/>
          <p:cNvSpPr txBox="1"/>
          <p:nvPr/>
        </p:nvSpPr>
        <p:spPr>
          <a:xfrm>
            <a:off x="2381606" y="2190117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Delivery plan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10035" y="1556792"/>
            <a:ext cx="309806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3 weeks plan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1606" y="2829392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Liquidity budget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381606" y="3462006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Interim certificates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159704" y="1779133"/>
            <a:ext cx="2252056" cy="3845947"/>
            <a:chOff x="177782" y="1517670"/>
            <a:chExt cx="2252056" cy="3845947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31" name="TextBox 30">
              <a:hlinkClick r:id="rId2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32" name="TextBox 31">
              <a:hlinkClick r:id="rId3" action="ppaction://hlinksldjump"/>
            </p:cNvPr>
            <p:cNvSpPr txBox="1"/>
            <p:nvPr/>
          </p:nvSpPr>
          <p:spPr>
            <a:xfrm>
              <a:off x="185810" y="2676542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33" name="TextBox 32">
              <a:hlinkClick r:id="rId4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34" name="TextBox 33">
              <a:hlinkClick r:id="rId5" action="ppaction://hlinksldjump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35" name="TextBox 34">
              <a:hlinkClick r:id="rId6" action="ppaction://hlinksldjump"/>
            </p:cNvPr>
            <p:cNvSpPr txBox="1"/>
            <p:nvPr/>
          </p:nvSpPr>
          <p:spPr>
            <a:xfrm>
              <a:off x="177782" y="4414850"/>
              <a:ext cx="2252056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36" name="TextBox 35">
              <a:hlinkClick r:id="rId7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37" name="TextBox 36">
              <a:hlinkClick r:id="rId8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20" name="TextBox 21"/>
          <p:cNvSpPr txBox="1"/>
          <p:nvPr/>
        </p:nvSpPr>
        <p:spPr>
          <a:xfrm>
            <a:off x="2381606" y="4077072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Work place assessment</a:t>
            </a:r>
          </a:p>
        </p:txBody>
      </p:sp>
      <p:sp>
        <p:nvSpPr>
          <p:cNvPr id="27" name="TextBox 21"/>
          <p:cNvSpPr txBox="1"/>
          <p:nvPr/>
        </p:nvSpPr>
        <p:spPr>
          <a:xfrm>
            <a:off x="2411760" y="4715852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/>
              <a:t>Manning and machinery</a:t>
            </a:r>
            <a:endParaRPr lang="et-EE" dirty="0" smtClean="0"/>
          </a:p>
        </p:txBody>
      </p:sp>
      <p:sp>
        <p:nvSpPr>
          <p:cNvPr id="28" name="Right Arrow 23"/>
          <p:cNvSpPr/>
          <p:nvPr/>
        </p:nvSpPr>
        <p:spPr>
          <a:xfrm>
            <a:off x="5292080" y="4149080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18" name="TextBox 21"/>
          <p:cNvSpPr txBox="1"/>
          <p:nvPr/>
        </p:nvSpPr>
        <p:spPr>
          <a:xfrm>
            <a:off x="2411760" y="5301208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Formworks</a:t>
            </a:r>
          </a:p>
        </p:txBody>
      </p:sp>
      <p:sp>
        <p:nvSpPr>
          <p:cNvPr id="23" name="TextBox 21"/>
          <p:cNvSpPr txBox="1"/>
          <p:nvPr/>
        </p:nvSpPr>
        <p:spPr>
          <a:xfrm>
            <a:off x="2441914" y="5877272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Cut</a:t>
            </a:r>
            <a:r>
              <a:rPr lang="es-ES" dirty="0" smtClean="0"/>
              <a:t> and </a:t>
            </a:r>
            <a:r>
              <a:rPr lang="en-US" dirty="0" smtClean="0"/>
              <a:t>bending</a:t>
            </a:r>
          </a:p>
        </p:txBody>
      </p:sp>
    </p:spTree>
    <p:extLst>
      <p:ext uri="{BB962C8B-B14F-4D97-AF65-F5344CB8AC3E}">
        <p14:creationId xmlns:p14="http://schemas.microsoft.com/office/powerpoint/2010/main" val="3557155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5. Execution</a:t>
            </a:r>
            <a:endParaRPr lang="et-EE" dirty="0"/>
          </a:p>
        </p:txBody>
      </p:sp>
      <p:sp>
        <p:nvSpPr>
          <p:cNvPr id="15" name="TextBox 14"/>
          <p:cNvSpPr txBox="1"/>
          <p:nvPr/>
        </p:nvSpPr>
        <p:spPr>
          <a:xfrm>
            <a:off x="2381606" y="2190117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Delivery plan</a:t>
            </a:r>
          </a:p>
        </p:txBody>
      </p:sp>
      <p:sp>
        <p:nvSpPr>
          <p:cNvPr id="19" name="TextBox 18">
            <a:hlinkClick r:id="rId2" action="ppaction://hlinkfile"/>
          </p:cNvPr>
          <p:cNvSpPr txBox="1"/>
          <p:nvPr/>
        </p:nvSpPr>
        <p:spPr>
          <a:xfrm>
            <a:off x="2410035" y="1556792"/>
            <a:ext cx="3444858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3 weeks plan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1606" y="2829392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Liquidity budget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381606" y="3462006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Interim certificates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159703" y="1779133"/>
            <a:ext cx="2250331" cy="3845947"/>
            <a:chOff x="177781" y="1517670"/>
            <a:chExt cx="2250331" cy="3845947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31" name="TextBox 30">
              <a:hlinkClick r:id="rId3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32" name="TextBox 31">
              <a:hlinkClick r:id="rId4" action="ppaction://hlinksldjump"/>
            </p:cNvPr>
            <p:cNvSpPr txBox="1"/>
            <p:nvPr/>
          </p:nvSpPr>
          <p:spPr>
            <a:xfrm>
              <a:off x="185810" y="2676542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33" name="TextBox 32">
              <a:hlinkClick r:id="rId5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34" name="TextBox 33">
              <a:hlinkClick r:id="rId6" action="ppaction://hlinksldjump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35" name="TextBox 34">
              <a:hlinkClick r:id="rId7" action="ppaction://hlinksldjump"/>
            </p:cNvPr>
            <p:cNvSpPr txBox="1"/>
            <p:nvPr/>
          </p:nvSpPr>
          <p:spPr>
            <a:xfrm>
              <a:off x="177781" y="4414850"/>
              <a:ext cx="2250331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36" name="TextBox 35">
              <a:hlinkClick r:id="rId8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37" name="TextBox 36">
              <a:hlinkClick r:id="rId9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20" name="TextBox 21"/>
          <p:cNvSpPr txBox="1"/>
          <p:nvPr/>
        </p:nvSpPr>
        <p:spPr>
          <a:xfrm>
            <a:off x="2381606" y="4077072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Work place assessment</a:t>
            </a:r>
          </a:p>
        </p:txBody>
      </p:sp>
      <p:sp>
        <p:nvSpPr>
          <p:cNvPr id="27" name="TextBox 21"/>
          <p:cNvSpPr txBox="1"/>
          <p:nvPr/>
        </p:nvSpPr>
        <p:spPr>
          <a:xfrm>
            <a:off x="2411760" y="4715852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/>
              <a:t>Manning and machinery</a:t>
            </a:r>
            <a:endParaRPr lang="et-EE" dirty="0" smtClean="0"/>
          </a:p>
        </p:txBody>
      </p:sp>
      <p:sp>
        <p:nvSpPr>
          <p:cNvPr id="28" name="Right Arrow 23"/>
          <p:cNvSpPr/>
          <p:nvPr/>
        </p:nvSpPr>
        <p:spPr>
          <a:xfrm>
            <a:off x="5292080" y="4149080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18" name="TextBox 21"/>
          <p:cNvSpPr txBox="1"/>
          <p:nvPr/>
        </p:nvSpPr>
        <p:spPr>
          <a:xfrm>
            <a:off x="2411760" y="5301208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Formworks</a:t>
            </a:r>
          </a:p>
        </p:txBody>
      </p:sp>
      <p:sp>
        <p:nvSpPr>
          <p:cNvPr id="23" name="TextBox 21"/>
          <p:cNvSpPr txBox="1"/>
          <p:nvPr/>
        </p:nvSpPr>
        <p:spPr>
          <a:xfrm>
            <a:off x="2441914" y="5877272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Cut</a:t>
            </a:r>
            <a:r>
              <a:rPr lang="es-ES" dirty="0" smtClean="0"/>
              <a:t> and </a:t>
            </a:r>
            <a:r>
              <a:rPr lang="en-US" dirty="0" smtClean="0"/>
              <a:t>bending</a:t>
            </a:r>
          </a:p>
        </p:txBody>
      </p:sp>
    </p:spTree>
    <p:extLst>
      <p:ext uri="{BB962C8B-B14F-4D97-AF65-F5344CB8AC3E}">
        <p14:creationId xmlns:p14="http://schemas.microsoft.com/office/powerpoint/2010/main" val="705392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5. Execution</a:t>
            </a:r>
            <a:endParaRPr lang="et-EE" dirty="0"/>
          </a:p>
        </p:txBody>
      </p:sp>
      <p:sp>
        <p:nvSpPr>
          <p:cNvPr id="15" name="TextBox 14">
            <a:hlinkClick r:id="rId2" action="ppaction://hlinkfile"/>
          </p:cNvPr>
          <p:cNvSpPr txBox="1"/>
          <p:nvPr/>
        </p:nvSpPr>
        <p:spPr>
          <a:xfrm>
            <a:off x="2381606" y="2190117"/>
            <a:ext cx="3473209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Delivery plan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10035" y="1556792"/>
            <a:ext cx="309806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3 weeks plan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1606" y="2829392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Liquidity budget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381606" y="3462006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Interim certificates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159704" y="1779133"/>
            <a:ext cx="2250331" cy="3845947"/>
            <a:chOff x="177782" y="1517670"/>
            <a:chExt cx="2250331" cy="3845947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31" name="TextBox 30">
              <a:hlinkClick r:id="rId3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32" name="TextBox 31">
              <a:hlinkClick r:id="rId4" action="ppaction://hlinksldjump"/>
            </p:cNvPr>
            <p:cNvSpPr txBox="1"/>
            <p:nvPr/>
          </p:nvSpPr>
          <p:spPr>
            <a:xfrm>
              <a:off x="185810" y="2676542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33" name="TextBox 32">
              <a:hlinkClick r:id="rId5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34" name="TextBox 33">
              <a:hlinkClick r:id="rId6" action="ppaction://hlinksldjump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35" name="TextBox 34">
              <a:hlinkClick r:id="rId7" action="ppaction://hlinksldjump"/>
            </p:cNvPr>
            <p:cNvSpPr txBox="1"/>
            <p:nvPr/>
          </p:nvSpPr>
          <p:spPr>
            <a:xfrm>
              <a:off x="177782" y="4414850"/>
              <a:ext cx="2250331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36" name="TextBox 35">
              <a:hlinkClick r:id="rId8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37" name="TextBox 36">
              <a:hlinkClick r:id="rId9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20" name="TextBox 21"/>
          <p:cNvSpPr txBox="1"/>
          <p:nvPr/>
        </p:nvSpPr>
        <p:spPr>
          <a:xfrm>
            <a:off x="2381606" y="4077072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Work place assessment</a:t>
            </a:r>
          </a:p>
        </p:txBody>
      </p:sp>
      <p:sp>
        <p:nvSpPr>
          <p:cNvPr id="27" name="TextBox 21"/>
          <p:cNvSpPr txBox="1"/>
          <p:nvPr/>
        </p:nvSpPr>
        <p:spPr>
          <a:xfrm>
            <a:off x="2411760" y="4715852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/>
              <a:t>Manning and machinery</a:t>
            </a:r>
            <a:endParaRPr lang="et-EE" dirty="0" smtClean="0"/>
          </a:p>
        </p:txBody>
      </p:sp>
      <p:sp>
        <p:nvSpPr>
          <p:cNvPr id="28" name="Right Arrow 23"/>
          <p:cNvSpPr/>
          <p:nvPr/>
        </p:nvSpPr>
        <p:spPr>
          <a:xfrm>
            <a:off x="5292080" y="4149080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18" name="TextBox 21"/>
          <p:cNvSpPr txBox="1"/>
          <p:nvPr/>
        </p:nvSpPr>
        <p:spPr>
          <a:xfrm>
            <a:off x="2411760" y="5301208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Formworks</a:t>
            </a:r>
          </a:p>
        </p:txBody>
      </p:sp>
      <p:sp>
        <p:nvSpPr>
          <p:cNvPr id="23" name="TextBox 21"/>
          <p:cNvSpPr txBox="1"/>
          <p:nvPr/>
        </p:nvSpPr>
        <p:spPr>
          <a:xfrm>
            <a:off x="2441914" y="5877272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Cut</a:t>
            </a:r>
            <a:r>
              <a:rPr lang="es-ES" dirty="0" smtClean="0"/>
              <a:t> and </a:t>
            </a:r>
            <a:r>
              <a:rPr lang="en-US" dirty="0" smtClean="0"/>
              <a:t>bending</a:t>
            </a:r>
          </a:p>
        </p:txBody>
      </p:sp>
    </p:spTree>
    <p:extLst>
      <p:ext uri="{BB962C8B-B14F-4D97-AF65-F5344CB8AC3E}">
        <p14:creationId xmlns:p14="http://schemas.microsoft.com/office/powerpoint/2010/main" val="147297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5. Execution</a:t>
            </a:r>
            <a:endParaRPr lang="et-EE" dirty="0"/>
          </a:p>
        </p:txBody>
      </p:sp>
      <p:sp>
        <p:nvSpPr>
          <p:cNvPr id="15" name="TextBox 14"/>
          <p:cNvSpPr txBox="1"/>
          <p:nvPr/>
        </p:nvSpPr>
        <p:spPr>
          <a:xfrm>
            <a:off x="2381606" y="2118109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Delivery plan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10035" y="1484784"/>
            <a:ext cx="309806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3 weeks plan</a:t>
            </a:r>
          </a:p>
        </p:txBody>
      </p:sp>
      <p:sp>
        <p:nvSpPr>
          <p:cNvPr id="21" name="TextBox 20">
            <a:hlinkClick r:id="rId2" action="ppaction://hlinkfile"/>
          </p:cNvPr>
          <p:cNvSpPr txBox="1"/>
          <p:nvPr/>
        </p:nvSpPr>
        <p:spPr>
          <a:xfrm>
            <a:off x="2381605" y="2757384"/>
            <a:ext cx="3473209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Liquidity budget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381606" y="3389998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Interim certificates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159704" y="1779133"/>
            <a:ext cx="2252056" cy="3845947"/>
            <a:chOff x="177782" y="1517670"/>
            <a:chExt cx="2252056" cy="3845947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31" name="TextBox 30">
              <a:hlinkClick r:id="rId3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32" name="TextBox 31">
              <a:hlinkClick r:id="rId4" action="ppaction://hlinksldjump"/>
            </p:cNvPr>
            <p:cNvSpPr txBox="1"/>
            <p:nvPr/>
          </p:nvSpPr>
          <p:spPr>
            <a:xfrm>
              <a:off x="185810" y="2676542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33" name="TextBox 32">
              <a:hlinkClick r:id="rId5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34" name="TextBox 33">
              <a:hlinkClick r:id="rId6" action="ppaction://hlinksldjump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35" name="TextBox 34">
              <a:hlinkClick r:id="rId7" action="ppaction://hlinksldjump"/>
            </p:cNvPr>
            <p:cNvSpPr txBox="1"/>
            <p:nvPr/>
          </p:nvSpPr>
          <p:spPr>
            <a:xfrm>
              <a:off x="177782" y="4414850"/>
              <a:ext cx="2252056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36" name="TextBox 35">
              <a:hlinkClick r:id="rId8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37" name="TextBox 36">
              <a:hlinkClick r:id="rId9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20" name="TextBox 21"/>
          <p:cNvSpPr txBox="1"/>
          <p:nvPr/>
        </p:nvSpPr>
        <p:spPr>
          <a:xfrm>
            <a:off x="2381606" y="4005064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Work place assessment</a:t>
            </a:r>
          </a:p>
        </p:txBody>
      </p:sp>
      <p:sp>
        <p:nvSpPr>
          <p:cNvPr id="27" name="TextBox 21"/>
          <p:cNvSpPr txBox="1"/>
          <p:nvPr/>
        </p:nvSpPr>
        <p:spPr>
          <a:xfrm>
            <a:off x="2411760" y="4643844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/>
              <a:t>Manning and machinery</a:t>
            </a:r>
            <a:endParaRPr lang="et-EE" dirty="0" smtClean="0"/>
          </a:p>
        </p:txBody>
      </p:sp>
      <p:sp>
        <p:nvSpPr>
          <p:cNvPr id="28" name="Right Arrow 23"/>
          <p:cNvSpPr/>
          <p:nvPr/>
        </p:nvSpPr>
        <p:spPr>
          <a:xfrm>
            <a:off x="5292080" y="4077072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18" name="TextBox 21"/>
          <p:cNvSpPr txBox="1"/>
          <p:nvPr/>
        </p:nvSpPr>
        <p:spPr>
          <a:xfrm>
            <a:off x="2411760" y="5301208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Formworks</a:t>
            </a:r>
          </a:p>
        </p:txBody>
      </p:sp>
      <p:sp>
        <p:nvSpPr>
          <p:cNvPr id="23" name="TextBox 21"/>
          <p:cNvSpPr txBox="1"/>
          <p:nvPr/>
        </p:nvSpPr>
        <p:spPr>
          <a:xfrm>
            <a:off x="2441914" y="5877272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Cut</a:t>
            </a:r>
            <a:r>
              <a:rPr lang="es-ES" dirty="0" smtClean="0"/>
              <a:t> and </a:t>
            </a:r>
            <a:r>
              <a:rPr lang="en-US" dirty="0" smtClean="0"/>
              <a:t>bending</a:t>
            </a:r>
          </a:p>
        </p:txBody>
      </p:sp>
    </p:spTree>
    <p:extLst>
      <p:ext uri="{BB962C8B-B14F-4D97-AF65-F5344CB8AC3E}">
        <p14:creationId xmlns:p14="http://schemas.microsoft.com/office/powerpoint/2010/main" val="1716194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5. Execution</a:t>
            </a:r>
            <a:endParaRPr lang="et-EE" dirty="0"/>
          </a:p>
        </p:txBody>
      </p:sp>
      <p:sp>
        <p:nvSpPr>
          <p:cNvPr id="15" name="TextBox 14"/>
          <p:cNvSpPr txBox="1"/>
          <p:nvPr/>
        </p:nvSpPr>
        <p:spPr>
          <a:xfrm>
            <a:off x="2381606" y="2118109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Delivery plan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10035" y="1484784"/>
            <a:ext cx="309806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3 weeks plan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1606" y="2757384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Liquidity budget</a:t>
            </a:r>
          </a:p>
        </p:txBody>
      </p:sp>
      <p:sp>
        <p:nvSpPr>
          <p:cNvPr id="22" name="TextBox 21">
            <a:hlinkClick r:id="rId2" action="ppaction://hlinkfile"/>
          </p:cNvPr>
          <p:cNvSpPr txBox="1"/>
          <p:nvPr/>
        </p:nvSpPr>
        <p:spPr>
          <a:xfrm>
            <a:off x="2381605" y="3389998"/>
            <a:ext cx="3473287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Interim certificates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159704" y="1779133"/>
            <a:ext cx="2252056" cy="3845947"/>
            <a:chOff x="177782" y="1517670"/>
            <a:chExt cx="2252056" cy="3845947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31" name="TextBox 30">
              <a:hlinkClick r:id="rId3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32" name="TextBox 31">
              <a:hlinkClick r:id="rId4" action="ppaction://hlinksldjump"/>
            </p:cNvPr>
            <p:cNvSpPr txBox="1"/>
            <p:nvPr/>
          </p:nvSpPr>
          <p:spPr>
            <a:xfrm>
              <a:off x="185810" y="2676542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33" name="TextBox 32">
              <a:hlinkClick r:id="rId5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34" name="TextBox 33">
              <a:hlinkClick r:id="rId6" action="ppaction://hlinksldjump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35" name="TextBox 34">
              <a:hlinkClick r:id="rId7" action="ppaction://hlinksldjump"/>
            </p:cNvPr>
            <p:cNvSpPr txBox="1"/>
            <p:nvPr/>
          </p:nvSpPr>
          <p:spPr>
            <a:xfrm>
              <a:off x="177782" y="4414850"/>
              <a:ext cx="2252056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36" name="TextBox 35">
              <a:hlinkClick r:id="rId8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37" name="TextBox 36">
              <a:hlinkClick r:id="rId9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20" name="TextBox 21"/>
          <p:cNvSpPr txBox="1"/>
          <p:nvPr/>
        </p:nvSpPr>
        <p:spPr>
          <a:xfrm>
            <a:off x="2381606" y="4005064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Work place assessment</a:t>
            </a:r>
          </a:p>
        </p:txBody>
      </p:sp>
      <p:sp>
        <p:nvSpPr>
          <p:cNvPr id="27" name="TextBox 21"/>
          <p:cNvSpPr txBox="1"/>
          <p:nvPr/>
        </p:nvSpPr>
        <p:spPr>
          <a:xfrm>
            <a:off x="2411760" y="4643844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/>
              <a:t>Manning and machinery</a:t>
            </a:r>
            <a:endParaRPr lang="et-EE" dirty="0" smtClean="0"/>
          </a:p>
        </p:txBody>
      </p:sp>
      <p:sp>
        <p:nvSpPr>
          <p:cNvPr id="28" name="Right Arrow 23"/>
          <p:cNvSpPr/>
          <p:nvPr/>
        </p:nvSpPr>
        <p:spPr>
          <a:xfrm>
            <a:off x="5292080" y="4077072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18" name="TextBox 21"/>
          <p:cNvSpPr txBox="1"/>
          <p:nvPr/>
        </p:nvSpPr>
        <p:spPr>
          <a:xfrm>
            <a:off x="2411760" y="5301208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Formworks</a:t>
            </a:r>
          </a:p>
        </p:txBody>
      </p:sp>
      <p:sp>
        <p:nvSpPr>
          <p:cNvPr id="23" name="TextBox 21"/>
          <p:cNvSpPr txBox="1"/>
          <p:nvPr/>
        </p:nvSpPr>
        <p:spPr>
          <a:xfrm>
            <a:off x="2441914" y="5877272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Cut</a:t>
            </a:r>
            <a:r>
              <a:rPr lang="es-ES" dirty="0" smtClean="0"/>
              <a:t> and </a:t>
            </a:r>
            <a:r>
              <a:rPr lang="en-US" dirty="0" smtClean="0"/>
              <a:t>bending</a:t>
            </a:r>
          </a:p>
        </p:txBody>
      </p:sp>
    </p:spTree>
    <p:extLst>
      <p:ext uri="{BB962C8B-B14F-4D97-AF65-F5344CB8AC3E}">
        <p14:creationId xmlns:p14="http://schemas.microsoft.com/office/powerpoint/2010/main" val="1716194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5. Execution</a:t>
            </a:r>
            <a:endParaRPr lang="et-EE" dirty="0"/>
          </a:p>
        </p:txBody>
      </p:sp>
      <p:sp>
        <p:nvSpPr>
          <p:cNvPr id="15" name="TextBox 14"/>
          <p:cNvSpPr txBox="1"/>
          <p:nvPr/>
        </p:nvSpPr>
        <p:spPr>
          <a:xfrm>
            <a:off x="2381606" y="2190117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Delivery plan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10035" y="1556792"/>
            <a:ext cx="309806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3 weeks plan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1606" y="2829392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Liquidity budget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381606" y="3462006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Interim certificates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159704" y="1779133"/>
            <a:ext cx="2252056" cy="3845947"/>
            <a:chOff x="177782" y="1517670"/>
            <a:chExt cx="2252056" cy="3845947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31" name="TextBox 30">
              <a:hlinkClick r:id="rId2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32" name="TextBox 31">
              <a:hlinkClick r:id="rId3" action="ppaction://hlinksldjump"/>
            </p:cNvPr>
            <p:cNvSpPr txBox="1"/>
            <p:nvPr/>
          </p:nvSpPr>
          <p:spPr>
            <a:xfrm>
              <a:off x="185810" y="2676542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33" name="TextBox 32">
              <a:hlinkClick r:id="rId4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34" name="TextBox 33">
              <a:hlinkClick r:id="rId5" action="ppaction://hlinksldjump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35" name="TextBox 34">
              <a:hlinkClick r:id="rId6" action="ppaction://hlinksldjump"/>
            </p:cNvPr>
            <p:cNvSpPr txBox="1"/>
            <p:nvPr/>
          </p:nvSpPr>
          <p:spPr>
            <a:xfrm>
              <a:off x="177782" y="4414850"/>
              <a:ext cx="2252056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36" name="TextBox 35">
              <a:hlinkClick r:id="rId7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37" name="TextBox 36">
              <a:hlinkClick r:id="rId8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20" name="TextBox 21"/>
          <p:cNvSpPr txBox="1"/>
          <p:nvPr/>
        </p:nvSpPr>
        <p:spPr>
          <a:xfrm>
            <a:off x="2381605" y="4077072"/>
            <a:ext cx="3473287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Work place assessment</a:t>
            </a:r>
          </a:p>
        </p:txBody>
      </p:sp>
      <p:sp>
        <p:nvSpPr>
          <p:cNvPr id="27" name="TextBox 21"/>
          <p:cNvSpPr txBox="1"/>
          <p:nvPr/>
        </p:nvSpPr>
        <p:spPr>
          <a:xfrm>
            <a:off x="2411760" y="4715852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/>
              <a:t>Manning and machinery</a:t>
            </a:r>
            <a:endParaRPr lang="et-EE" dirty="0" smtClean="0"/>
          </a:p>
        </p:txBody>
      </p:sp>
      <p:sp>
        <p:nvSpPr>
          <p:cNvPr id="28" name="Right Arrow 23"/>
          <p:cNvSpPr/>
          <p:nvPr/>
        </p:nvSpPr>
        <p:spPr>
          <a:xfrm>
            <a:off x="5436096" y="4149080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9" name="TextBox 24">
            <a:hlinkClick r:id="rId9" action="ppaction://hlinkfile"/>
          </p:cNvPr>
          <p:cNvSpPr txBox="1"/>
          <p:nvPr/>
        </p:nvSpPr>
        <p:spPr>
          <a:xfrm>
            <a:off x="5854815" y="3781202"/>
            <a:ext cx="1952841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Soil and sewer</a:t>
            </a:r>
          </a:p>
        </p:txBody>
      </p:sp>
      <p:sp>
        <p:nvSpPr>
          <p:cNvPr id="38" name="TextBox 25">
            <a:hlinkClick r:id="rId10" action="ppaction://hlinkfile"/>
          </p:cNvPr>
          <p:cNvSpPr txBox="1"/>
          <p:nvPr/>
        </p:nvSpPr>
        <p:spPr>
          <a:xfrm>
            <a:off x="5854893" y="4427820"/>
            <a:ext cx="1952764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Concrete</a:t>
            </a:r>
            <a:endParaRPr lang="et-EE" dirty="0" smtClean="0"/>
          </a:p>
        </p:txBody>
      </p:sp>
      <p:sp>
        <p:nvSpPr>
          <p:cNvPr id="23" name="TextBox 21"/>
          <p:cNvSpPr txBox="1"/>
          <p:nvPr/>
        </p:nvSpPr>
        <p:spPr>
          <a:xfrm>
            <a:off x="2411760" y="5301208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Formworks</a:t>
            </a:r>
          </a:p>
        </p:txBody>
      </p:sp>
      <p:sp>
        <p:nvSpPr>
          <p:cNvPr id="24" name="TextBox 21"/>
          <p:cNvSpPr txBox="1"/>
          <p:nvPr/>
        </p:nvSpPr>
        <p:spPr>
          <a:xfrm>
            <a:off x="2441914" y="5877272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Cut</a:t>
            </a:r>
            <a:r>
              <a:rPr lang="es-ES" dirty="0" smtClean="0"/>
              <a:t> and </a:t>
            </a:r>
            <a:r>
              <a:rPr lang="en-US" dirty="0" smtClean="0"/>
              <a:t>bending</a:t>
            </a:r>
          </a:p>
        </p:txBody>
      </p:sp>
    </p:spTree>
    <p:extLst>
      <p:ext uri="{BB962C8B-B14F-4D97-AF65-F5344CB8AC3E}">
        <p14:creationId xmlns:p14="http://schemas.microsoft.com/office/powerpoint/2010/main" val="203978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5. Execution</a:t>
            </a:r>
            <a:endParaRPr lang="et-EE" dirty="0"/>
          </a:p>
        </p:txBody>
      </p:sp>
      <p:sp>
        <p:nvSpPr>
          <p:cNvPr id="15" name="TextBox 14"/>
          <p:cNvSpPr txBox="1"/>
          <p:nvPr/>
        </p:nvSpPr>
        <p:spPr>
          <a:xfrm>
            <a:off x="2381606" y="2118109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Delivery plan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10035" y="1484784"/>
            <a:ext cx="309806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3 weeks plan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1606" y="2757384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Liquidity budget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381606" y="3389998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Interim certificates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159703" y="1779133"/>
            <a:ext cx="2250331" cy="3845947"/>
            <a:chOff x="177781" y="1517670"/>
            <a:chExt cx="2250331" cy="3845947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31" name="TextBox 30">
              <a:hlinkClick r:id="rId2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32" name="TextBox 31">
              <a:hlinkClick r:id="rId3" action="ppaction://hlinksldjump"/>
            </p:cNvPr>
            <p:cNvSpPr txBox="1"/>
            <p:nvPr/>
          </p:nvSpPr>
          <p:spPr>
            <a:xfrm>
              <a:off x="185810" y="2676542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33" name="TextBox 32">
              <a:hlinkClick r:id="rId4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34" name="TextBox 33">
              <a:hlinkClick r:id="rId5" action="ppaction://hlinksldjump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35" name="TextBox 34">
              <a:hlinkClick r:id="rId6" action="ppaction://hlinksldjump"/>
            </p:cNvPr>
            <p:cNvSpPr txBox="1"/>
            <p:nvPr/>
          </p:nvSpPr>
          <p:spPr>
            <a:xfrm>
              <a:off x="177781" y="4414850"/>
              <a:ext cx="2250331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36" name="TextBox 35">
              <a:hlinkClick r:id="rId7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37" name="TextBox 36">
              <a:hlinkClick r:id="rId8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20" name="TextBox 21"/>
          <p:cNvSpPr txBox="1"/>
          <p:nvPr/>
        </p:nvSpPr>
        <p:spPr>
          <a:xfrm>
            <a:off x="2381606" y="4005064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Work place assessment</a:t>
            </a:r>
          </a:p>
        </p:txBody>
      </p:sp>
      <p:sp>
        <p:nvSpPr>
          <p:cNvPr id="27" name="TextBox 21">
            <a:hlinkClick r:id="rId9" action="ppaction://hlinkfile"/>
          </p:cNvPr>
          <p:cNvSpPr txBox="1"/>
          <p:nvPr/>
        </p:nvSpPr>
        <p:spPr>
          <a:xfrm>
            <a:off x="2411760" y="4643844"/>
            <a:ext cx="3384376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/>
              <a:t>Manning and machinery</a:t>
            </a:r>
            <a:endParaRPr lang="et-EE" dirty="0" smtClean="0"/>
          </a:p>
        </p:txBody>
      </p:sp>
      <p:sp>
        <p:nvSpPr>
          <p:cNvPr id="28" name="Right Arrow 23"/>
          <p:cNvSpPr/>
          <p:nvPr/>
        </p:nvSpPr>
        <p:spPr>
          <a:xfrm>
            <a:off x="5292080" y="4077072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18" name="TextBox 21"/>
          <p:cNvSpPr txBox="1"/>
          <p:nvPr/>
        </p:nvSpPr>
        <p:spPr>
          <a:xfrm>
            <a:off x="2411760" y="5301208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Formworks</a:t>
            </a:r>
          </a:p>
        </p:txBody>
      </p:sp>
      <p:sp>
        <p:nvSpPr>
          <p:cNvPr id="23" name="TextBox 21"/>
          <p:cNvSpPr txBox="1"/>
          <p:nvPr/>
        </p:nvSpPr>
        <p:spPr>
          <a:xfrm>
            <a:off x="2441914" y="5877272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Cut</a:t>
            </a:r>
            <a:r>
              <a:rPr lang="es-ES" dirty="0" smtClean="0"/>
              <a:t> and </a:t>
            </a:r>
            <a:r>
              <a:rPr lang="en-US" dirty="0" smtClean="0"/>
              <a:t>bending</a:t>
            </a:r>
          </a:p>
        </p:txBody>
      </p:sp>
    </p:spTree>
    <p:extLst>
      <p:ext uri="{BB962C8B-B14F-4D97-AF65-F5344CB8AC3E}">
        <p14:creationId xmlns:p14="http://schemas.microsoft.com/office/powerpoint/2010/main" val="1573364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5. Execution</a:t>
            </a:r>
            <a:endParaRPr lang="et-EE" dirty="0"/>
          </a:p>
        </p:txBody>
      </p:sp>
      <p:sp>
        <p:nvSpPr>
          <p:cNvPr id="15" name="TextBox 14"/>
          <p:cNvSpPr txBox="1"/>
          <p:nvPr/>
        </p:nvSpPr>
        <p:spPr>
          <a:xfrm>
            <a:off x="2381606" y="2118109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Delivery plan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10035" y="1484784"/>
            <a:ext cx="309806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3 weeks plan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1606" y="2757384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Liquidity budget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381606" y="3389998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Interim certificates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159703" y="1779133"/>
            <a:ext cx="2250331" cy="3845947"/>
            <a:chOff x="177781" y="1517670"/>
            <a:chExt cx="2250331" cy="3845947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31" name="TextBox 30">
              <a:hlinkClick r:id="rId2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32" name="TextBox 31">
              <a:hlinkClick r:id="rId3" action="ppaction://hlinksldjump"/>
            </p:cNvPr>
            <p:cNvSpPr txBox="1"/>
            <p:nvPr/>
          </p:nvSpPr>
          <p:spPr>
            <a:xfrm>
              <a:off x="185810" y="2676542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33" name="TextBox 32">
              <a:hlinkClick r:id="rId4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34" name="TextBox 33">
              <a:hlinkClick r:id="rId5" action="ppaction://hlinksldjump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35" name="TextBox 34">
              <a:hlinkClick r:id="rId6" action="ppaction://hlinksldjump"/>
            </p:cNvPr>
            <p:cNvSpPr txBox="1"/>
            <p:nvPr/>
          </p:nvSpPr>
          <p:spPr>
            <a:xfrm>
              <a:off x="177781" y="4414850"/>
              <a:ext cx="2250331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36" name="TextBox 35">
              <a:hlinkClick r:id="rId7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37" name="TextBox 36">
              <a:hlinkClick r:id="rId8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20" name="TextBox 21"/>
          <p:cNvSpPr txBox="1"/>
          <p:nvPr/>
        </p:nvSpPr>
        <p:spPr>
          <a:xfrm>
            <a:off x="2381606" y="4005064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Work place assessment</a:t>
            </a:r>
          </a:p>
        </p:txBody>
      </p:sp>
      <p:sp>
        <p:nvSpPr>
          <p:cNvPr id="27" name="TextBox 21"/>
          <p:cNvSpPr txBox="1"/>
          <p:nvPr/>
        </p:nvSpPr>
        <p:spPr>
          <a:xfrm>
            <a:off x="2411760" y="4643844"/>
            <a:ext cx="3096343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/>
              <a:t>Manning and machinery</a:t>
            </a:r>
            <a:endParaRPr lang="et-EE" dirty="0" smtClean="0"/>
          </a:p>
        </p:txBody>
      </p:sp>
      <p:sp>
        <p:nvSpPr>
          <p:cNvPr id="28" name="Right Arrow 23"/>
          <p:cNvSpPr/>
          <p:nvPr/>
        </p:nvSpPr>
        <p:spPr>
          <a:xfrm>
            <a:off x="5292080" y="4077072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18" name="TextBox 21">
            <a:hlinkClick r:id="rId9" action="ppaction://hlinkfile"/>
          </p:cNvPr>
          <p:cNvSpPr txBox="1"/>
          <p:nvPr/>
        </p:nvSpPr>
        <p:spPr>
          <a:xfrm>
            <a:off x="2411760" y="5301208"/>
            <a:ext cx="3384376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Formworks</a:t>
            </a:r>
          </a:p>
        </p:txBody>
      </p:sp>
      <p:sp>
        <p:nvSpPr>
          <p:cNvPr id="23" name="TextBox 21"/>
          <p:cNvSpPr txBox="1"/>
          <p:nvPr/>
        </p:nvSpPr>
        <p:spPr>
          <a:xfrm>
            <a:off x="2441914" y="5877272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Cut</a:t>
            </a:r>
            <a:r>
              <a:rPr lang="es-ES" dirty="0" smtClean="0"/>
              <a:t> and </a:t>
            </a:r>
            <a:r>
              <a:rPr lang="en-US" dirty="0" smtClean="0"/>
              <a:t>bending</a:t>
            </a:r>
          </a:p>
        </p:txBody>
      </p:sp>
    </p:spTree>
    <p:extLst>
      <p:ext uri="{BB962C8B-B14F-4D97-AF65-F5344CB8AC3E}">
        <p14:creationId xmlns:p14="http://schemas.microsoft.com/office/powerpoint/2010/main" val="102518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5. Execution</a:t>
            </a:r>
            <a:endParaRPr lang="et-EE" dirty="0"/>
          </a:p>
        </p:txBody>
      </p:sp>
      <p:sp>
        <p:nvSpPr>
          <p:cNvPr id="15" name="TextBox 14"/>
          <p:cNvSpPr txBox="1"/>
          <p:nvPr/>
        </p:nvSpPr>
        <p:spPr>
          <a:xfrm>
            <a:off x="2381606" y="2118109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Delivery plan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10035" y="1484784"/>
            <a:ext cx="309806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3 weeks plan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1606" y="2757384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Liquidity budget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381606" y="3389998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Interim certificates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159703" y="1779133"/>
            <a:ext cx="2250331" cy="3845947"/>
            <a:chOff x="177781" y="1517670"/>
            <a:chExt cx="2250331" cy="3845947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31" name="TextBox 30">
              <a:hlinkClick r:id="rId2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32" name="TextBox 31">
              <a:hlinkClick r:id="rId3" action="ppaction://hlinksldjump"/>
            </p:cNvPr>
            <p:cNvSpPr txBox="1"/>
            <p:nvPr/>
          </p:nvSpPr>
          <p:spPr>
            <a:xfrm>
              <a:off x="185810" y="2676542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33" name="TextBox 32">
              <a:hlinkClick r:id="rId4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34" name="TextBox 33">
              <a:hlinkClick r:id="rId5" action="ppaction://hlinksldjump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35" name="TextBox 34">
              <a:hlinkClick r:id="rId6" action="ppaction://hlinksldjump"/>
            </p:cNvPr>
            <p:cNvSpPr txBox="1"/>
            <p:nvPr/>
          </p:nvSpPr>
          <p:spPr>
            <a:xfrm>
              <a:off x="177781" y="4414850"/>
              <a:ext cx="2250331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36" name="TextBox 35">
              <a:hlinkClick r:id="rId7" action="ppaction://hlinksldjump"/>
            </p:cNvPr>
            <p:cNvSpPr txBox="1"/>
            <p:nvPr/>
          </p:nvSpPr>
          <p:spPr>
            <a:xfrm>
              <a:off x="177782" y="4994285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37" name="TextBox 36">
              <a:hlinkClick r:id="rId8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  <p:sp>
        <p:nvSpPr>
          <p:cNvPr id="20" name="TextBox 21"/>
          <p:cNvSpPr txBox="1"/>
          <p:nvPr/>
        </p:nvSpPr>
        <p:spPr>
          <a:xfrm>
            <a:off x="2381606" y="4005064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Work place assessment</a:t>
            </a:r>
          </a:p>
        </p:txBody>
      </p:sp>
      <p:sp>
        <p:nvSpPr>
          <p:cNvPr id="27" name="TextBox 21"/>
          <p:cNvSpPr txBox="1"/>
          <p:nvPr/>
        </p:nvSpPr>
        <p:spPr>
          <a:xfrm>
            <a:off x="2411760" y="4643844"/>
            <a:ext cx="3096344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/>
              <a:t>Manning and machinery</a:t>
            </a:r>
            <a:endParaRPr lang="et-EE" dirty="0" smtClean="0"/>
          </a:p>
        </p:txBody>
      </p:sp>
      <p:sp>
        <p:nvSpPr>
          <p:cNvPr id="28" name="Right Arrow 23"/>
          <p:cNvSpPr/>
          <p:nvPr/>
        </p:nvSpPr>
        <p:spPr>
          <a:xfrm>
            <a:off x="5292080" y="4077072"/>
            <a:ext cx="216024" cy="26299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18" name="TextBox 21"/>
          <p:cNvSpPr txBox="1"/>
          <p:nvPr/>
        </p:nvSpPr>
        <p:spPr>
          <a:xfrm>
            <a:off x="2411760" y="5301208"/>
            <a:ext cx="31264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Formworks</a:t>
            </a:r>
          </a:p>
        </p:txBody>
      </p:sp>
      <p:sp>
        <p:nvSpPr>
          <p:cNvPr id="23" name="TextBox 21">
            <a:hlinkClick r:id="rId9" action="ppaction://hlinkfile"/>
          </p:cNvPr>
          <p:cNvSpPr txBox="1"/>
          <p:nvPr/>
        </p:nvSpPr>
        <p:spPr>
          <a:xfrm>
            <a:off x="2441914" y="5877272"/>
            <a:ext cx="3354222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Cut</a:t>
            </a:r>
            <a:r>
              <a:rPr lang="es-ES" dirty="0" smtClean="0"/>
              <a:t> and </a:t>
            </a:r>
            <a:r>
              <a:rPr lang="en-US" dirty="0" smtClean="0"/>
              <a:t>bending</a:t>
            </a:r>
          </a:p>
        </p:txBody>
      </p:sp>
    </p:spTree>
    <p:extLst>
      <p:ext uri="{BB962C8B-B14F-4D97-AF65-F5344CB8AC3E}">
        <p14:creationId xmlns:p14="http://schemas.microsoft.com/office/powerpoint/2010/main" val="102518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et-EE" dirty="0" smtClean="0"/>
              <a:t>6. Handing over</a:t>
            </a:r>
            <a:endParaRPr lang="et-EE" dirty="0"/>
          </a:p>
        </p:txBody>
      </p:sp>
      <p:sp>
        <p:nvSpPr>
          <p:cNvPr id="15" name="TextBox 14">
            <a:hlinkClick r:id="rId2" action="ppaction://hlinkfile"/>
          </p:cNvPr>
          <p:cNvSpPr txBox="1"/>
          <p:nvPr/>
        </p:nvSpPr>
        <p:spPr>
          <a:xfrm>
            <a:off x="2381606" y="4294103"/>
            <a:ext cx="312649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Notification of completion</a:t>
            </a:r>
          </a:p>
        </p:txBody>
      </p:sp>
      <p:sp>
        <p:nvSpPr>
          <p:cNvPr id="16" name="TextBox 15">
            <a:hlinkClick r:id="rId3" action="ppaction://hlinkfile"/>
          </p:cNvPr>
          <p:cNvSpPr txBox="1"/>
          <p:nvPr/>
        </p:nvSpPr>
        <p:spPr>
          <a:xfrm>
            <a:off x="2381606" y="4933378"/>
            <a:ext cx="309646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Guarantee</a:t>
            </a:r>
          </a:p>
        </p:txBody>
      </p:sp>
      <p:sp>
        <p:nvSpPr>
          <p:cNvPr id="19" name="TextBox 18">
            <a:hlinkClick r:id="rId4" action="ppaction://hlinkfile"/>
          </p:cNvPr>
          <p:cNvSpPr txBox="1"/>
          <p:nvPr/>
        </p:nvSpPr>
        <p:spPr>
          <a:xfrm>
            <a:off x="2381606" y="5565992"/>
            <a:ext cx="309646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Handing over protocol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159704" y="1779133"/>
            <a:ext cx="2221902" cy="3845947"/>
            <a:chOff x="177782" y="1517670"/>
            <a:chExt cx="2221902" cy="3845947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1" name="TextBox 20">
              <a:hlinkClick r:id="rId5" action="ppaction://hlinksldjump"/>
            </p:cNvPr>
            <p:cNvSpPr txBox="1"/>
            <p:nvPr/>
          </p:nvSpPr>
          <p:spPr>
            <a:xfrm>
              <a:off x="185810" y="2097106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Company</a:t>
              </a:r>
              <a:endParaRPr lang="et-EE" dirty="0"/>
            </a:p>
          </p:txBody>
        </p:sp>
        <p:sp>
          <p:nvSpPr>
            <p:cNvPr id="22" name="TextBox 21">
              <a:hlinkClick r:id="rId6" action="ppaction://hlinksldjump"/>
            </p:cNvPr>
            <p:cNvSpPr txBox="1"/>
            <p:nvPr/>
          </p:nvSpPr>
          <p:spPr>
            <a:xfrm>
              <a:off x="185810" y="2676542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Tendering</a:t>
              </a:r>
              <a:endParaRPr lang="et-EE" dirty="0"/>
            </a:p>
          </p:txBody>
        </p:sp>
        <p:sp>
          <p:nvSpPr>
            <p:cNvPr id="23" name="TextBox 22">
              <a:hlinkClick r:id="rId7" action="ppaction://hlinksldjump"/>
            </p:cNvPr>
            <p:cNvSpPr txBox="1"/>
            <p:nvPr/>
          </p:nvSpPr>
          <p:spPr>
            <a:xfrm>
              <a:off x="185810" y="3255978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Contract</a:t>
              </a:r>
              <a:endParaRPr lang="et-EE" dirty="0"/>
            </a:p>
          </p:txBody>
        </p:sp>
        <p:sp>
          <p:nvSpPr>
            <p:cNvPr id="24" name="TextBox 23">
              <a:hlinkClick r:id="rId8" action="ppaction://hlinksldjump"/>
            </p:cNvPr>
            <p:cNvSpPr txBox="1"/>
            <p:nvPr/>
          </p:nvSpPr>
          <p:spPr>
            <a:xfrm>
              <a:off x="185810" y="3835414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Starting up</a:t>
              </a:r>
              <a:endParaRPr lang="et-EE" dirty="0"/>
            </a:p>
          </p:txBody>
        </p:sp>
        <p:sp>
          <p:nvSpPr>
            <p:cNvPr id="25" name="TextBox 24">
              <a:hlinkClick r:id="rId9" action="ppaction://hlinksldjump"/>
            </p:cNvPr>
            <p:cNvSpPr txBox="1"/>
            <p:nvPr/>
          </p:nvSpPr>
          <p:spPr>
            <a:xfrm>
              <a:off x="177782" y="4414850"/>
              <a:ext cx="1820008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Construction</a:t>
              </a:r>
              <a:endParaRPr lang="et-EE" dirty="0"/>
            </a:p>
          </p:txBody>
        </p:sp>
        <p:sp>
          <p:nvSpPr>
            <p:cNvPr id="26" name="TextBox 25">
              <a:hlinkClick r:id="rId10" action="ppaction://hlinksldjump"/>
            </p:cNvPr>
            <p:cNvSpPr txBox="1"/>
            <p:nvPr/>
          </p:nvSpPr>
          <p:spPr>
            <a:xfrm>
              <a:off x="177782" y="4994285"/>
              <a:ext cx="2221902" cy="36933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Handover</a:t>
              </a:r>
              <a:endParaRPr lang="et-EE" dirty="0"/>
            </a:p>
          </p:txBody>
        </p:sp>
        <p:sp>
          <p:nvSpPr>
            <p:cNvPr id="27" name="TextBox 26">
              <a:hlinkClick r:id="rId11" action="ppaction://hlinksldjump"/>
            </p:cNvPr>
            <p:cNvSpPr txBox="1"/>
            <p:nvPr/>
          </p:nvSpPr>
          <p:spPr>
            <a:xfrm>
              <a:off x="185810" y="1517670"/>
              <a:ext cx="1811980" cy="369332"/>
            </a:xfrm>
            <a:prstGeom prst="rect">
              <a:avLst/>
            </a:prstGeom>
            <a:grp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t-EE" dirty="0" smtClean="0"/>
                <a:t>Group 1</a:t>
              </a:r>
              <a:endParaRPr lang="et-EE" dirty="0"/>
            </a:p>
          </p:txBody>
        </p:sp>
      </p:grpSp>
    </p:spTree>
    <p:extLst>
      <p:ext uri="{BB962C8B-B14F-4D97-AF65-F5344CB8AC3E}">
        <p14:creationId xmlns:p14="http://schemas.microsoft.com/office/powerpoint/2010/main" val="391967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1844824"/>
            <a:ext cx="7024744" cy="2160240"/>
          </a:xfrm>
        </p:spPr>
        <p:txBody>
          <a:bodyPr>
            <a:normAutofit/>
          </a:bodyPr>
          <a:lstStyle/>
          <a:p>
            <a:pPr algn="ctr"/>
            <a:r>
              <a:rPr lang="et-EE" sz="4400" b="1" dirty="0" smtClean="0"/>
              <a:t>Thank you for your attention!</a:t>
            </a:r>
            <a:endParaRPr lang="et-EE" sz="4400" b="1" dirty="0"/>
          </a:p>
        </p:txBody>
      </p:sp>
    </p:spTree>
    <p:extLst>
      <p:ext uri="{BB962C8B-B14F-4D97-AF65-F5344CB8AC3E}">
        <p14:creationId xmlns:p14="http://schemas.microsoft.com/office/powerpoint/2010/main" val="391967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1447</TotalTime>
  <Words>844</Words>
  <Application>Microsoft Office PowerPoint</Application>
  <PresentationFormat>Presentación en pantalla (4:3)</PresentationFormat>
  <Paragraphs>418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0" baseType="lpstr">
      <vt:lpstr>Austin</vt:lpstr>
      <vt:lpstr>Final Project 7th semester</vt:lpstr>
      <vt:lpstr>Overview</vt:lpstr>
      <vt:lpstr>0. Project</vt:lpstr>
      <vt:lpstr>1. Establishing a company</vt:lpstr>
      <vt:lpstr>2. Giving a bid</vt:lpstr>
      <vt:lpstr>2. Giving a bid</vt:lpstr>
      <vt:lpstr>2. Giving a bid</vt:lpstr>
      <vt:lpstr>2. Giving a bid</vt:lpstr>
      <vt:lpstr>2. Giving a bid</vt:lpstr>
      <vt:lpstr>2. Giving a bid</vt:lpstr>
      <vt:lpstr>2. Giving a bid</vt:lpstr>
      <vt:lpstr>3. Making agreements</vt:lpstr>
      <vt:lpstr>4. Mobilization</vt:lpstr>
      <vt:lpstr>4. Mobilization</vt:lpstr>
      <vt:lpstr>4. Mobilization</vt:lpstr>
      <vt:lpstr>4. Mobilization</vt:lpstr>
      <vt:lpstr>4. Mobilization</vt:lpstr>
      <vt:lpstr>4. Mobilization</vt:lpstr>
      <vt:lpstr>5. Execution</vt:lpstr>
      <vt:lpstr>5. Execution</vt:lpstr>
      <vt:lpstr>5. Execution</vt:lpstr>
      <vt:lpstr>5. Execution</vt:lpstr>
      <vt:lpstr>5. Execution</vt:lpstr>
      <vt:lpstr>5. Execution</vt:lpstr>
      <vt:lpstr>5. Execution</vt:lpstr>
      <vt:lpstr>5. Execution</vt:lpstr>
      <vt:lpstr>5. Execution</vt:lpstr>
      <vt:lpstr>6. Handing over</vt:lpstr>
      <vt:lpstr>Thank you for your attention!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Renovation of multistory housing</dc:title>
  <dc:creator>Margot</dc:creator>
  <cp:lastModifiedBy>Ampa</cp:lastModifiedBy>
  <cp:revision>70</cp:revision>
  <dcterms:created xsi:type="dcterms:W3CDTF">2012-11-14T15:29:21Z</dcterms:created>
  <dcterms:modified xsi:type="dcterms:W3CDTF">2013-06-13T15:20:41Z</dcterms:modified>
</cp:coreProperties>
</file>