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67" r:id="rId12"/>
    <p:sldId id="268" r:id="rId13"/>
    <p:sldId id="269" r:id="rId14"/>
    <p:sldId id="270" r:id="rId15"/>
    <p:sldId id="273" r:id="rId16"/>
    <p:sldId id="272" r:id="rId17"/>
    <p:sldId id="271" r:id="rId1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0556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3319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6583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71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9211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5592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9250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393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5151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0549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704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1DE64-5DBB-4E45-A87C-1C53C8EFE6C3}" type="datetimeFigureOut">
              <a:rPr lang="es-ES" smtClean="0"/>
              <a:t>13/09/2017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018BD-8086-42E0-83EF-E742DCD0C3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7392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865207" y="3928057"/>
            <a:ext cx="827879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0" i="0" u="none" strike="noStrike" baseline="30000" dirty="0" smtClean="0">
                <a:solidFill>
                  <a:srgbClr val="000000"/>
                </a:solidFill>
                <a:latin typeface="Days" panose="02000505050000020004" pitchFamily="2" charset="0"/>
              </a:rPr>
              <a:t>TRABAJO DE FIN DE GRADO</a:t>
            </a:r>
          </a:p>
          <a:p>
            <a:r>
              <a:rPr lang="es-ES" b="0" i="0" u="none" strike="noStrike" baseline="30000" dirty="0" smtClean="0">
                <a:solidFill>
                  <a:srgbClr val="000000"/>
                </a:solidFill>
                <a:latin typeface="Klavika Lt" panose="02000000000000000000" pitchFamily="50" charset="0"/>
              </a:rPr>
              <a:t>Grado en Ingeniería de Diseño Industrial y Desarrollo del Producto</a:t>
            </a:r>
          </a:p>
          <a:p>
            <a:endParaRPr lang="es-ES_tradnl" b="0" i="0" u="none" strike="noStrike" baseline="30000" dirty="0" smtClean="0">
              <a:solidFill>
                <a:srgbClr val="000000"/>
              </a:solidFill>
              <a:latin typeface="Klavika Lt" panose="02000000000000000000" pitchFamily="50" charset="0"/>
            </a:endParaRPr>
          </a:p>
          <a:p>
            <a:r>
              <a:rPr lang="es-ES" b="0" i="0" u="none" strike="noStrike" baseline="30000" dirty="0" smtClean="0">
                <a:solidFill>
                  <a:srgbClr val="000000"/>
                </a:solidFill>
                <a:latin typeface="Klavika Lt" panose="02000000000000000000" pitchFamily="50" charset="0"/>
              </a:rPr>
              <a:t>Título: DISEÑO DE UNA MARCA PARA UNA EMPRESA DE VENTA DE PRODUCTOS DE SURF, DESARROLLO Y REDACCIÓN DE SU MANUAL DE IDENTIDAD CORPORATIVA, Y DISEÑOS GRÁFICOS PARA EL BRANDING DE LA EMPRESA</a:t>
            </a:r>
          </a:p>
          <a:p>
            <a:endParaRPr lang="es-ES_tradnl" b="0" i="0" u="none" strike="noStrike" baseline="30000" dirty="0" smtClean="0">
              <a:solidFill>
                <a:srgbClr val="000000"/>
              </a:solidFill>
              <a:latin typeface="Klavika Lt" panose="02000000000000000000" pitchFamily="50" charset="0"/>
            </a:endParaRPr>
          </a:p>
          <a:p>
            <a:r>
              <a:rPr lang="es-ES_tradnl" b="0" i="0" u="none" strike="noStrike" baseline="30000" dirty="0" smtClean="0">
                <a:solidFill>
                  <a:srgbClr val="000000"/>
                </a:solidFill>
                <a:latin typeface="Klavika Lt" panose="02000000000000000000" pitchFamily="50" charset="0"/>
              </a:rPr>
              <a:t>Alumno: Álvaro Poveda Martínez</a:t>
            </a:r>
          </a:p>
          <a:p>
            <a:r>
              <a:rPr lang="es-ES_tradnl" b="0" i="0" u="none" strike="noStrike" baseline="30000" dirty="0" smtClean="0">
                <a:solidFill>
                  <a:srgbClr val="000000"/>
                </a:solidFill>
                <a:latin typeface="Klavika Lt" panose="02000000000000000000" pitchFamily="50" charset="0"/>
              </a:rPr>
              <a:t>Tutora: Mª Begoña </a:t>
            </a:r>
            <a:r>
              <a:rPr lang="es-ES_tradnl" b="0" i="0" u="none" strike="noStrike" baseline="30000" dirty="0" err="1" smtClean="0">
                <a:solidFill>
                  <a:srgbClr val="000000"/>
                </a:solidFill>
                <a:latin typeface="Klavika Lt" panose="02000000000000000000" pitchFamily="50" charset="0"/>
              </a:rPr>
              <a:t>Jordá</a:t>
            </a:r>
            <a:r>
              <a:rPr lang="es-ES_tradnl" b="0" i="0" u="none" strike="noStrike" baseline="30000" dirty="0" smtClean="0">
                <a:solidFill>
                  <a:srgbClr val="000000"/>
                </a:solidFill>
                <a:latin typeface="Klavika Lt" panose="02000000000000000000" pitchFamily="50" charset="0"/>
              </a:rPr>
              <a:t> </a:t>
            </a:r>
            <a:r>
              <a:rPr lang="es-ES_tradnl" b="0" i="0" u="none" strike="noStrike" baseline="30000" dirty="0" err="1" smtClean="0">
                <a:solidFill>
                  <a:srgbClr val="000000"/>
                </a:solidFill>
                <a:latin typeface="Klavika Lt" panose="02000000000000000000" pitchFamily="50" charset="0"/>
              </a:rPr>
              <a:t>Albiñana</a:t>
            </a:r>
            <a:endParaRPr lang="es-ES_tradnl" b="0" i="0" u="none" strike="noStrike" baseline="30000" dirty="0" smtClean="0">
              <a:solidFill>
                <a:srgbClr val="000000"/>
              </a:solidFill>
              <a:latin typeface="Klavika Lt" panose="02000000000000000000" pitchFamily="50" charset="0"/>
            </a:endParaRPr>
          </a:p>
          <a:p>
            <a:r>
              <a:rPr lang="es-ES_tradnl" b="0" i="0" u="none" strike="noStrike" baseline="30000" dirty="0" smtClean="0">
                <a:solidFill>
                  <a:srgbClr val="000000"/>
                </a:solidFill>
                <a:latin typeface="Klavika Lt" panose="02000000000000000000" pitchFamily="50" charset="0"/>
              </a:rPr>
              <a:t>Dpto.: Ingeniería Gráfica</a:t>
            </a:r>
          </a:p>
          <a:p>
            <a:endParaRPr lang="es-ES_tradnl" b="0" i="0" u="none" strike="noStrike" baseline="30000" dirty="0" smtClean="0">
              <a:solidFill>
                <a:srgbClr val="000000"/>
              </a:solidFill>
              <a:latin typeface="Klavika Lt" panose="02000000000000000000" pitchFamily="50" charset="0"/>
            </a:endParaRPr>
          </a:p>
          <a:p>
            <a:r>
              <a:rPr lang="es-ES_tradnl" b="0" i="0" u="none" strike="noStrike" baseline="30000" dirty="0" smtClean="0">
                <a:solidFill>
                  <a:srgbClr val="000000"/>
                </a:solidFill>
                <a:latin typeface="Klavika Lt" panose="02000000000000000000" pitchFamily="50" charset="0"/>
              </a:rPr>
              <a:t>Septiembre 2017</a:t>
            </a:r>
          </a:p>
          <a:p>
            <a:r>
              <a:rPr lang="es-ES_tradnl" b="0" i="0" u="none" strike="noStrike" baseline="30000" dirty="0" smtClean="0">
                <a:solidFill>
                  <a:srgbClr val="000000"/>
                </a:solidFill>
                <a:latin typeface="Klavika Lt" panose="02000000000000000000" pitchFamily="50" charset="0"/>
              </a:rPr>
              <a:t>Curso académico 2016-2017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630" y="4890413"/>
            <a:ext cx="3403279" cy="17286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909" y="5180762"/>
            <a:ext cx="3247816" cy="114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63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2" r="16782"/>
          <a:stretch/>
        </p:blipFill>
        <p:spPr>
          <a:xfrm>
            <a:off x="991675" y="811371"/>
            <a:ext cx="5254580" cy="5344374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6684135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¿Por qué?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6736011" y="2514062"/>
            <a:ext cx="416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alibri" panose="020F0502020204030204" pitchFamily="34" charset="0"/>
              <a:buChar char="›"/>
            </a:pPr>
            <a:r>
              <a:rPr lang="es-E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Público objetivo joven</a:t>
            </a:r>
          </a:p>
          <a:p>
            <a:pPr marL="285750" indent="-285750">
              <a:buFont typeface="Calibri" panose="020F0502020204030204" pitchFamily="34" charset="0"/>
              <a:buChar char="›"/>
            </a:pPr>
            <a:endParaRPr lang="es-ES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  <a:p>
            <a:pPr marL="285750" indent="-285750">
              <a:buFont typeface="Calibri" panose="020F0502020204030204" pitchFamily="34" charset="0"/>
              <a:buChar char="›"/>
            </a:pPr>
            <a:r>
              <a:rPr lang="es-E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Interés deporte</a:t>
            </a:r>
          </a:p>
          <a:p>
            <a:pPr marL="285750" indent="-285750">
              <a:buFont typeface="Calibri" panose="020F0502020204030204" pitchFamily="34" charset="0"/>
              <a:buChar char="›"/>
            </a:pPr>
            <a:endParaRPr lang="es-ES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  <a:p>
            <a:pPr marL="285750" indent="-285750">
              <a:buFont typeface="Calibri" panose="020F0502020204030204" pitchFamily="34" charset="0"/>
              <a:buChar char="›"/>
            </a:pPr>
            <a:r>
              <a:rPr lang="es-E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Cultura del surf</a:t>
            </a:r>
            <a:endParaRPr lang="es-ES" sz="2400" dirty="0"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30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La marca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811369" y="1938759"/>
            <a:ext cx="1040817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>
              <a:latin typeface="Klavika Lt" panose="02000000000000000000" pitchFamily="50" charset="0"/>
            </a:endParaRPr>
          </a:p>
          <a:p>
            <a:pPr algn="just"/>
            <a:endParaRPr lang="es-ES" dirty="0" smtClean="0">
              <a:latin typeface="Klavika Lt" panose="02000000000000000000" pitchFamily="50" charset="0"/>
            </a:endParaRPr>
          </a:p>
          <a:p>
            <a:pPr algn="just"/>
            <a:endParaRPr lang="es-ES" dirty="0">
              <a:latin typeface="Klavika Lt" panose="02000000000000000000" pitchFamily="50" charset="0"/>
            </a:endParaRPr>
          </a:p>
          <a:p>
            <a:pPr algn="just"/>
            <a:r>
              <a:rPr lang="es-ES" dirty="0" smtClean="0">
                <a:latin typeface="Klavika Lt" panose="02000000000000000000" pitchFamily="50" charset="0"/>
              </a:rPr>
              <a:t>X es la nueva marca de un negocio de venta de ropa, equipamiento y accesorios relacionados con el surf, que se caracteriza por ser una marca joven, que refuerza el valor de los productos fabricados en España.</a:t>
            </a:r>
          </a:p>
          <a:p>
            <a:pPr algn="just"/>
            <a:endParaRPr lang="es-ES" dirty="0" smtClean="0">
              <a:latin typeface="Klavika Lt" panose="02000000000000000000" pitchFamily="50" charset="0"/>
            </a:endParaRPr>
          </a:p>
          <a:p>
            <a:pPr algn="just"/>
            <a:endParaRPr lang="es-ES" dirty="0" smtClean="0">
              <a:latin typeface="Klavika Lt" panose="02000000000000000000" pitchFamily="50" charset="0"/>
            </a:endParaRPr>
          </a:p>
          <a:p>
            <a:pPr algn="just"/>
            <a:endParaRPr lang="es-ES" dirty="0">
              <a:latin typeface="Klavika Lt" panose="02000000000000000000" pitchFamily="50" charset="0"/>
            </a:endParaRPr>
          </a:p>
          <a:p>
            <a:pPr algn="just"/>
            <a:endParaRPr lang="es-ES" dirty="0" smtClean="0">
              <a:latin typeface="Klavika Lt" panose="02000000000000000000" pitchFamily="50" charset="0"/>
            </a:endParaRPr>
          </a:p>
          <a:p>
            <a:pPr algn="just"/>
            <a:r>
              <a:rPr lang="es-ES" dirty="0" smtClean="0">
                <a:latin typeface="Klavika Lt" panose="02000000000000000000" pitchFamily="50" charset="0"/>
              </a:rPr>
              <a:t>X pretende crear tendencia entre los amantes de este deporte, intentar difundir los valores del surf a la sociedad y facilitar la práctica de este deporte a cualquier persona.</a:t>
            </a:r>
            <a:endParaRPr lang="es-ES" dirty="0">
              <a:latin typeface="Klavika Lt" panose="02000000000000000000" pitchFamily="50" charset="0"/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811369" y="1938759"/>
            <a:ext cx="3889829" cy="50800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latin typeface="Days" panose="02000505050000020004" pitchFamily="2" charset="0"/>
              </a:rPr>
              <a:t>MISIÓN</a:t>
            </a:r>
            <a:endParaRPr lang="es-ES" dirty="0">
              <a:latin typeface="Days" panose="02000505050000020004" pitchFamily="2" charset="0"/>
            </a:endParaRPr>
          </a:p>
        </p:txBody>
      </p:sp>
      <p:sp>
        <p:nvSpPr>
          <p:cNvPr id="14" name="Rectángulo redondeado 13"/>
          <p:cNvSpPr/>
          <p:nvPr/>
        </p:nvSpPr>
        <p:spPr>
          <a:xfrm>
            <a:off x="7501538" y="3729547"/>
            <a:ext cx="3889829" cy="50800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latin typeface="Days" panose="02000505050000020004" pitchFamily="2" charset="0"/>
              </a:rPr>
              <a:t>VISIÓN</a:t>
            </a:r>
            <a:endParaRPr lang="es-ES" dirty="0">
              <a:latin typeface="Days" panose="0200050505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49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La marca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811369" y="1668325"/>
            <a:ext cx="5037888" cy="50800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latin typeface="Days" panose="02000505050000020004" pitchFamily="2" charset="0"/>
              </a:rPr>
              <a:t>VALORES</a:t>
            </a:r>
            <a:endParaRPr lang="es-ES" dirty="0">
              <a:latin typeface="Days" panose="02000505050000020004" pitchFamily="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798" y="2711242"/>
            <a:ext cx="7926231" cy="215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23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La marca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11" name="Rectángulo redondeado 10"/>
          <p:cNvSpPr/>
          <p:nvPr/>
        </p:nvSpPr>
        <p:spPr>
          <a:xfrm>
            <a:off x="811369" y="1761319"/>
            <a:ext cx="6271602" cy="50800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latin typeface="Days" panose="02000505050000020004" pitchFamily="2" charset="0"/>
              </a:rPr>
              <a:t>PERSONALIDAD</a:t>
            </a:r>
            <a:endParaRPr lang="es-ES" dirty="0">
              <a:latin typeface="Days" panose="02000505050000020004" pitchFamily="2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3266" y="2861524"/>
            <a:ext cx="7666371" cy="201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5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Nombre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118279" y="1440288"/>
            <a:ext cx="39661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60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Niueast</a:t>
            </a:r>
            <a:endParaRPr lang="es-ES" sz="3200" dirty="0">
              <a:ln w="0"/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811369" y="2396514"/>
            <a:ext cx="105799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Niue          +          East</a:t>
            </a:r>
            <a:endParaRPr lang="es-ES" sz="3200" dirty="0">
              <a:ln w="0"/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428" y="3165955"/>
            <a:ext cx="2517934" cy="2410597"/>
          </a:xfrm>
          <a:prstGeom prst="rect">
            <a:avLst/>
          </a:prstGeom>
        </p:spPr>
      </p:pic>
      <p:pic>
        <p:nvPicPr>
          <p:cNvPr id="1026" name="Picture 2" descr="Resultado de imagen de ea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213" y="3165955"/>
            <a:ext cx="2535020" cy="245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2035858" y="5565173"/>
            <a:ext cx="27393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Klavika Lt" panose="02000000000000000000" pitchFamily="50" charset="0"/>
              </a:rPr>
              <a:t>Isla del Pacífico. Región de la Polinesia.</a:t>
            </a:r>
            <a:endParaRPr lang="es-ES" dirty="0"/>
          </a:p>
        </p:txBody>
      </p:sp>
      <p:sp>
        <p:nvSpPr>
          <p:cNvPr id="17" name="Rectángulo 16"/>
          <p:cNvSpPr/>
          <p:nvPr/>
        </p:nvSpPr>
        <p:spPr>
          <a:xfrm>
            <a:off x="7559213" y="5652257"/>
            <a:ext cx="25350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Klavika Lt" panose="02000000000000000000" pitchFamily="50" charset="0"/>
              </a:rPr>
              <a:t>Punto Cardinal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0613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Nombre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118279" y="1440288"/>
            <a:ext cx="39661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60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Niueast</a:t>
            </a:r>
            <a:endParaRPr lang="es-ES" sz="3200" dirty="0">
              <a:ln w="0"/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740283" y="3133059"/>
            <a:ext cx="9101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Newest</a:t>
            </a:r>
            <a:r>
              <a:rPr lang="es-ES" sz="440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			Lo más nuevo</a:t>
            </a:r>
            <a:endParaRPr lang="es-ES" sz="3200" dirty="0">
              <a:ln w="0"/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1740283" y="4080889"/>
            <a:ext cx="9101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New </a:t>
            </a:r>
            <a:r>
              <a:rPr lang="es-ES" sz="4400" dirty="0" err="1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east</a:t>
            </a:r>
            <a:r>
              <a:rPr lang="es-ES" sz="4400" dirty="0" smtClean="0">
                <a:ln w="0"/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		Nuevo Este</a:t>
            </a:r>
            <a:endParaRPr lang="es-ES" sz="3200" dirty="0">
              <a:ln w="0"/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>
            <a:off x="4542971" y="3526971"/>
            <a:ext cx="1480458" cy="0"/>
          </a:xfrm>
          <a:prstGeom prst="straightConnector1">
            <a:avLst/>
          </a:prstGeom>
          <a:ln w="76200">
            <a:solidFill>
              <a:schemeClr val="accent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/>
          <p:cNvCxnSpPr/>
          <p:nvPr/>
        </p:nvCxnSpPr>
        <p:spPr>
          <a:xfrm flipV="1">
            <a:off x="5036457" y="4484914"/>
            <a:ext cx="986972" cy="2361"/>
          </a:xfrm>
          <a:prstGeom prst="straightConnector1">
            <a:avLst/>
          </a:prstGeom>
          <a:ln w="76200">
            <a:solidFill>
              <a:schemeClr val="accent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706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Marca gráfica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2" name="Pentágono 1"/>
          <p:cNvSpPr/>
          <p:nvPr/>
        </p:nvSpPr>
        <p:spPr>
          <a:xfrm rot="5400000">
            <a:off x="1786612" y="3507531"/>
            <a:ext cx="1800535" cy="3428847"/>
          </a:xfrm>
          <a:prstGeom prst="homePlat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972456" y="5236354"/>
            <a:ext cx="3427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Days" panose="02000505050000020004" pitchFamily="2" charset="0"/>
              </a:rPr>
              <a:t>Resultado final</a:t>
            </a:r>
            <a:endParaRPr lang="es-ES" sz="1600" dirty="0">
              <a:solidFill>
                <a:schemeClr val="bg1"/>
              </a:solidFill>
              <a:latin typeface="Days" panose="02000505050000020004" pitchFamily="2" charset="0"/>
            </a:endParaRPr>
          </a:p>
        </p:txBody>
      </p:sp>
      <p:sp>
        <p:nvSpPr>
          <p:cNvPr id="17" name="Pentágono 16"/>
          <p:cNvSpPr/>
          <p:nvPr/>
        </p:nvSpPr>
        <p:spPr>
          <a:xfrm rot="5400000">
            <a:off x="1786611" y="2605343"/>
            <a:ext cx="1800537" cy="3428847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CuadroTexto 17"/>
          <p:cNvSpPr txBox="1"/>
          <p:nvPr/>
        </p:nvSpPr>
        <p:spPr>
          <a:xfrm>
            <a:off x="972456" y="4380012"/>
            <a:ext cx="3427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Days" panose="02000505050000020004" pitchFamily="2" charset="0"/>
              </a:rPr>
              <a:t>Fase creativa</a:t>
            </a:r>
            <a:endParaRPr lang="es-ES" sz="1600" dirty="0">
              <a:solidFill>
                <a:schemeClr val="bg1"/>
              </a:solidFill>
              <a:latin typeface="Days" panose="02000505050000020004" pitchFamily="2" charset="0"/>
            </a:endParaRPr>
          </a:p>
        </p:txBody>
      </p:sp>
      <p:sp>
        <p:nvSpPr>
          <p:cNvPr id="19" name="Pentágono 18"/>
          <p:cNvSpPr/>
          <p:nvPr/>
        </p:nvSpPr>
        <p:spPr>
          <a:xfrm rot="5400000">
            <a:off x="1786612" y="1689148"/>
            <a:ext cx="1800535" cy="3428847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CuadroTexto 20"/>
          <p:cNvSpPr txBox="1"/>
          <p:nvPr/>
        </p:nvSpPr>
        <p:spPr>
          <a:xfrm>
            <a:off x="972456" y="3460205"/>
            <a:ext cx="3427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chemeClr val="bg1"/>
                </a:solidFill>
                <a:latin typeface="Days" panose="02000505050000020004" pitchFamily="2" charset="0"/>
              </a:rPr>
              <a:t>Briefing</a:t>
            </a:r>
            <a:endParaRPr lang="es-ES" sz="1600" dirty="0">
              <a:solidFill>
                <a:schemeClr val="bg1"/>
              </a:solidFill>
              <a:latin typeface="Days" panose="02000505050000020004" pitchFamily="2" charset="0"/>
            </a:endParaRPr>
          </a:p>
        </p:txBody>
      </p:sp>
      <p:sp>
        <p:nvSpPr>
          <p:cNvPr id="22" name="Pentágono 21"/>
          <p:cNvSpPr/>
          <p:nvPr/>
        </p:nvSpPr>
        <p:spPr>
          <a:xfrm rot="5400000">
            <a:off x="1816998" y="817348"/>
            <a:ext cx="1739761" cy="3428847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CuadroTexto 22"/>
          <p:cNvSpPr txBox="1"/>
          <p:nvPr/>
        </p:nvSpPr>
        <p:spPr>
          <a:xfrm>
            <a:off x="972456" y="2573671"/>
            <a:ext cx="3427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Days" panose="02000505050000020004" pitchFamily="2" charset="0"/>
              </a:rPr>
              <a:t>Análisis</a:t>
            </a:r>
            <a:endParaRPr lang="es-ES" sz="1600" dirty="0">
              <a:solidFill>
                <a:schemeClr val="bg1"/>
              </a:solidFill>
              <a:latin typeface="Days" panose="02000505050000020004" pitchFamily="2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972456" y="1599555"/>
            <a:ext cx="3427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Days" panose="02000505050000020004" pitchFamily="2" charset="0"/>
              </a:rPr>
              <a:t>Resultado final</a:t>
            </a:r>
            <a:endParaRPr lang="es-ES" sz="1600" dirty="0">
              <a:solidFill>
                <a:schemeClr val="bg1"/>
              </a:solidFill>
              <a:latin typeface="Days" panose="02000505050000020004" pitchFamily="2" charset="0"/>
            </a:endParaRPr>
          </a:p>
        </p:txBody>
      </p:sp>
      <p:sp>
        <p:nvSpPr>
          <p:cNvPr id="6" name="Triángulo isósceles 5"/>
          <p:cNvSpPr/>
          <p:nvPr/>
        </p:nvSpPr>
        <p:spPr>
          <a:xfrm rot="10800000">
            <a:off x="971232" y="1661891"/>
            <a:ext cx="3428847" cy="841412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CuadroTexto 25"/>
          <p:cNvSpPr txBox="1"/>
          <p:nvPr/>
        </p:nvSpPr>
        <p:spPr>
          <a:xfrm>
            <a:off x="972456" y="1680544"/>
            <a:ext cx="3427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Days" panose="02000505050000020004" pitchFamily="2" charset="0"/>
              </a:rPr>
              <a:t>Inv. competencia</a:t>
            </a:r>
            <a:endParaRPr lang="es-ES" sz="1600" dirty="0">
              <a:solidFill>
                <a:schemeClr val="bg1"/>
              </a:solidFill>
              <a:latin typeface="Days" panose="02000505050000020004" pitchFamily="2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2"/>
          <a:srcRect t="581" b="630"/>
          <a:stretch/>
        </p:blipFill>
        <p:spPr>
          <a:xfrm>
            <a:off x="5104775" y="995363"/>
            <a:ext cx="3261350" cy="2471737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25" y="1661891"/>
            <a:ext cx="2671109" cy="3676703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3218" y="3629482"/>
            <a:ext cx="2684463" cy="226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14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Marca gráfica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972456" y="1599555"/>
            <a:ext cx="3427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Days" panose="02000505050000020004" pitchFamily="2" charset="0"/>
              </a:rPr>
              <a:t>Resultado final</a:t>
            </a:r>
            <a:endParaRPr lang="es-ES" sz="1600" dirty="0">
              <a:solidFill>
                <a:schemeClr val="bg1"/>
              </a:solidFill>
              <a:latin typeface="Days" panose="02000505050000020004" pitchFamily="2" charset="0"/>
            </a:endParaRPr>
          </a:p>
        </p:txBody>
      </p:sp>
      <p:sp>
        <p:nvSpPr>
          <p:cNvPr id="11" name="Rectángulo redondeado 10"/>
          <p:cNvSpPr/>
          <p:nvPr/>
        </p:nvSpPr>
        <p:spPr>
          <a:xfrm>
            <a:off x="811369" y="1761319"/>
            <a:ext cx="6271602" cy="50800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latin typeface="Days" panose="02000505050000020004" pitchFamily="2" charset="0"/>
              </a:rPr>
              <a:t>Características de la competencia</a:t>
            </a:r>
            <a:endParaRPr lang="es-ES" dirty="0">
              <a:latin typeface="Days" panose="02000505050000020004" pitchFamily="2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357469" y="2682937"/>
            <a:ext cx="69291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alibri" panose="020F0502020204030204" pitchFamily="34" charset="0"/>
              <a:buChar char="›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Marca gráfica mixta (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imagotipo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)</a:t>
            </a:r>
          </a:p>
          <a:p>
            <a:pPr marL="285750" indent="-285750">
              <a:buFont typeface="Calibri" panose="020F0502020204030204" pitchFamily="34" charset="0"/>
              <a:buChar char="›"/>
            </a:pPr>
            <a:endParaRPr lang="es-ES" dirty="0" smtClean="0"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  <a:p>
            <a:pPr marL="285750" indent="-285750">
              <a:buFont typeface="Calibri" panose="020F0502020204030204" pitchFamily="34" charset="0"/>
              <a:buChar char="›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Máximo 2 tintas</a:t>
            </a:r>
          </a:p>
          <a:p>
            <a:pPr marL="285750" indent="-285750">
              <a:buFont typeface="Calibri" panose="020F0502020204030204" pitchFamily="34" charset="0"/>
              <a:buChar char="›"/>
            </a:pPr>
            <a:endParaRPr lang="es-ES" dirty="0" smtClean="0"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  <a:p>
            <a:pPr marL="285750" indent="-285750">
              <a:buFont typeface="Calibri" panose="020F0502020204030204" pitchFamily="34" charset="0"/>
              <a:buChar char="›"/>
            </a:pP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Days" panose="02000505050000020004" pitchFamily="2" charset="0"/>
              </a:rPr>
              <a:t>Estilo sencillo (salvo escuelas de surf)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  <a:latin typeface="Days" panose="02000505050000020004" pitchFamily="2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768" y="4339467"/>
            <a:ext cx="2228850" cy="167163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768" y="3066161"/>
            <a:ext cx="2228850" cy="11525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659" y="1723333"/>
            <a:ext cx="1987068" cy="94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2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855513"/>
            <a:ext cx="361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Marca gráfica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972456" y="1599555"/>
            <a:ext cx="3427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Days" panose="02000505050000020004" pitchFamily="2" charset="0"/>
              </a:rPr>
              <a:t>Resultado final</a:t>
            </a:r>
            <a:endParaRPr lang="es-ES" sz="1600" dirty="0">
              <a:solidFill>
                <a:schemeClr val="bg1"/>
              </a:solidFill>
              <a:latin typeface="Days" panose="02000505050000020004" pitchFamily="2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37" y="1684405"/>
            <a:ext cx="6960240" cy="209658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84" y="3918452"/>
            <a:ext cx="1346795" cy="121486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235" y="5085830"/>
            <a:ext cx="1116124" cy="863136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041" y="4912907"/>
            <a:ext cx="1582205" cy="1160562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553" y="4997825"/>
            <a:ext cx="1820494" cy="103350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77" y="5133316"/>
            <a:ext cx="1024491" cy="654871"/>
          </a:xfrm>
          <a:prstGeom prst="rect">
            <a:avLst/>
          </a:prstGeom>
        </p:spPr>
      </p:pic>
      <p:sp>
        <p:nvSpPr>
          <p:cNvPr id="35" name="Flecha doblada 34"/>
          <p:cNvSpPr/>
          <p:nvPr/>
        </p:nvSpPr>
        <p:spPr>
          <a:xfrm rot="5400000">
            <a:off x="2403903" y="4456830"/>
            <a:ext cx="515929" cy="396224"/>
          </a:xfrm>
          <a:prstGeom prst="bentArrow">
            <a:avLst>
              <a:gd name="adj1" fmla="val 25000"/>
              <a:gd name="adj2" fmla="val 26730"/>
              <a:gd name="adj3" fmla="val 25000"/>
              <a:gd name="adj4" fmla="val 4375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Flecha derecha 37"/>
          <p:cNvSpPr/>
          <p:nvPr/>
        </p:nvSpPr>
        <p:spPr>
          <a:xfrm>
            <a:off x="3368110" y="5368477"/>
            <a:ext cx="306021" cy="18454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Flecha derecha 38"/>
          <p:cNvSpPr/>
          <p:nvPr/>
        </p:nvSpPr>
        <p:spPr>
          <a:xfrm>
            <a:off x="5674156" y="5368477"/>
            <a:ext cx="306021" cy="18454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Flecha derecha 39"/>
          <p:cNvSpPr/>
          <p:nvPr/>
        </p:nvSpPr>
        <p:spPr>
          <a:xfrm>
            <a:off x="7933423" y="5368477"/>
            <a:ext cx="306021" cy="18454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Flecha doblada 40"/>
          <p:cNvSpPr/>
          <p:nvPr/>
        </p:nvSpPr>
        <p:spPr>
          <a:xfrm rot="5400000" flipH="1">
            <a:off x="9727203" y="5037162"/>
            <a:ext cx="510234" cy="431559"/>
          </a:xfrm>
          <a:prstGeom prst="bentArrow">
            <a:avLst>
              <a:gd name="adj1" fmla="val 25000"/>
              <a:gd name="adj2" fmla="val 26730"/>
              <a:gd name="adj3" fmla="val 25000"/>
              <a:gd name="adj4" fmla="val 4375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2" name="Imagen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28843" y="2209276"/>
            <a:ext cx="924858" cy="25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7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411498"/>
            <a:ext cx="52846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Manual de identidad visual </a:t>
            </a:r>
            <a:r>
              <a:rPr lang="es-ES" sz="3200" dirty="0" err="1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corpoativa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/>
          <a:srcRect l="48839"/>
          <a:stretch/>
        </p:blipFill>
        <p:spPr>
          <a:xfrm>
            <a:off x="1230469" y="1691335"/>
            <a:ext cx="3081303" cy="426147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152" y="1679216"/>
            <a:ext cx="3048897" cy="427359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4013" y="1679216"/>
            <a:ext cx="3049588" cy="427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32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9" y="411498"/>
            <a:ext cx="52846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Manual de identidad visual </a:t>
            </a:r>
            <a:r>
              <a:rPr lang="es-ES" sz="3200" dirty="0" err="1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corpoativa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38" y="1727200"/>
            <a:ext cx="3004604" cy="42217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2769" y="1732282"/>
            <a:ext cx="2986464" cy="421668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9929" y="1727200"/>
            <a:ext cx="2996092" cy="422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7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8" y="855513"/>
            <a:ext cx="6364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Diseños gráficos adjuntos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grpSp>
        <p:nvGrpSpPr>
          <p:cNvPr id="34" name="Grupo 33"/>
          <p:cNvGrpSpPr/>
          <p:nvPr/>
        </p:nvGrpSpPr>
        <p:grpSpPr>
          <a:xfrm>
            <a:off x="2893948" y="1683807"/>
            <a:ext cx="6593491" cy="4394054"/>
            <a:chOff x="2756571" y="1845558"/>
            <a:chExt cx="5774261" cy="3848100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4757" y="3769608"/>
              <a:ext cx="2886075" cy="1924050"/>
            </a:xfrm>
            <a:prstGeom prst="rect">
              <a:avLst/>
            </a:prstGeom>
          </p:spPr>
        </p:pic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6571" y="3769608"/>
              <a:ext cx="2886075" cy="1924050"/>
            </a:xfrm>
            <a:prstGeom prst="rect">
              <a:avLst/>
            </a:prstGeom>
          </p:spPr>
        </p:pic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9772" y="1845558"/>
              <a:ext cx="2886075" cy="1924050"/>
            </a:xfrm>
            <a:prstGeom prst="rect">
              <a:avLst/>
            </a:prstGeom>
          </p:spPr>
        </p:pic>
        <p:pic>
          <p:nvPicPr>
            <p:cNvPr id="23" name="Imagen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2101" y="1845558"/>
              <a:ext cx="2886075" cy="1924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1764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8" y="855513"/>
            <a:ext cx="6364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Diseños gráficos adjuntos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892714" y="2217860"/>
            <a:ext cx="10382626" cy="2581120"/>
            <a:chOff x="699529" y="2209822"/>
            <a:chExt cx="10382626" cy="2581120"/>
          </a:xfrm>
        </p:grpSpPr>
        <p:pic>
          <p:nvPicPr>
            <p:cNvPr id="16" name="Imagen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529" y="2209823"/>
              <a:ext cx="3441490" cy="2581118"/>
            </a:xfrm>
            <a:prstGeom prst="rect">
              <a:avLst/>
            </a:prstGeom>
          </p:spPr>
        </p:pic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3739" y="2209823"/>
              <a:ext cx="3441492" cy="2581119"/>
            </a:xfrm>
            <a:prstGeom prst="rect">
              <a:avLst/>
            </a:prstGeom>
          </p:spPr>
        </p:pic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0663" y="2209822"/>
              <a:ext cx="3441492" cy="25811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49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8" y="855513"/>
            <a:ext cx="6364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Diseños gráficos adjuntos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710" y="1723233"/>
            <a:ext cx="6472801" cy="431520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3" r="9253"/>
          <a:stretch/>
        </p:blipFill>
        <p:spPr>
          <a:xfrm>
            <a:off x="8414202" y="4185399"/>
            <a:ext cx="2296730" cy="185303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14" r="14949"/>
          <a:stretch/>
        </p:blipFill>
        <p:spPr>
          <a:xfrm>
            <a:off x="8414202" y="1718208"/>
            <a:ext cx="2296730" cy="228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8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8" y="855513"/>
            <a:ext cx="6364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Diseños gráficos adjuntos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378" y="1662777"/>
            <a:ext cx="2774960" cy="208122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378" y="3867746"/>
            <a:ext cx="2774960" cy="208122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356" y="1662776"/>
            <a:ext cx="4286189" cy="428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64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/>
          <p:cNvGrpSpPr/>
          <p:nvPr/>
        </p:nvGrpSpPr>
        <p:grpSpPr>
          <a:xfrm>
            <a:off x="268311" y="5576552"/>
            <a:ext cx="2446986" cy="1017432"/>
            <a:chOff x="268311" y="5576552"/>
            <a:chExt cx="2446986" cy="1017432"/>
          </a:xfrm>
        </p:grpSpPr>
        <p:cxnSp>
          <p:nvCxnSpPr>
            <p:cNvPr id="3" name="Conector recto 2"/>
            <p:cNvCxnSpPr/>
            <p:nvPr/>
          </p:nvCxnSpPr>
          <p:spPr>
            <a:xfrm>
              <a:off x="811369" y="5576552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Conector recto 3"/>
            <p:cNvCxnSpPr/>
            <p:nvPr/>
          </p:nvCxnSpPr>
          <p:spPr>
            <a:xfrm rot="5400000">
              <a:off x="1491804" y="5097887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o 8"/>
          <p:cNvGrpSpPr/>
          <p:nvPr/>
        </p:nvGrpSpPr>
        <p:grpSpPr>
          <a:xfrm rot="10800000">
            <a:off x="9487439" y="422856"/>
            <a:ext cx="2446986" cy="1017432"/>
            <a:chOff x="9113951" y="525887"/>
            <a:chExt cx="2446986" cy="1017432"/>
          </a:xfrm>
        </p:grpSpPr>
        <p:cxnSp>
          <p:nvCxnSpPr>
            <p:cNvPr id="7" name="Conector recto 6"/>
            <p:cNvCxnSpPr/>
            <p:nvPr/>
          </p:nvCxnSpPr>
          <p:spPr>
            <a:xfrm>
              <a:off x="9657009" y="525887"/>
              <a:ext cx="0" cy="101743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recto 7"/>
            <p:cNvCxnSpPr/>
            <p:nvPr/>
          </p:nvCxnSpPr>
          <p:spPr>
            <a:xfrm rot="5400000">
              <a:off x="10337444" y="47222"/>
              <a:ext cx="0" cy="244698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uadroTexto 11"/>
          <p:cNvSpPr txBox="1"/>
          <p:nvPr/>
        </p:nvSpPr>
        <p:spPr>
          <a:xfrm>
            <a:off x="811368" y="855513"/>
            <a:ext cx="6364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 w="0"/>
                <a:solidFill>
                  <a:schemeClr val="accent1"/>
                </a:solidFill>
                <a:latin typeface="Days" panose="02000505050000020004" pitchFamily="2" charset="0"/>
              </a:rPr>
              <a:t>Diseños gráficos adjuntos</a:t>
            </a:r>
            <a:endParaRPr lang="es-ES" sz="3200" dirty="0">
              <a:ln w="0"/>
              <a:solidFill>
                <a:schemeClr val="accent1"/>
              </a:solidFill>
              <a:latin typeface="Days" panose="02000505050000020004" pitchFamily="2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24"/>
          <a:stretch/>
        </p:blipFill>
        <p:spPr>
          <a:xfrm>
            <a:off x="1365164" y="2078262"/>
            <a:ext cx="2382588" cy="28860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940"/>
          <a:stretch/>
        </p:blipFill>
        <p:spPr>
          <a:xfrm>
            <a:off x="6119432" y="2078261"/>
            <a:ext cx="2369710" cy="28860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940"/>
          <a:stretch/>
        </p:blipFill>
        <p:spPr>
          <a:xfrm>
            <a:off x="8489142" y="2078261"/>
            <a:ext cx="2369712" cy="288607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940"/>
          <a:stretch/>
        </p:blipFill>
        <p:spPr>
          <a:xfrm>
            <a:off x="3747752" y="2078261"/>
            <a:ext cx="2369709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00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252</Words>
  <Application>Microsoft Office PowerPoint</Application>
  <PresentationFormat>Panorámica</PresentationFormat>
  <Paragraphs>66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Days</vt:lpstr>
      <vt:lpstr>Klavika Lt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My</dc:creator>
  <cp:lastModifiedBy>My</cp:lastModifiedBy>
  <cp:revision>24</cp:revision>
  <dcterms:created xsi:type="dcterms:W3CDTF">2017-09-13T11:00:36Z</dcterms:created>
  <dcterms:modified xsi:type="dcterms:W3CDTF">2017-09-13T16:04:58Z</dcterms:modified>
</cp:coreProperties>
</file>