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20" r:id="rId1"/>
  </p:sldMasterIdLst>
  <p:sldIdLst>
    <p:sldId id="257" r:id="rId2"/>
    <p:sldId id="279" r:id="rId3"/>
    <p:sldId id="282" r:id="rId4"/>
    <p:sldId id="284" r:id="rId5"/>
    <p:sldId id="285" r:id="rId6"/>
    <p:sldId id="286" r:id="rId7"/>
    <p:sldId id="287" r:id="rId8"/>
    <p:sldId id="281" r:id="rId9"/>
    <p:sldId id="283" r:id="rId10"/>
    <p:sldId id="288" r:id="rId11"/>
    <p:sldId id="289" r:id="rId12"/>
    <p:sldId id="291" r:id="rId13"/>
    <p:sldId id="290" r:id="rId14"/>
    <p:sldId id="292" r:id="rId15"/>
    <p:sldId id="293" r:id="rId16"/>
    <p:sldId id="294" r:id="rId17"/>
    <p:sldId id="295" r:id="rId18"/>
    <p:sldId id="296" r:id="rId19"/>
    <p:sldId id="297" r:id="rId20"/>
    <p:sldId id="299" r:id="rId21"/>
    <p:sldId id="298" r:id="rId22"/>
    <p:sldId id="300" r:id="rId23"/>
    <p:sldId id="301" r:id="rId24"/>
    <p:sldId id="308" r:id="rId25"/>
    <p:sldId id="309" r:id="rId26"/>
    <p:sldId id="310" r:id="rId27"/>
    <p:sldId id="302" r:id="rId28"/>
    <p:sldId id="305" r:id="rId29"/>
    <p:sldId id="307" r:id="rId30"/>
    <p:sldId id="304" r:id="rId31"/>
    <p:sldId id="334" r:id="rId32"/>
    <p:sldId id="306" r:id="rId33"/>
    <p:sldId id="311" r:id="rId34"/>
    <p:sldId id="312" r:id="rId35"/>
    <p:sldId id="313" r:id="rId36"/>
    <p:sldId id="314" r:id="rId37"/>
    <p:sldId id="332" r:id="rId38"/>
    <p:sldId id="315" r:id="rId39"/>
    <p:sldId id="316" r:id="rId40"/>
    <p:sldId id="317" r:id="rId41"/>
    <p:sldId id="318" r:id="rId42"/>
    <p:sldId id="319" r:id="rId43"/>
    <p:sldId id="320" r:id="rId44"/>
    <p:sldId id="321" r:id="rId45"/>
    <p:sldId id="322" r:id="rId46"/>
    <p:sldId id="323" r:id="rId47"/>
    <p:sldId id="324" r:id="rId48"/>
    <p:sldId id="325" r:id="rId49"/>
    <p:sldId id="326" r:id="rId50"/>
    <p:sldId id="327" r:id="rId51"/>
    <p:sldId id="328" r:id="rId52"/>
    <p:sldId id="329" r:id="rId53"/>
    <p:sldId id="330" r:id="rId54"/>
    <p:sldId id="335" r:id="rId55"/>
    <p:sldId id="336" r:id="rId56"/>
    <p:sldId id="337" r:id="rId57"/>
    <p:sldId id="331" r:id="rId58"/>
    <p:sldId id="344" r:id="rId59"/>
    <p:sldId id="345" r:id="rId60"/>
    <p:sldId id="338" r:id="rId61"/>
    <p:sldId id="339" r:id="rId62"/>
    <p:sldId id="340" r:id="rId63"/>
    <p:sldId id="341" r:id="rId64"/>
    <p:sldId id="342" r:id="rId65"/>
    <p:sldId id="343" r:id="rId66"/>
  </p:sldIdLst>
  <p:sldSz cx="9144000" cy="6858000" type="screen4x3"/>
  <p:notesSz cx="6858000" cy="9144000"/>
  <p:defaultTextStyle>
    <a:defPPr>
      <a:defRPr lang="es-ES_trad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66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>
    <p:restoredLeft sz="36320" autoAdjust="0"/>
    <p:restoredTop sz="94718" autoAdjust="0"/>
  </p:normalViewPr>
  <p:slideViewPr>
    <p:cSldViewPr>
      <p:cViewPr>
        <p:scale>
          <a:sx n="70" d="100"/>
          <a:sy n="70" d="100"/>
        </p:scale>
        <p:origin x="-1136" y="-7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06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04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printerSettings" Target="printerSettings/printerSettings1.bin"/><Relationship Id="rId68" Type="http://schemas.openxmlformats.org/officeDocument/2006/relationships/presProps" Target="presProps.xml"/><Relationship Id="rId69" Type="http://schemas.openxmlformats.org/officeDocument/2006/relationships/viewProps" Target="viewProps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70" Type="http://schemas.openxmlformats.org/officeDocument/2006/relationships/theme" Target="theme/theme1.xml"/><Relationship Id="rId71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Rectángulo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Rectángulo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Título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28" name="27 Marcador de fecha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AC8AE708-473E-4C98-947B-A6F9819912A7}" type="datetimeFigureOut">
              <a:rPr lang="es-ES_tradnl" smtClean="0"/>
              <a:pPr/>
              <a:t>05/08/12</a:t>
            </a:fld>
            <a:endParaRPr lang="es-ES_tradnl"/>
          </a:p>
        </p:txBody>
      </p:sp>
      <p:sp>
        <p:nvSpPr>
          <p:cNvPr id="17" name="16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s-ES_tradnl"/>
          </a:p>
        </p:txBody>
      </p:sp>
      <p:sp>
        <p:nvSpPr>
          <p:cNvPr id="29" name="2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E20FFB0-D44B-435A-B5E5-43306FF5FED8}" type="slidenum">
              <a:rPr lang="es-ES_tradnl" smtClean="0"/>
              <a:pPr/>
              <a:t>‹Nr.›</a:t>
            </a:fld>
            <a:endParaRPr lang="es-ES_tradnl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AE708-473E-4C98-947B-A6F9819912A7}" type="datetimeFigureOut">
              <a:rPr lang="es-ES_tradnl" smtClean="0"/>
              <a:pPr/>
              <a:t>05/08/12</a:t>
            </a:fld>
            <a:endParaRPr lang="es-ES_tradn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FFB0-D44B-435A-B5E5-43306FF5FED8}" type="slidenum">
              <a:rPr lang="es-ES_tradnl" smtClean="0"/>
              <a:pPr/>
              <a:t>‹Nr.›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AC8AE708-473E-4C98-947B-A6F9819912A7}" type="datetimeFigureOut">
              <a:rPr lang="es-ES_tradnl" smtClean="0"/>
              <a:pPr/>
              <a:t>05/08/12</a:t>
            </a:fld>
            <a:endParaRPr lang="es-ES_tradn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s-ES_tradnl"/>
          </a:p>
        </p:txBody>
      </p:sp>
      <p:sp>
        <p:nvSpPr>
          <p:cNvPr id="7" name="6 Rectángulo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Rectángulo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Rectángulo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FE20FFB0-D44B-435A-B5E5-43306FF5FED8}" type="slidenum">
              <a:rPr lang="es-ES_tradnl" smtClean="0"/>
              <a:pPr/>
              <a:t>‹Nr.›</a:t>
            </a:fld>
            <a:endParaRPr lang="es-ES_tradnl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AE708-473E-4C98-947B-A6F9819912A7}" type="datetimeFigureOut">
              <a:rPr lang="es-ES_tradnl" smtClean="0"/>
              <a:pPr/>
              <a:t>05/08/12</a:t>
            </a:fld>
            <a:endParaRPr lang="es-ES_tradn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E20FFB0-D44B-435A-B5E5-43306FF5FED8}" type="slidenum">
              <a:rPr lang="es-ES_tradnl" smtClean="0"/>
              <a:pPr/>
              <a:t>‹Nr.›</a:t>
            </a:fld>
            <a:endParaRPr lang="es-ES_tradnl"/>
          </a:p>
        </p:txBody>
      </p:sp>
      <p:sp>
        <p:nvSpPr>
          <p:cNvPr id="8" name="7 Marcador de contenido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7" name="6 Rectángulo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Rectángulo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Rectángulo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2" name="1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AE708-473E-4C98-947B-A6F9819912A7}" type="datetimeFigureOut">
              <a:rPr lang="es-ES_tradnl" smtClean="0"/>
              <a:pPr/>
              <a:t>05/08/12</a:t>
            </a:fld>
            <a:endParaRPr lang="es-ES_tradnl"/>
          </a:p>
        </p:txBody>
      </p:sp>
      <p:sp>
        <p:nvSpPr>
          <p:cNvPr id="13" name="1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FE20FFB0-D44B-435A-B5E5-43306FF5FED8}" type="slidenum">
              <a:rPr lang="es-ES_tradnl" smtClean="0"/>
              <a:pPr/>
              <a:t>‹Nr.›</a:t>
            </a:fld>
            <a:endParaRPr lang="es-ES_tradnl"/>
          </a:p>
        </p:txBody>
      </p:sp>
      <p:sp>
        <p:nvSpPr>
          <p:cNvPr id="14" name="13 Marcador de pie de página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s-ES_tradnl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9" name="8 Marcador de contenido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1" name="10 Marcador de contenido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8" name="7 Marcador de fecha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AC8AE708-473E-4C98-947B-A6F9819912A7}" type="datetimeFigureOut">
              <a:rPr lang="es-ES_tradnl" smtClean="0"/>
              <a:pPr/>
              <a:t>05/08/12</a:t>
            </a:fld>
            <a:endParaRPr lang="es-ES_tradnl"/>
          </a:p>
        </p:txBody>
      </p:sp>
      <p:sp>
        <p:nvSpPr>
          <p:cNvPr id="10" name="9 Marcador de número de diapositiva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FE20FFB0-D44B-435A-B5E5-43306FF5FED8}" type="slidenum">
              <a:rPr lang="es-ES_tradnl" smtClean="0"/>
              <a:pPr/>
              <a:t>‹Nr.›</a:t>
            </a:fld>
            <a:endParaRPr lang="es-ES_tradnl"/>
          </a:p>
        </p:txBody>
      </p:sp>
      <p:sp>
        <p:nvSpPr>
          <p:cNvPr id="12" name="11 Marcador de pie de página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s-ES_tradn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1" name="10 Marcador de contenido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3" name="12 Marcador de contenido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0" name="9 Marcador de fecha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AC8AE708-473E-4C98-947B-A6F9819912A7}" type="datetimeFigureOut">
              <a:rPr lang="es-ES_tradnl" smtClean="0"/>
              <a:pPr/>
              <a:t>05/08/12</a:t>
            </a:fld>
            <a:endParaRPr lang="es-ES_tradnl"/>
          </a:p>
        </p:txBody>
      </p:sp>
      <p:sp>
        <p:nvSpPr>
          <p:cNvPr id="12" name="11 Marcador de número de diapositiva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FE20FFB0-D44B-435A-B5E5-43306FF5FED8}" type="slidenum">
              <a:rPr lang="es-ES_tradnl" smtClean="0"/>
              <a:pPr/>
              <a:t>‹Nr.›</a:t>
            </a:fld>
            <a:endParaRPr lang="es-ES_tradnl"/>
          </a:p>
        </p:txBody>
      </p:sp>
      <p:sp>
        <p:nvSpPr>
          <p:cNvPr id="14" name="13 Marcador de pie de página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s-ES_tradnl"/>
          </a:p>
        </p:txBody>
      </p:sp>
      <p:sp>
        <p:nvSpPr>
          <p:cNvPr id="16" name="15 Marcador de texto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15" name="14 Marcador de texto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AE708-473E-4C98-947B-A6F9819912A7}" type="datetimeFigureOut">
              <a:rPr lang="es-ES_tradnl" smtClean="0"/>
              <a:pPr/>
              <a:t>05/08/12</a:t>
            </a:fld>
            <a:endParaRPr lang="es-ES_tradnl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E20FFB0-D44B-435A-B5E5-43306FF5FED8}" type="slidenum">
              <a:rPr lang="es-ES_tradnl" smtClean="0"/>
              <a:pPr/>
              <a:t>‹Nr.›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AE708-473E-4C98-947B-A6F9819912A7}" type="datetimeFigureOut">
              <a:rPr lang="es-ES_tradnl" smtClean="0"/>
              <a:pPr/>
              <a:t>05/08/12</a:t>
            </a:fld>
            <a:endParaRPr lang="es-ES_tradnl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E20FFB0-D44B-435A-B5E5-43306FF5FED8}" type="slidenum">
              <a:rPr lang="es-ES_tradnl" smtClean="0"/>
              <a:pPr/>
              <a:t>‹Nr.›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AE708-473E-4C98-947B-A6F9819912A7}" type="datetimeFigureOut">
              <a:rPr lang="es-ES_tradnl" smtClean="0"/>
              <a:pPr/>
              <a:t>05/08/12</a:t>
            </a:fld>
            <a:endParaRPr lang="es-ES_tradn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E20FFB0-D44B-435A-B5E5-43306FF5FED8}" type="slidenum">
              <a:rPr lang="es-ES_tradnl" smtClean="0"/>
              <a:pPr/>
              <a:t>‹Nr.›</a:t>
            </a:fld>
            <a:endParaRPr lang="es-ES_tradnl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9" name="8 Marcador de contenido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8" name="7 Rectángulo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Rectángulo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Rectángulo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1" name="10 Rectángulo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Marcador de fecha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AC8AE708-473E-4C98-947B-A6F9819912A7}" type="datetimeFigureOut">
              <a:rPr lang="es-ES_tradnl" smtClean="0"/>
              <a:pPr/>
              <a:t>05/08/12</a:t>
            </a:fld>
            <a:endParaRPr lang="es-ES_tradnl"/>
          </a:p>
        </p:txBody>
      </p:sp>
      <p:sp>
        <p:nvSpPr>
          <p:cNvPr id="13" name="1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FE20FFB0-D44B-435A-B5E5-43306FF5FED8}" type="slidenum">
              <a:rPr lang="es-ES_tradnl" smtClean="0"/>
              <a:pPr/>
              <a:t>‹Nr.›</a:t>
            </a:fld>
            <a:endParaRPr lang="es-ES_tradnl"/>
          </a:p>
        </p:txBody>
      </p:sp>
      <p:sp>
        <p:nvSpPr>
          <p:cNvPr id="14" name="13 Marcador de pie de página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s-ES_tradnl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Marcador de título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3" name="12 Marcador de texto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4" name="13 Marcador de fecha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AC8AE708-473E-4C98-947B-A6F9819912A7}" type="datetimeFigureOut">
              <a:rPr lang="es-ES_tradnl" smtClean="0"/>
              <a:pPr/>
              <a:t>05/08/12</a:t>
            </a:fld>
            <a:endParaRPr lang="es-ES_tradnl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s-ES_tradnl"/>
          </a:p>
        </p:txBody>
      </p:sp>
      <p:sp>
        <p:nvSpPr>
          <p:cNvPr id="7" name="6 Rectángulo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Rectángulo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Rectángulo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FE20FFB0-D44B-435A-B5E5-43306FF5FED8}" type="slidenum">
              <a:rPr lang="es-ES_tradnl" smtClean="0"/>
              <a:pPr/>
              <a:t>‹Nr.›</a:t>
            </a:fld>
            <a:endParaRPr lang="es-ES_trad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21" r:id="rId1"/>
    <p:sldLayoutId id="2147484022" r:id="rId2"/>
    <p:sldLayoutId id="2147484023" r:id="rId3"/>
    <p:sldLayoutId id="2147484024" r:id="rId4"/>
    <p:sldLayoutId id="2147484025" r:id="rId5"/>
    <p:sldLayoutId id="2147484026" r:id="rId6"/>
    <p:sldLayoutId id="2147484027" r:id="rId7"/>
    <p:sldLayoutId id="2147484028" r:id="rId8"/>
    <p:sldLayoutId id="2147484029" r:id="rId9"/>
    <p:sldLayoutId id="2147484030" r:id="rId10"/>
    <p:sldLayoutId id="214748403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3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13.png"/><Relationship Id="rId5" Type="http://schemas.openxmlformats.org/officeDocument/2006/relationships/slide" Target="slide8.xm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hyperlink" Target="SCHEME%20DESIGN%20HIPERVINCULOS%5C1.pdf" TargetMode="Externa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19.png"/><Relationship Id="rId5" Type="http://schemas.openxmlformats.org/officeDocument/2006/relationships/slide" Target="slide8.xm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hyperlink" Target="SCHEME%20DESIGN%20HIPERVINCULOS%5C1.pdf" TargetMode="Externa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3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4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4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4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3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3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3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3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3" Type="http://schemas.openxmlformats.org/officeDocument/2006/relationships/image" Target="../media/image40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3" Type="http://schemas.openxmlformats.org/officeDocument/2006/relationships/image" Target="../media/image41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3" Type="http://schemas.openxmlformats.org/officeDocument/2006/relationships/image" Target="../media/image42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3" Type="http://schemas.openxmlformats.org/officeDocument/2006/relationships/image" Target="../media/image43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3" Type="http://schemas.openxmlformats.org/officeDocument/2006/relationships/image" Target="../media/image44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3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3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3" Type="http://schemas.openxmlformats.org/officeDocument/2006/relationships/image" Target="../media/image46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3" Type="http://schemas.openxmlformats.org/officeDocument/2006/relationships/image" Target="../media/image47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3" Type="http://schemas.openxmlformats.org/officeDocument/2006/relationships/image" Target="../media/image48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3" Type="http://schemas.openxmlformats.org/officeDocument/2006/relationships/image" Target="../media/image49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3" Type="http://schemas.openxmlformats.org/officeDocument/2006/relationships/image" Target="../media/image50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3" Type="http://schemas.openxmlformats.org/officeDocument/2006/relationships/image" Target="../media/image51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3" Type="http://schemas.openxmlformats.org/officeDocument/2006/relationships/image" Target="../media/image52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3" Type="http://schemas.openxmlformats.org/officeDocument/2006/relationships/image" Target="../media/image53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3" Type="http://schemas.openxmlformats.org/officeDocument/2006/relationships/image" Target="../media/image54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3" Type="http://schemas.openxmlformats.org/officeDocument/2006/relationships/image" Target="../media/image5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3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4" Type="http://schemas.openxmlformats.org/officeDocument/2006/relationships/image" Target="../media/image57.png"/><Relationship Id="rId5" Type="http://schemas.openxmlformats.org/officeDocument/2006/relationships/image" Target="../media/image58.png"/><Relationship Id="rId6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3" Type="http://schemas.openxmlformats.org/officeDocument/2006/relationships/image" Target="../media/image60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4" Type="http://schemas.openxmlformats.org/officeDocument/2006/relationships/image" Target="../media/image62.png"/><Relationship Id="rId5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4" Type="http://schemas.openxmlformats.org/officeDocument/2006/relationships/image" Target="../media/image65.png"/><Relationship Id="rId5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67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6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3" Type="http://schemas.openxmlformats.org/officeDocument/2006/relationships/image" Target="../media/image68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57.xml"/><Relationship Id="rId4" Type="http://schemas.openxmlformats.org/officeDocument/2006/relationships/hyperlink" Target="file://localhost/Volumes/NO%20NAME/IMPRIMIR/CD%20Tordenskjoldsgade/3%20FINAL%20EXAMINATION/Links%20de%20la%20presentaci%C3%B3n/Final%20cost%20estimate.pdf" TargetMode="External"/><Relationship Id="rId5" Type="http://schemas.openxmlformats.org/officeDocument/2006/relationships/hyperlink" Target="LINKS%20SCHEME%20DESIGN%20BPM%5CGantt.pdf" TargetMode="Externa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4" Type="http://schemas.openxmlformats.org/officeDocument/2006/relationships/slide" Target="slide56.xm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" Target="slide57.xml"/><Relationship Id="rId4" Type="http://schemas.openxmlformats.org/officeDocument/2006/relationships/hyperlink" Target="file://localhost/Volumes/NO%20NAME/IMPRIMIR/CD%20Tordenskjoldsgade/2%20SCHEME%20DESIGN%20/Personal%20planing%20of%20scheme%20dessign%20phase.xlsx" TargetMode="External"/><Relationship Id="rId5" Type="http://schemas.openxmlformats.org/officeDocument/2006/relationships/hyperlink" Target="file://localhost/Volumes/NO%20NAME/IMPRIMIR/CD%20Tordenskjoldsgade/3%20FINAL%20EXAMINATION/Links%20de%20la%20presentaci%C3%B3n/Final%20cost%20estimate.pdf" TargetMode="Externa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0.emf"/><Relationship Id="rId3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3" Type="http://schemas.openxmlformats.org/officeDocument/2006/relationships/image" Target="../media/image8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3" Type="http://schemas.openxmlformats.org/officeDocument/2006/relationships/image" Target="../media/image71.pn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3" Type="http://schemas.openxmlformats.org/officeDocument/2006/relationships/image" Target="../media/image72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3" Type="http://schemas.openxmlformats.org/officeDocument/2006/relationships/image" Target="../media/image73.pn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3" Type="http://schemas.openxmlformats.org/officeDocument/2006/relationships/image" Target="../media/image74.pn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3" Type="http://schemas.openxmlformats.org/officeDocument/2006/relationships/image" Target="../media/image75.pn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3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4" Type="http://schemas.openxmlformats.org/officeDocument/2006/relationships/slide" Target="slide14.xml"/><Relationship Id="rId5" Type="http://schemas.openxmlformats.org/officeDocument/2006/relationships/slide" Target="slide27.xml"/><Relationship Id="rId6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hyperlink" Target="SCHEME%20DESIGN%20HIPERVINCULOS%5C1.pdf" TargetMode="External"/><Relationship Id="rId5" Type="http://schemas.openxmlformats.org/officeDocument/2006/relationships/hyperlink" Target="SCHEME%20DESIGN%20HIPERVINCULOS%5C3.pdf" TargetMode="External"/><Relationship Id="rId6" Type="http://schemas.openxmlformats.org/officeDocument/2006/relationships/hyperlink" Target="SCHEME%20DESIGN%20HIPERVINCULOS%5C2.pdf" TargetMode="External"/><Relationship Id="rId7" Type="http://schemas.openxmlformats.org/officeDocument/2006/relationships/hyperlink" Target="SCHEME%20DESIGN%20HIPERVINCULOS%5C4.pdf" TargetMode="Externa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5536" y="228600"/>
            <a:ext cx="6048672" cy="824136"/>
          </a:xfrm>
        </p:spPr>
        <p:txBody>
          <a:bodyPr>
            <a:normAutofit fontScale="90000"/>
          </a:bodyPr>
          <a:lstStyle/>
          <a:p>
            <a:r>
              <a:rPr lang="es-ES_tradnl" dirty="0" smtClean="0"/>
              <a:t>TORDENSKJOLDSGADE, 17</a:t>
            </a:r>
            <a:endParaRPr lang="es-ES_tradnl" dirty="0"/>
          </a:p>
        </p:txBody>
      </p:sp>
      <p:pic>
        <p:nvPicPr>
          <p:cNvPr id="4" name="3 Marcador de contenido" descr="via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6588224" y="0"/>
            <a:ext cx="2269217" cy="1249228"/>
          </a:xfrm>
        </p:spPr>
      </p:pic>
      <p:sp>
        <p:nvSpPr>
          <p:cNvPr id="8" name="1 Título"/>
          <p:cNvSpPr txBox="1">
            <a:spLocks/>
          </p:cNvSpPr>
          <p:nvPr/>
        </p:nvSpPr>
        <p:spPr>
          <a:xfrm>
            <a:off x="755576" y="5589240"/>
            <a:ext cx="5184576" cy="824136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4000" noProof="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PUBLIC LIBRARY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4000" noProof="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COMMUNITY CENTER</a:t>
            </a:r>
            <a:endParaRPr kumimoji="0" lang="es-ES_tradnl" sz="4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1 Título"/>
          <p:cNvSpPr txBox="1">
            <a:spLocks/>
          </p:cNvSpPr>
          <p:nvPr/>
        </p:nvSpPr>
        <p:spPr>
          <a:xfrm>
            <a:off x="6227168" y="5733256"/>
            <a:ext cx="2916832" cy="824136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2000" noProof="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ALBA PÉREZ ASENSIO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BEGA</a:t>
            </a:r>
            <a:r>
              <a:rPr kumimoji="0" lang="es-ES_tradnl" sz="2000" b="0" i="0" u="none" strike="noStrike" kern="1200" cap="none" spc="0" normalizeH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CLAVERO BOSQUE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1" name="Picture 2" descr="C:\Users\Bega\Dropbox\Final Project\3D View 5.jpg"/>
          <p:cNvPicPr>
            <a:picLocks noChangeAspect="1" noChangeArrowheads="1"/>
          </p:cNvPicPr>
          <p:nvPr/>
        </p:nvPicPr>
        <p:blipFill>
          <a:blip r:embed="rId3" cstate="print">
            <a:lum bright="-18000" contrast="22000"/>
          </a:blip>
          <a:srcRect/>
          <a:stretch>
            <a:fillRect/>
          </a:stretch>
        </p:blipFill>
        <p:spPr bwMode="auto">
          <a:xfrm>
            <a:off x="611560" y="1681140"/>
            <a:ext cx="5199970" cy="340404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3" name="12 Conector recto"/>
          <p:cNvCxnSpPr/>
          <p:nvPr/>
        </p:nvCxnSpPr>
        <p:spPr>
          <a:xfrm>
            <a:off x="6084168" y="1628800"/>
            <a:ext cx="0" cy="4968552"/>
          </a:xfrm>
          <a:prstGeom prst="line">
            <a:avLst/>
          </a:prstGeom>
          <a:ln w="635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Conector recto"/>
          <p:cNvCxnSpPr/>
          <p:nvPr/>
        </p:nvCxnSpPr>
        <p:spPr>
          <a:xfrm>
            <a:off x="611560" y="5301208"/>
            <a:ext cx="8280920" cy="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/>
          <a:srcRect t="53652" r="36909"/>
          <a:stretch>
            <a:fillRect/>
          </a:stretch>
        </p:blipFill>
        <p:spPr bwMode="auto">
          <a:xfrm>
            <a:off x="323528" y="3717032"/>
            <a:ext cx="4104456" cy="2564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smtClean="0"/>
              <a:t>FOUNDATION</a:t>
            </a:r>
            <a:endParaRPr lang="es-ES" dirty="0"/>
          </a:p>
        </p:txBody>
      </p:sp>
      <p:sp>
        <p:nvSpPr>
          <p:cNvPr id="5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 b="48102"/>
          <a:stretch>
            <a:fillRect/>
          </a:stretch>
        </p:blipFill>
        <p:spPr bwMode="auto">
          <a:xfrm>
            <a:off x="2267744" y="1772816"/>
            <a:ext cx="6361176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6216" y="5026023"/>
            <a:ext cx="2302370" cy="160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Elipse"/>
          <p:cNvSpPr/>
          <p:nvPr/>
        </p:nvSpPr>
        <p:spPr>
          <a:xfrm>
            <a:off x="6444208" y="4869160"/>
            <a:ext cx="432048" cy="432048"/>
          </a:xfrm>
          <a:prstGeom prst="ellipse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4" name="13 CuadroTexto"/>
          <p:cNvSpPr txBox="1"/>
          <p:nvPr/>
        </p:nvSpPr>
        <p:spPr>
          <a:xfrm>
            <a:off x="683568" y="1700808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3200" b="1" dirty="0" smtClean="0">
                <a:solidFill>
                  <a:schemeClr val="bg2"/>
                </a:solidFill>
              </a:rPr>
              <a:t>1</a:t>
            </a:r>
            <a:endParaRPr lang="es-ES_tradnl" sz="3200" b="1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700808"/>
            <a:ext cx="7153275" cy="477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smtClean="0"/>
              <a:t>FOUNDATION</a:t>
            </a:r>
            <a:endParaRPr lang="es-ES" dirty="0"/>
          </a:p>
        </p:txBody>
      </p:sp>
      <p:sp>
        <p:nvSpPr>
          <p:cNvPr id="5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6216" y="5026023"/>
            <a:ext cx="2302370" cy="160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Elipse"/>
          <p:cNvSpPr/>
          <p:nvPr/>
        </p:nvSpPr>
        <p:spPr>
          <a:xfrm>
            <a:off x="6444208" y="6021288"/>
            <a:ext cx="432048" cy="432048"/>
          </a:xfrm>
          <a:prstGeom prst="ellipse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4" name="13 CuadroTexto"/>
          <p:cNvSpPr txBox="1"/>
          <p:nvPr/>
        </p:nvSpPr>
        <p:spPr>
          <a:xfrm>
            <a:off x="683568" y="1700808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3200" b="1" dirty="0" smtClean="0">
                <a:solidFill>
                  <a:schemeClr val="bg2"/>
                </a:solidFill>
              </a:rPr>
              <a:t>2</a:t>
            </a:r>
            <a:endParaRPr lang="es-ES_tradnl" sz="3200" b="1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556792"/>
            <a:ext cx="8298172" cy="5088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smtClean="0"/>
              <a:t>FOUNDATION</a:t>
            </a:r>
            <a:endParaRPr lang="es-ES" dirty="0"/>
          </a:p>
        </p:txBody>
      </p:sp>
      <p:sp>
        <p:nvSpPr>
          <p:cNvPr id="5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00" y="2132856"/>
            <a:ext cx="2302370" cy="160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Elipse"/>
          <p:cNvSpPr/>
          <p:nvPr/>
        </p:nvSpPr>
        <p:spPr>
          <a:xfrm>
            <a:off x="6300192" y="3128121"/>
            <a:ext cx="432048" cy="432048"/>
          </a:xfrm>
          <a:prstGeom prst="ellipse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4" name="13 CuadroTexto"/>
          <p:cNvSpPr txBox="1"/>
          <p:nvPr/>
        </p:nvSpPr>
        <p:spPr>
          <a:xfrm>
            <a:off x="683568" y="1700808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3200" b="1" dirty="0" smtClean="0">
                <a:solidFill>
                  <a:schemeClr val="bg2"/>
                </a:solidFill>
              </a:rPr>
              <a:t>3</a:t>
            </a:r>
            <a:endParaRPr lang="es-ES_tradnl" sz="3200" b="1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628800"/>
            <a:ext cx="8239125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smtClean="0"/>
              <a:t>FOUNDATION</a:t>
            </a:r>
            <a:endParaRPr lang="es-ES" dirty="0"/>
          </a:p>
        </p:txBody>
      </p:sp>
      <p:sp>
        <p:nvSpPr>
          <p:cNvPr id="5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60232" y="1772816"/>
            <a:ext cx="2302370" cy="160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Elipse"/>
          <p:cNvSpPr/>
          <p:nvPr/>
        </p:nvSpPr>
        <p:spPr>
          <a:xfrm>
            <a:off x="7452320" y="2852936"/>
            <a:ext cx="432048" cy="432048"/>
          </a:xfrm>
          <a:prstGeom prst="ellipse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4" name="13 CuadroTexto"/>
          <p:cNvSpPr txBox="1"/>
          <p:nvPr/>
        </p:nvSpPr>
        <p:spPr>
          <a:xfrm>
            <a:off x="683568" y="1700808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3200" b="1" dirty="0" smtClean="0">
                <a:solidFill>
                  <a:schemeClr val="bg2"/>
                </a:solidFill>
              </a:rPr>
              <a:t>4</a:t>
            </a:r>
            <a:endParaRPr lang="es-ES_tradnl" sz="3200" b="1" dirty="0">
              <a:solidFill>
                <a:schemeClr val="bg2"/>
              </a:solidFill>
            </a:endParaRPr>
          </a:p>
        </p:txBody>
      </p:sp>
      <p:sp>
        <p:nvSpPr>
          <p:cNvPr id="10" name="9 Flecha izquierda">
            <a:hlinkClick r:id="rId5" action="ppaction://hlinksldjump"/>
          </p:cNvPr>
          <p:cNvSpPr/>
          <p:nvPr/>
        </p:nvSpPr>
        <p:spPr>
          <a:xfrm>
            <a:off x="8460432" y="6381328"/>
            <a:ext cx="504056" cy="2606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smtClean="0"/>
              <a:t>NEW STRUCTURE</a:t>
            </a:r>
            <a:endParaRPr lang="es-ES" dirty="0"/>
          </a:p>
        </p:txBody>
      </p:sp>
      <p:sp>
        <p:nvSpPr>
          <p:cNvPr id="5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/>
          <a:srcRect t="1668"/>
          <a:stretch>
            <a:fillRect/>
          </a:stretch>
        </p:blipFill>
        <p:spPr bwMode="auto">
          <a:xfrm>
            <a:off x="611560" y="1556792"/>
            <a:ext cx="7629525" cy="5301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Elipse">
            <a:hlinkClick r:id="rId4" action="ppaction://hlinkfile"/>
          </p:cNvPr>
          <p:cNvSpPr/>
          <p:nvPr/>
        </p:nvSpPr>
        <p:spPr>
          <a:xfrm>
            <a:off x="7668344" y="4437112"/>
            <a:ext cx="864096" cy="792088"/>
          </a:xfrm>
          <a:prstGeom prst="ellipse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9" name="8 Elipse">
            <a:hlinkClick r:id="rId4" action="ppaction://hlinkfile"/>
          </p:cNvPr>
          <p:cNvSpPr/>
          <p:nvPr/>
        </p:nvSpPr>
        <p:spPr>
          <a:xfrm>
            <a:off x="7668344" y="5589240"/>
            <a:ext cx="864096" cy="792088"/>
          </a:xfrm>
          <a:prstGeom prst="ellipse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0" name="9 Elipse">
            <a:hlinkClick r:id="rId4" action="ppaction://hlinkfile"/>
          </p:cNvPr>
          <p:cNvSpPr/>
          <p:nvPr/>
        </p:nvSpPr>
        <p:spPr>
          <a:xfrm>
            <a:off x="6588224" y="4149080"/>
            <a:ext cx="864096" cy="792088"/>
          </a:xfrm>
          <a:prstGeom prst="ellipse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1" name="10 CuadroTexto"/>
          <p:cNvSpPr txBox="1"/>
          <p:nvPr/>
        </p:nvSpPr>
        <p:spPr>
          <a:xfrm>
            <a:off x="8388424" y="4149080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b="1" dirty="0" smtClean="0">
                <a:solidFill>
                  <a:schemeClr val="bg2"/>
                </a:solidFill>
              </a:rPr>
              <a:t>5</a:t>
            </a:r>
            <a:endParaRPr lang="es-ES_tradnl" b="1" dirty="0">
              <a:solidFill>
                <a:schemeClr val="bg2"/>
              </a:solidFill>
            </a:endParaRPr>
          </a:p>
        </p:txBody>
      </p:sp>
      <p:sp>
        <p:nvSpPr>
          <p:cNvPr id="12" name="11 CuadroTexto"/>
          <p:cNvSpPr txBox="1"/>
          <p:nvPr/>
        </p:nvSpPr>
        <p:spPr>
          <a:xfrm>
            <a:off x="8460432" y="5445224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b="1" dirty="0" smtClean="0">
                <a:solidFill>
                  <a:schemeClr val="bg2"/>
                </a:solidFill>
              </a:rPr>
              <a:t>6</a:t>
            </a:r>
          </a:p>
        </p:txBody>
      </p:sp>
      <p:sp>
        <p:nvSpPr>
          <p:cNvPr id="14" name="13 CuadroTexto"/>
          <p:cNvSpPr txBox="1"/>
          <p:nvPr/>
        </p:nvSpPr>
        <p:spPr>
          <a:xfrm>
            <a:off x="7164288" y="3789040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b="1" dirty="0" smtClean="0">
                <a:solidFill>
                  <a:schemeClr val="bg2"/>
                </a:solidFill>
              </a:rPr>
              <a:t>7</a:t>
            </a:r>
            <a:endParaRPr lang="es-ES_tradnl" b="1" dirty="0">
              <a:solidFill>
                <a:schemeClr val="bg2"/>
              </a:solidFill>
            </a:endParaRPr>
          </a:p>
        </p:txBody>
      </p:sp>
      <p:sp>
        <p:nvSpPr>
          <p:cNvPr id="15" name="14 CuadroTexto"/>
          <p:cNvSpPr txBox="1"/>
          <p:nvPr/>
        </p:nvSpPr>
        <p:spPr>
          <a:xfrm>
            <a:off x="5868144" y="4941168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b="1" dirty="0" smtClean="0">
                <a:solidFill>
                  <a:schemeClr val="bg2"/>
                </a:solidFill>
              </a:rPr>
              <a:t>8</a:t>
            </a:r>
            <a:endParaRPr lang="es-ES_tradnl" b="1" dirty="0">
              <a:solidFill>
                <a:schemeClr val="bg2"/>
              </a:solidFill>
            </a:endParaRPr>
          </a:p>
        </p:txBody>
      </p:sp>
      <p:sp>
        <p:nvSpPr>
          <p:cNvPr id="16" name="15 Elipse">
            <a:hlinkClick r:id="rId4" action="ppaction://hlinkfile"/>
          </p:cNvPr>
          <p:cNvSpPr/>
          <p:nvPr/>
        </p:nvSpPr>
        <p:spPr>
          <a:xfrm>
            <a:off x="6012160" y="5229200"/>
            <a:ext cx="864096" cy="792088"/>
          </a:xfrm>
          <a:prstGeom prst="ellipse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7" name="16 Elipse">
            <a:hlinkClick r:id="rId4" action="ppaction://hlinkfile"/>
          </p:cNvPr>
          <p:cNvSpPr/>
          <p:nvPr/>
        </p:nvSpPr>
        <p:spPr>
          <a:xfrm>
            <a:off x="5940152" y="2492896"/>
            <a:ext cx="864096" cy="792088"/>
          </a:xfrm>
          <a:prstGeom prst="ellipse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8" name="17 CuadroTexto"/>
          <p:cNvSpPr txBox="1"/>
          <p:nvPr/>
        </p:nvSpPr>
        <p:spPr>
          <a:xfrm>
            <a:off x="6444208" y="2204864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b="1" dirty="0" smtClean="0">
                <a:solidFill>
                  <a:schemeClr val="bg2"/>
                </a:solidFill>
              </a:rPr>
              <a:t>9</a:t>
            </a:r>
            <a:endParaRPr lang="es-ES_tradnl" b="1" dirty="0">
              <a:solidFill>
                <a:schemeClr val="bg2"/>
              </a:solidFill>
            </a:endParaRPr>
          </a:p>
        </p:txBody>
      </p:sp>
      <p:sp>
        <p:nvSpPr>
          <p:cNvPr id="21" name="20 CuadroTexto"/>
          <p:cNvSpPr txBox="1"/>
          <p:nvPr/>
        </p:nvSpPr>
        <p:spPr>
          <a:xfrm>
            <a:off x="251520" y="4869160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b="1" dirty="0" smtClean="0">
                <a:solidFill>
                  <a:schemeClr val="bg2"/>
                </a:solidFill>
              </a:rPr>
              <a:t>11</a:t>
            </a:r>
            <a:endParaRPr lang="es-ES_tradnl" b="1" dirty="0">
              <a:solidFill>
                <a:schemeClr val="bg2"/>
              </a:solidFill>
            </a:endParaRPr>
          </a:p>
        </p:txBody>
      </p:sp>
      <p:sp>
        <p:nvSpPr>
          <p:cNvPr id="22" name="21 Elipse">
            <a:hlinkClick r:id="rId4" action="ppaction://hlinkfile"/>
          </p:cNvPr>
          <p:cNvSpPr/>
          <p:nvPr/>
        </p:nvSpPr>
        <p:spPr>
          <a:xfrm>
            <a:off x="395536" y="5157192"/>
            <a:ext cx="864096" cy="792088"/>
          </a:xfrm>
          <a:prstGeom prst="ellipse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3" name="22 Elipse">
            <a:hlinkClick r:id="rId4" action="ppaction://hlinkfile"/>
          </p:cNvPr>
          <p:cNvSpPr/>
          <p:nvPr/>
        </p:nvSpPr>
        <p:spPr>
          <a:xfrm>
            <a:off x="6156176" y="6065912"/>
            <a:ext cx="864096" cy="792088"/>
          </a:xfrm>
          <a:prstGeom prst="ellipse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4" name="23 CuadroTexto"/>
          <p:cNvSpPr txBox="1"/>
          <p:nvPr/>
        </p:nvSpPr>
        <p:spPr>
          <a:xfrm>
            <a:off x="5724128" y="6021288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b="1" dirty="0" smtClean="0">
                <a:solidFill>
                  <a:schemeClr val="bg2"/>
                </a:solidFill>
              </a:rPr>
              <a:t>10</a:t>
            </a:r>
            <a:endParaRPr lang="es-ES_tradnl" b="1" dirty="0">
              <a:solidFill>
                <a:schemeClr val="bg2"/>
              </a:solidFill>
            </a:endParaRPr>
          </a:p>
        </p:txBody>
      </p:sp>
      <p:sp>
        <p:nvSpPr>
          <p:cNvPr id="25" name="24 CuadroTexto"/>
          <p:cNvSpPr txBox="1"/>
          <p:nvPr/>
        </p:nvSpPr>
        <p:spPr>
          <a:xfrm>
            <a:off x="1763688" y="4941168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b="1" dirty="0" smtClean="0">
                <a:solidFill>
                  <a:schemeClr val="bg2"/>
                </a:solidFill>
              </a:rPr>
              <a:t>12</a:t>
            </a:r>
            <a:endParaRPr lang="es-ES_tradnl" b="1" dirty="0">
              <a:solidFill>
                <a:schemeClr val="bg2"/>
              </a:solidFill>
            </a:endParaRPr>
          </a:p>
        </p:txBody>
      </p:sp>
      <p:sp>
        <p:nvSpPr>
          <p:cNvPr id="26" name="25 Elipse">
            <a:hlinkClick r:id="rId4" action="ppaction://hlinkfile"/>
          </p:cNvPr>
          <p:cNvSpPr/>
          <p:nvPr/>
        </p:nvSpPr>
        <p:spPr>
          <a:xfrm>
            <a:off x="1907704" y="5229200"/>
            <a:ext cx="864096" cy="792088"/>
          </a:xfrm>
          <a:prstGeom prst="ellipse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7" name="26 CuadroTexto"/>
          <p:cNvSpPr txBox="1"/>
          <p:nvPr/>
        </p:nvSpPr>
        <p:spPr>
          <a:xfrm>
            <a:off x="1691680" y="3645024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b="1" dirty="0" smtClean="0">
                <a:solidFill>
                  <a:schemeClr val="bg2"/>
                </a:solidFill>
              </a:rPr>
              <a:t>13</a:t>
            </a:r>
            <a:endParaRPr lang="es-ES_tradnl" b="1" dirty="0">
              <a:solidFill>
                <a:schemeClr val="bg2"/>
              </a:solidFill>
            </a:endParaRPr>
          </a:p>
        </p:txBody>
      </p:sp>
      <p:sp>
        <p:nvSpPr>
          <p:cNvPr id="28" name="27 Elipse">
            <a:hlinkClick r:id="rId4" action="ppaction://hlinkfile"/>
          </p:cNvPr>
          <p:cNvSpPr/>
          <p:nvPr/>
        </p:nvSpPr>
        <p:spPr>
          <a:xfrm>
            <a:off x="1835696" y="3933056"/>
            <a:ext cx="864096" cy="792088"/>
          </a:xfrm>
          <a:prstGeom prst="ellipse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700808"/>
            <a:ext cx="7896225" cy="416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smtClean="0"/>
              <a:t>NEW STRUCTURE</a:t>
            </a:r>
            <a:endParaRPr lang="es-ES" dirty="0"/>
          </a:p>
        </p:txBody>
      </p:sp>
      <p:sp>
        <p:nvSpPr>
          <p:cNvPr id="5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8" name="7 CuadroTexto"/>
          <p:cNvSpPr txBox="1"/>
          <p:nvPr/>
        </p:nvSpPr>
        <p:spPr>
          <a:xfrm>
            <a:off x="683568" y="1700808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3200" b="1" dirty="0" smtClean="0">
                <a:solidFill>
                  <a:schemeClr val="bg2"/>
                </a:solidFill>
              </a:rPr>
              <a:t>5</a:t>
            </a:r>
            <a:endParaRPr lang="es-ES_tradnl" sz="3200" b="1" dirty="0">
              <a:solidFill>
                <a:schemeClr val="bg2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/>
          <a:srcRect t="1668"/>
          <a:stretch>
            <a:fillRect/>
          </a:stretch>
        </p:blipFill>
        <p:spPr bwMode="auto">
          <a:xfrm>
            <a:off x="6516216" y="5085184"/>
            <a:ext cx="2300932" cy="1598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Elipse"/>
          <p:cNvSpPr/>
          <p:nvPr/>
        </p:nvSpPr>
        <p:spPr>
          <a:xfrm>
            <a:off x="8604448" y="5949280"/>
            <a:ext cx="360040" cy="360040"/>
          </a:xfrm>
          <a:prstGeom prst="ellipse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44824"/>
            <a:ext cx="8067675" cy="429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smtClean="0"/>
              <a:t>NEW STRUCTURE</a:t>
            </a:r>
            <a:endParaRPr lang="es-ES" dirty="0"/>
          </a:p>
        </p:txBody>
      </p:sp>
      <p:sp>
        <p:nvSpPr>
          <p:cNvPr id="5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8" name="7 CuadroTexto"/>
          <p:cNvSpPr txBox="1"/>
          <p:nvPr/>
        </p:nvSpPr>
        <p:spPr>
          <a:xfrm>
            <a:off x="683568" y="1700808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3200" b="1" dirty="0" smtClean="0">
                <a:solidFill>
                  <a:schemeClr val="bg2"/>
                </a:solidFill>
              </a:rPr>
              <a:t>6</a:t>
            </a:r>
            <a:endParaRPr lang="es-ES_tradnl" sz="3200" b="1" dirty="0">
              <a:solidFill>
                <a:schemeClr val="bg2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/>
          <a:srcRect t="1668"/>
          <a:stretch>
            <a:fillRect/>
          </a:stretch>
        </p:blipFill>
        <p:spPr bwMode="auto">
          <a:xfrm>
            <a:off x="6516216" y="5085184"/>
            <a:ext cx="2300932" cy="1598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Elipse"/>
          <p:cNvSpPr/>
          <p:nvPr/>
        </p:nvSpPr>
        <p:spPr>
          <a:xfrm>
            <a:off x="8604448" y="5949280"/>
            <a:ext cx="360040" cy="360040"/>
          </a:xfrm>
          <a:prstGeom prst="ellipse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916832"/>
            <a:ext cx="7858125" cy="341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smtClean="0"/>
              <a:t>NEW STRUCTURE</a:t>
            </a:r>
            <a:endParaRPr lang="es-ES" dirty="0"/>
          </a:p>
        </p:txBody>
      </p:sp>
      <p:sp>
        <p:nvSpPr>
          <p:cNvPr id="5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8" name="7 CuadroTexto"/>
          <p:cNvSpPr txBox="1"/>
          <p:nvPr/>
        </p:nvSpPr>
        <p:spPr>
          <a:xfrm>
            <a:off x="683568" y="1700808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3200" b="1" dirty="0" smtClean="0">
                <a:solidFill>
                  <a:schemeClr val="bg2"/>
                </a:solidFill>
              </a:rPr>
              <a:t>7</a:t>
            </a:r>
            <a:endParaRPr lang="es-ES_tradnl" sz="3200" b="1" dirty="0">
              <a:solidFill>
                <a:schemeClr val="bg2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/>
          <a:srcRect t="1668"/>
          <a:stretch>
            <a:fillRect/>
          </a:stretch>
        </p:blipFill>
        <p:spPr bwMode="auto">
          <a:xfrm>
            <a:off x="6516216" y="5085184"/>
            <a:ext cx="2300932" cy="1598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Elipse"/>
          <p:cNvSpPr/>
          <p:nvPr/>
        </p:nvSpPr>
        <p:spPr>
          <a:xfrm>
            <a:off x="8244408" y="5805264"/>
            <a:ext cx="360040" cy="360040"/>
          </a:xfrm>
          <a:prstGeom prst="ellipse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772816"/>
            <a:ext cx="8096250" cy="425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smtClean="0"/>
              <a:t>NEW STRUCTURE</a:t>
            </a:r>
            <a:endParaRPr lang="es-ES" dirty="0"/>
          </a:p>
        </p:txBody>
      </p:sp>
      <p:sp>
        <p:nvSpPr>
          <p:cNvPr id="5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8" name="7 CuadroTexto"/>
          <p:cNvSpPr txBox="1"/>
          <p:nvPr/>
        </p:nvSpPr>
        <p:spPr>
          <a:xfrm>
            <a:off x="683568" y="1700808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3200" b="1" dirty="0" smtClean="0">
                <a:solidFill>
                  <a:schemeClr val="bg2"/>
                </a:solidFill>
              </a:rPr>
              <a:t>8</a:t>
            </a:r>
            <a:endParaRPr lang="es-ES_tradnl" sz="3200" b="1" dirty="0">
              <a:solidFill>
                <a:schemeClr val="bg2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/>
          <a:srcRect t="1668"/>
          <a:stretch>
            <a:fillRect/>
          </a:stretch>
        </p:blipFill>
        <p:spPr bwMode="auto">
          <a:xfrm>
            <a:off x="6516216" y="5085184"/>
            <a:ext cx="2300932" cy="1598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Elipse"/>
          <p:cNvSpPr/>
          <p:nvPr/>
        </p:nvSpPr>
        <p:spPr>
          <a:xfrm>
            <a:off x="8100392" y="6093296"/>
            <a:ext cx="360040" cy="360040"/>
          </a:xfrm>
          <a:prstGeom prst="ellipse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492896"/>
            <a:ext cx="7372350" cy="398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smtClean="0"/>
              <a:t>NEW STRUCTURE</a:t>
            </a:r>
            <a:endParaRPr lang="es-ES" dirty="0"/>
          </a:p>
        </p:txBody>
      </p:sp>
      <p:sp>
        <p:nvSpPr>
          <p:cNvPr id="5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8" name="7 CuadroTexto"/>
          <p:cNvSpPr txBox="1"/>
          <p:nvPr/>
        </p:nvSpPr>
        <p:spPr>
          <a:xfrm>
            <a:off x="683568" y="1628800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3200" b="1" dirty="0" smtClean="0">
                <a:solidFill>
                  <a:schemeClr val="bg2"/>
                </a:solidFill>
              </a:rPr>
              <a:t>9</a:t>
            </a:r>
            <a:endParaRPr lang="es-ES_tradnl" sz="3200" b="1" dirty="0">
              <a:solidFill>
                <a:schemeClr val="bg2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/>
          <a:srcRect t="1668"/>
          <a:stretch>
            <a:fillRect/>
          </a:stretch>
        </p:blipFill>
        <p:spPr bwMode="auto">
          <a:xfrm>
            <a:off x="6444208" y="1700808"/>
            <a:ext cx="2300932" cy="1598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Elipse"/>
          <p:cNvSpPr/>
          <p:nvPr/>
        </p:nvSpPr>
        <p:spPr>
          <a:xfrm>
            <a:off x="8028384" y="1916832"/>
            <a:ext cx="360040" cy="360040"/>
          </a:xfrm>
          <a:prstGeom prst="ellipse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11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smtClean="0"/>
              <a:t>SCHEME DESIGN PHASE</a:t>
            </a:r>
            <a:endParaRPr lang="es-ES" dirty="0"/>
          </a:p>
        </p:txBody>
      </p:sp>
      <p:sp>
        <p:nvSpPr>
          <p:cNvPr id="12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683568" y="1988840"/>
            <a:ext cx="792088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  <a:buFont typeface="Wingdings" pitchFamily="2" charset="2"/>
              <a:buChar char="§"/>
            </a:pP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BUILDING DESIGN AND STRUCTURAL ANALYSIS</a:t>
            </a:r>
          </a:p>
          <a:p>
            <a:pPr>
              <a:spcAft>
                <a:spcPts val="600"/>
              </a:spcAft>
              <a:buFont typeface="Wingdings" pitchFamily="2" charset="2"/>
              <a:buChar char="§"/>
            </a:pP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BUILDING SERVICES</a:t>
            </a:r>
          </a:p>
          <a:p>
            <a:pPr lvl="1">
              <a:spcAft>
                <a:spcPts val="600"/>
              </a:spcAft>
              <a:buFont typeface="Wingdings" pitchFamily="2" charset="2"/>
              <a:buChar char="§"/>
            </a:pP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water</a:t>
            </a: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,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sewer</a:t>
            </a: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,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ventilation</a:t>
            </a: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and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heating</a:t>
            </a:r>
            <a:endParaRPr lang="es-ES_tradnl" sz="2800" dirty="0" smtClean="0">
              <a:solidFill>
                <a:schemeClr val="bg2">
                  <a:lumMod val="50000"/>
                </a:schemeClr>
              </a:solidFill>
            </a:endParaRPr>
          </a:p>
          <a:p>
            <a:pPr lvl="1">
              <a:spcAft>
                <a:spcPts val="600"/>
              </a:spcAft>
              <a:buFont typeface="Wingdings" pitchFamily="2" charset="2"/>
              <a:buChar char="§"/>
            </a:pP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fire</a:t>
            </a: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and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sound</a:t>
            </a:r>
            <a:endParaRPr lang="es-ES_tradnl" sz="2800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spcAft>
                <a:spcPts val="600"/>
              </a:spcAft>
              <a:buFont typeface="Wingdings" pitchFamily="2" charset="2"/>
              <a:buChar char="§"/>
            </a:pP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BUILDING PLANNING AND MANAGEMENT</a:t>
            </a:r>
          </a:p>
          <a:p>
            <a:pPr lvl="1">
              <a:spcAft>
                <a:spcPts val="600"/>
              </a:spcAft>
              <a:buFont typeface="Wingdings" pitchFamily="2" charset="2"/>
              <a:buChar char="§"/>
            </a:pP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Project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planning</a:t>
            </a:r>
            <a:endParaRPr lang="es-ES_tradnl" sz="2800" dirty="0" smtClean="0">
              <a:solidFill>
                <a:schemeClr val="bg2">
                  <a:lumMod val="50000"/>
                </a:schemeClr>
              </a:solidFill>
            </a:endParaRPr>
          </a:p>
          <a:p>
            <a:pPr lvl="1">
              <a:spcAft>
                <a:spcPts val="600"/>
              </a:spcAft>
              <a:buFont typeface="Wingdings" pitchFamily="2" charset="2"/>
              <a:buChar char="§"/>
            </a:pP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Final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cost</a:t>
            </a: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estimate</a:t>
            </a:r>
            <a:endParaRPr lang="es-ES_tradnl" sz="2800" dirty="0" smtClean="0">
              <a:solidFill>
                <a:schemeClr val="bg2">
                  <a:lumMod val="50000"/>
                </a:schemeClr>
              </a:solidFill>
            </a:endParaRPr>
          </a:p>
          <a:p>
            <a:pPr lvl="1">
              <a:spcAft>
                <a:spcPts val="600"/>
              </a:spcAft>
              <a:buFont typeface="Wingdings" pitchFamily="2" charset="2"/>
              <a:buChar char="§"/>
            </a:pPr>
            <a:r>
              <a:rPr lang="es-ES_tradnl" sz="2800" dirty="0" smtClean="0">
                <a:solidFill>
                  <a:schemeClr val="bg2">
                    <a:lumMod val="50000"/>
                  </a:schemeClr>
                </a:solidFill>
              </a:rPr>
              <a:t> Personal </a:t>
            </a:r>
            <a:r>
              <a:rPr lang="es-ES_tradnl" sz="2800" dirty="0" err="1" smtClean="0">
                <a:solidFill>
                  <a:schemeClr val="bg2">
                    <a:lumMod val="50000"/>
                  </a:schemeClr>
                </a:solidFill>
              </a:rPr>
              <a:t>planning</a:t>
            </a:r>
            <a:endParaRPr lang="es-ES_tradnl" sz="2800" dirty="0" smtClean="0">
              <a:solidFill>
                <a:schemeClr val="bg2">
                  <a:lumMod val="50000"/>
                </a:schemeClr>
              </a:solidFill>
            </a:endParaRPr>
          </a:p>
          <a:p>
            <a:pPr lvl="1"/>
            <a:endParaRPr lang="es-ES_tradnl" sz="24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19874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1495425"/>
            <a:ext cx="6181725" cy="536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smtClean="0"/>
              <a:t>NEW STRUCTURE</a:t>
            </a:r>
            <a:endParaRPr lang="es-ES" dirty="0"/>
          </a:p>
        </p:txBody>
      </p:sp>
      <p:sp>
        <p:nvSpPr>
          <p:cNvPr id="5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8" name="7 CuadroTexto"/>
          <p:cNvSpPr txBox="1"/>
          <p:nvPr/>
        </p:nvSpPr>
        <p:spPr>
          <a:xfrm>
            <a:off x="683568" y="1628800"/>
            <a:ext cx="100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3200" b="1" dirty="0" smtClean="0">
                <a:solidFill>
                  <a:schemeClr val="bg2"/>
                </a:solidFill>
              </a:rPr>
              <a:t>10</a:t>
            </a:r>
            <a:endParaRPr lang="es-ES_tradnl" sz="3200" b="1" dirty="0">
              <a:solidFill>
                <a:schemeClr val="bg2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/>
          <a:srcRect t="1668"/>
          <a:stretch>
            <a:fillRect/>
          </a:stretch>
        </p:blipFill>
        <p:spPr bwMode="auto">
          <a:xfrm>
            <a:off x="251520" y="5013176"/>
            <a:ext cx="2300932" cy="1598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Elipse"/>
          <p:cNvSpPr/>
          <p:nvPr/>
        </p:nvSpPr>
        <p:spPr>
          <a:xfrm>
            <a:off x="1907704" y="6309320"/>
            <a:ext cx="360040" cy="360040"/>
          </a:xfrm>
          <a:prstGeom prst="ellipse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700808"/>
            <a:ext cx="8105775" cy="431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smtClean="0"/>
              <a:t>NEW STRUCTURE</a:t>
            </a:r>
            <a:endParaRPr lang="es-ES" dirty="0"/>
          </a:p>
        </p:txBody>
      </p:sp>
      <p:sp>
        <p:nvSpPr>
          <p:cNvPr id="5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8" name="7 CuadroTexto"/>
          <p:cNvSpPr txBox="1"/>
          <p:nvPr/>
        </p:nvSpPr>
        <p:spPr>
          <a:xfrm>
            <a:off x="683568" y="1628800"/>
            <a:ext cx="100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3200" b="1" dirty="0" smtClean="0">
                <a:solidFill>
                  <a:schemeClr val="bg2"/>
                </a:solidFill>
              </a:rPr>
              <a:t>11</a:t>
            </a:r>
            <a:endParaRPr lang="es-ES_tradnl" sz="3200" b="1" dirty="0">
              <a:solidFill>
                <a:schemeClr val="bg2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/>
          <a:srcRect t="1668"/>
          <a:stretch>
            <a:fillRect/>
          </a:stretch>
        </p:blipFill>
        <p:spPr bwMode="auto">
          <a:xfrm>
            <a:off x="251520" y="5085184"/>
            <a:ext cx="2300932" cy="1598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Elipse"/>
          <p:cNvSpPr/>
          <p:nvPr/>
        </p:nvSpPr>
        <p:spPr>
          <a:xfrm>
            <a:off x="1835696" y="5301208"/>
            <a:ext cx="360040" cy="360040"/>
          </a:xfrm>
          <a:prstGeom prst="ellipse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700808"/>
            <a:ext cx="7058025" cy="491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smtClean="0"/>
              <a:t>NEW STRUCTURE</a:t>
            </a:r>
            <a:endParaRPr lang="es-ES" dirty="0"/>
          </a:p>
        </p:txBody>
      </p:sp>
      <p:sp>
        <p:nvSpPr>
          <p:cNvPr id="5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8" name="7 CuadroTexto"/>
          <p:cNvSpPr txBox="1"/>
          <p:nvPr/>
        </p:nvSpPr>
        <p:spPr>
          <a:xfrm>
            <a:off x="683568" y="1628800"/>
            <a:ext cx="100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3200" b="1" dirty="0" smtClean="0">
                <a:solidFill>
                  <a:schemeClr val="bg2"/>
                </a:solidFill>
              </a:rPr>
              <a:t>12</a:t>
            </a:r>
            <a:endParaRPr lang="es-ES_tradnl" sz="3200" b="1" dirty="0">
              <a:solidFill>
                <a:schemeClr val="bg2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/>
          <a:srcRect t="1668"/>
          <a:stretch>
            <a:fillRect/>
          </a:stretch>
        </p:blipFill>
        <p:spPr bwMode="auto">
          <a:xfrm>
            <a:off x="251520" y="5013176"/>
            <a:ext cx="2300932" cy="1598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Elipse"/>
          <p:cNvSpPr/>
          <p:nvPr/>
        </p:nvSpPr>
        <p:spPr>
          <a:xfrm>
            <a:off x="611560" y="6021288"/>
            <a:ext cx="360040" cy="360040"/>
          </a:xfrm>
          <a:prstGeom prst="ellipse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 r="175" b="27632"/>
          <a:stretch>
            <a:fillRect/>
          </a:stretch>
        </p:blipFill>
        <p:spPr bwMode="auto">
          <a:xfrm>
            <a:off x="532013" y="2420888"/>
            <a:ext cx="5904656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smtClean="0"/>
              <a:t>NEW STRUCTURE</a:t>
            </a:r>
            <a:endParaRPr lang="es-ES" dirty="0"/>
          </a:p>
        </p:txBody>
      </p:sp>
      <p:sp>
        <p:nvSpPr>
          <p:cNvPr id="5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8" name="7 CuadroTexto"/>
          <p:cNvSpPr txBox="1"/>
          <p:nvPr/>
        </p:nvSpPr>
        <p:spPr>
          <a:xfrm>
            <a:off x="683568" y="1628800"/>
            <a:ext cx="100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3200" b="1" dirty="0" smtClean="0">
                <a:solidFill>
                  <a:schemeClr val="bg2"/>
                </a:solidFill>
              </a:rPr>
              <a:t>13</a:t>
            </a:r>
            <a:endParaRPr lang="es-ES_tradnl" sz="3200" b="1" dirty="0">
              <a:solidFill>
                <a:schemeClr val="bg2"/>
              </a:solidFill>
            </a:endParaRPr>
          </a:p>
        </p:txBody>
      </p:sp>
      <p:sp>
        <p:nvSpPr>
          <p:cNvPr id="10" name="9 Rectángulo"/>
          <p:cNvSpPr/>
          <p:nvPr/>
        </p:nvSpPr>
        <p:spPr>
          <a:xfrm>
            <a:off x="395536" y="5445224"/>
            <a:ext cx="1728192" cy="1412776"/>
          </a:xfrm>
          <a:prstGeom prst="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2" cstate="print"/>
          <a:srcRect t="51292" r="54957"/>
          <a:stretch>
            <a:fillRect/>
          </a:stretch>
        </p:blipFill>
        <p:spPr bwMode="auto">
          <a:xfrm>
            <a:off x="3988397" y="3933056"/>
            <a:ext cx="2664296" cy="2714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2" cstate="print"/>
          <a:srcRect l="60956" t="25446" b="25447"/>
          <a:stretch>
            <a:fillRect/>
          </a:stretch>
        </p:blipFill>
        <p:spPr bwMode="auto">
          <a:xfrm>
            <a:off x="5364088" y="1916832"/>
            <a:ext cx="2309441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/>
          <a:srcRect t="1668"/>
          <a:stretch>
            <a:fillRect/>
          </a:stretch>
        </p:blipFill>
        <p:spPr bwMode="auto">
          <a:xfrm>
            <a:off x="6588224" y="4581128"/>
            <a:ext cx="2300932" cy="1598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Elipse"/>
          <p:cNvSpPr/>
          <p:nvPr/>
        </p:nvSpPr>
        <p:spPr>
          <a:xfrm>
            <a:off x="6948264" y="5157192"/>
            <a:ext cx="360040" cy="360040"/>
          </a:xfrm>
          <a:prstGeom prst="ellipse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4" name="13 Flecha izquierda">
            <a:hlinkClick r:id="rId5" action="ppaction://hlinksldjump"/>
          </p:cNvPr>
          <p:cNvSpPr/>
          <p:nvPr/>
        </p:nvSpPr>
        <p:spPr>
          <a:xfrm>
            <a:off x="7668344" y="6381328"/>
            <a:ext cx="792088" cy="2880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548516"/>
            <a:ext cx="7136308" cy="5309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smtClean="0"/>
              <a:t>NEW STRUCTURE</a:t>
            </a:r>
            <a:endParaRPr lang="es-ES" dirty="0"/>
          </a:p>
        </p:txBody>
      </p:sp>
      <p:sp>
        <p:nvSpPr>
          <p:cNvPr id="5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10" name="9 Rectángulo"/>
          <p:cNvSpPr/>
          <p:nvPr/>
        </p:nvSpPr>
        <p:spPr>
          <a:xfrm>
            <a:off x="395536" y="5445224"/>
            <a:ext cx="1728192" cy="1412776"/>
          </a:xfrm>
          <a:prstGeom prst="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7" name="6 Elipse"/>
          <p:cNvSpPr/>
          <p:nvPr/>
        </p:nvSpPr>
        <p:spPr>
          <a:xfrm>
            <a:off x="6948264" y="5157192"/>
            <a:ext cx="360040" cy="360040"/>
          </a:xfrm>
          <a:prstGeom prst="ellipse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4" name="13 Elipse">
            <a:hlinkClick r:id="rId4" action="ppaction://hlinkfile"/>
          </p:cNvPr>
          <p:cNvSpPr/>
          <p:nvPr/>
        </p:nvSpPr>
        <p:spPr>
          <a:xfrm>
            <a:off x="2843808" y="3717032"/>
            <a:ext cx="864096" cy="792088"/>
          </a:xfrm>
          <a:prstGeom prst="ellipse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smtClean="0"/>
              <a:t>NEW STRUCTURE</a:t>
            </a:r>
            <a:endParaRPr lang="es-ES" dirty="0"/>
          </a:p>
        </p:txBody>
      </p:sp>
      <p:sp>
        <p:nvSpPr>
          <p:cNvPr id="5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10" name="9 Rectángulo"/>
          <p:cNvSpPr/>
          <p:nvPr/>
        </p:nvSpPr>
        <p:spPr>
          <a:xfrm>
            <a:off x="395536" y="5445224"/>
            <a:ext cx="1728192" cy="1412776"/>
          </a:xfrm>
          <a:prstGeom prst="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725301"/>
            <a:ext cx="7848872" cy="5132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smtClean="0"/>
              <a:t>NEW STRUCTURE</a:t>
            </a:r>
            <a:endParaRPr lang="es-ES" dirty="0"/>
          </a:p>
        </p:txBody>
      </p:sp>
      <p:sp>
        <p:nvSpPr>
          <p:cNvPr id="5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10" name="9 Rectángulo"/>
          <p:cNvSpPr/>
          <p:nvPr/>
        </p:nvSpPr>
        <p:spPr>
          <a:xfrm>
            <a:off x="395536" y="5445224"/>
            <a:ext cx="1728192" cy="1412776"/>
          </a:xfrm>
          <a:prstGeom prst="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3" name="12 Flecha izquierda">
            <a:hlinkClick r:id="rId3" action="ppaction://hlinksldjump"/>
          </p:cNvPr>
          <p:cNvSpPr/>
          <p:nvPr/>
        </p:nvSpPr>
        <p:spPr>
          <a:xfrm>
            <a:off x="8028384" y="6309320"/>
            <a:ext cx="792088" cy="40466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 l="1355" r="8579"/>
          <a:stretch>
            <a:fillRect/>
          </a:stretch>
        </p:blipFill>
        <p:spPr bwMode="auto">
          <a:xfrm>
            <a:off x="1403648" y="1540542"/>
            <a:ext cx="5832648" cy="5317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smtClean="0"/>
              <a:t>OLD BUILDING</a:t>
            </a:r>
            <a:endParaRPr lang="es-ES" dirty="0"/>
          </a:p>
        </p:txBody>
      </p:sp>
      <p:sp>
        <p:nvSpPr>
          <p:cNvPr id="5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1548494"/>
            <a:ext cx="6737994" cy="5309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4" cstate="print">
            <a:lum/>
          </a:blip>
          <a:srcRect/>
          <a:stretch>
            <a:fillRect/>
          </a:stretch>
        </p:blipFill>
        <p:spPr bwMode="auto">
          <a:xfrm>
            <a:off x="539552" y="1844824"/>
            <a:ext cx="2520280" cy="2405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smtClean="0"/>
              <a:t>OLD BUILDING</a:t>
            </a:r>
            <a:endParaRPr lang="es-ES" dirty="0"/>
          </a:p>
        </p:txBody>
      </p:sp>
      <p:sp>
        <p:nvSpPr>
          <p:cNvPr id="5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pic>
        <p:nvPicPr>
          <p:cNvPr id="11" name="10 Imagen" descr="construccion escalera volada 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48064" y="1628800"/>
            <a:ext cx="3520988" cy="4694650"/>
          </a:xfrm>
          <a:prstGeom prst="rect">
            <a:avLst/>
          </a:prstGeom>
        </p:spPr>
      </p:pic>
      <p:pic>
        <p:nvPicPr>
          <p:cNvPr id="12" name="11 Imagen" descr="construccion escalera volada 1.jpg"/>
          <p:cNvPicPr>
            <a:picLocks noChangeAspect="1"/>
          </p:cNvPicPr>
          <p:nvPr/>
        </p:nvPicPr>
        <p:blipFill>
          <a:blip r:embed="rId4" cstate="print"/>
          <a:srcRect l="32222" t="43907" r="44444" b="27375"/>
          <a:stretch>
            <a:fillRect/>
          </a:stretch>
        </p:blipFill>
        <p:spPr>
          <a:xfrm>
            <a:off x="1475656" y="4221088"/>
            <a:ext cx="2232248" cy="2060537"/>
          </a:xfrm>
          <a:prstGeom prst="rect">
            <a:avLst/>
          </a:prstGeom>
        </p:spPr>
      </p:pic>
      <p:sp>
        <p:nvSpPr>
          <p:cNvPr id="13" name="12 CuadroTexto"/>
          <p:cNvSpPr txBox="1"/>
          <p:nvPr/>
        </p:nvSpPr>
        <p:spPr>
          <a:xfrm>
            <a:off x="467544" y="1700808"/>
            <a:ext cx="446449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s-ES_tradnl" sz="2800" dirty="0" smtClean="0">
                <a:solidFill>
                  <a:schemeClr val="accent1"/>
                </a:solidFill>
              </a:rPr>
              <a:t> UPN 200 </a:t>
            </a:r>
            <a:r>
              <a:rPr lang="es-ES_tradnl" sz="2800" dirty="0" err="1" smtClean="0">
                <a:solidFill>
                  <a:schemeClr val="accent1"/>
                </a:solidFill>
              </a:rPr>
              <a:t>profile</a:t>
            </a:r>
            <a:r>
              <a:rPr lang="es-ES_tradnl" sz="2800" dirty="0" smtClean="0">
                <a:solidFill>
                  <a:schemeClr val="accent1"/>
                </a:solidFill>
              </a:rPr>
              <a:t> </a:t>
            </a:r>
            <a:r>
              <a:rPr lang="es-ES_tradnl" sz="2800" dirty="0" err="1" smtClean="0">
                <a:solidFill>
                  <a:schemeClr val="accent1"/>
                </a:solidFill>
              </a:rPr>
              <a:t>bolded</a:t>
            </a:r>
            <a:r>
              <a:rPr lang="es-ES_tradnl" sz="2800" dirty="0" smtClean="0">
                <a:solidFill>
                  <a:schemeClr val="accent1"/>
                </a:solidFill>
              </a:rPr>
              <a:t> </a:t>
            </a:r>
            <a:r>
              <a:rPr lang="es-ES_tradnl" sz="2800" dirty="0" err="1" smtClean="0">
                <a:solidFill>
                  <a:schemeClr val="accent1"/>
                </a:solidFill>
              </a:rPr>
              <a:t>to</a:t>
            </a:r>
            <a:r>
              <a:rPr lang="es-ES_tradnl" sz="2800" dirty="0" smtClean="0">
                <a:solidFill>
                  <a:schemeClr val="accent1"/>
                </a:solidFill>
              </a:rPr>
              <a:t> </a:t>
            </a:r>
            <a:r>
              <a:rPr lang="es-ES_tradnl" sz="2800" dirty="0" err="1" smtClean="0">
                <a:solidFill>
                  <a:schemeClr val="accent1"/>
                </a:solidFill>
              </a:rPr>
              <a:t>the</a:t>
            </a:r>
            <a:r>
              <a:rPr lang="es-ES_tradnl" sz="2800" dirty="0" smtClean="0">
                <a:solidFill>
                  <a:schemeClr val="accent1"/>
                </a:solidFill>
              </a:rPr>
              <a:t> </a:t>
            </a:r>
            <a:r>
              <a:rPr lang="es-ES_tradnl" sz="2800" dirty="0" err="1" smtClean="0">
                <a:solidFill>
                  <a:schemeClr val="accent1"/>
                </a:solidFill>
              </a:rPr>
              <a:t>brick</a:t>
            </a:r>
            <a:r>
              <a:rPr lang="es-ES_tradnl" sz="2800" dirty="0" smtClean="0">
                <a:solidFill>
                  <a:schemeClr val="accent1"/>
                </a:solidFill>
              </a:rPr>
              <a:t> </a:t>
            </a:r>
            <a:r>
              <a:rPr lang="es-ES_tradnl" sz="2800" dirty="0" err="1" smtClean="0">
                <a:solidFill>
                  <a:schemeClr val="accent1"/>
                </a:solidFill>
              </a:rPr>
              <a:t>wall</a:t>
            </a:r>
            <a:r>
              <a:rPr lang="es-ES_tradnl" sz="2800" dirty="0" smtClean="0">
                <a:solidFill>
                  <a:schemeClr val="accent1"/>
                </a:solidFill>
              </a:rPr>
              <a:t>.</a:t>
            </a:r>
          </a:p>
          <a:p>
            <a:pPr>
              <a:buFont typeface="Wingdings" pitchFamily="2" charset="2"/>
              <a:buChar char="§"/>
            </a:pPr>
            <a:endParaRPr lang="es-ES_tradnl" sz="2800" dirty="0" smtClean="0">
              <a:solidFill>
                <a:schemeClr val="accent1"/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es-ES_tradnl" sz="2800" dirty="0" smtClean="0">
                <a:solidFill>
                  <a:schemeClr val="accent1"/>
                </a:solidFill>
              </a:rPr>
              <a:t> </a:t>
            </a:r>
            <a:r>
              <a:rPr lang="es-ES_tradnl" sz="2800" dirty="0" err="1" smtClean="0">
                <a:solidFill>
                  <a:schemeClr val="accent1"/>
                </a:solidFill>
              </a:rPr>
              <a:t>Welded</a:t>
            </a:r>
            <a:r>
              <a:rPr lang="es-ES_tradnl" sz="2800" dirty="0" smtClean="0">
                <a:solidFill>
                  <a:schemeClr val="accent1"/>
                </a:solidFill>
              </a:rPr>
              <a:t> L 40 – 4 </a:t>
            </a:r>
            <a:r>
              <a:rPr lang="es-ES_tradnl" sz="2800" dirty="0" err="1" smtClean="0">
                <a:solidFill>
                  <a:schemeClr val="accent1"/>
                </a:solidFill>
              </a:rPr>
              <a:t>profile</a:t>
            </a:r>
            <a:r>
              <a:rPr lang="es-ES_tradnl" sz="2800" dirty="0" smtClean="0">
                <a:solidFill>
                  <a:schemeClr val="accent1"/>
                </a:solidFill>
              </a:rPr>
              <a:t> </a:t>
            </a:r>
            <a:r>
              <a:rPr lang="es-ES_tradnl" sz="2800" dirty="0" err="1" smtClean="0">
                <a:solidFill>
                  <a:schemeClr val="accent1"/>
                </a:solidFill>
              </a:rPr>
              <a:t>to</a:t>
            </a:r>
            <a:r>
              <a:rPr lang="es-ES_tradnl" sz="2800" dirty="0" smtClean="0">
                <a:solidFill>
                  <a:schemeClr val="accent1"/>
                </a:solidFill>
              </a:rPr>
              <a:t> </a:t>
            </a:r>
            <a:r>
              <a:rPr lang="es-ES_tradnl" sz="2800" dirty="0" err="1" smtClean="0">
                <a:solidFill>
                  <a:schemeClr val="accent1"/>
                </a:solidFill>
              </a:rPr>
              <a:t>held</a:t>
            </a:r>
            <a:r>
              <a:rPr lang="es-ES_tradnl" sz="2800" dirty="0" smtClean="0">
                <a:solidFill>
                  <a:schemeClr val="accent1"/>
                </a:solidFill>
              </a:rPr>
              <a:t> </a:t>
            </a:r>
            <a:r>
              <a:rPr lang="es-ES_tradnl" sz="2800" dirty="0" err="1" smtClean="0">
                <a:solidFill>
                  <a:schemeClr val="accent1"/>
                </a:solidFill>
              </a:rPr>
              <a:t>steps</a:t>
            </a:r>
            <a:r>
              <a:rPr lang="es-ES_tradnl" sz="2800" dirty="0" smtClean="0">
                <a:solidFill>
                  <a:schemeClr val="accent1"/>
                </a:solidFill>
              </a:rPr>
              <a:t>. </a:t>
            </a:r>
            <a:endParaRPr lang="es-ES_tradnl" sz="2800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smtClean="0"/>
              <a:t>OLD BUILDING</a:t>
            </a:r>
            <a:endParaRPr lang="es-ES" dirty="0"/>
          </a:p>
        </p:txBody>
      </p:sp>
      <p:sp>
        <p:nvSpPr>
          <p:cNvPr id="5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 cstate="print"/>
          <a:srcRect l="2149"/>
          <a:stretch>
            <a:fillRect/>
          </a:stretch>
        </p:blipFill>
        <p:spPr bwMode="auto">
          <a:xfrm>
            <a:off x="179512" y="1628800"/>
            <a:ext cx="8964488" cy="46975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11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smtClean="0"/>
              <a:t>STRUCTURAL ANALYSIS</a:t>
            </a:r>
            <a:endParaRPr lang="es-ES" dirty="0"/>
          </a:p>
        </p:txBody>
      </p:sp>
      <p:sp>
        <p:nvSpPr>
          <p:cNvPr id="12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44824"/>
            <a:ext cx="8533790" cy="45951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419874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7 Imagen" descr="Captura de pantalla 2012-05-20 a las 13.44.37.png"/>
          <p:cNvPicPr>
            <a:picLocks noChangeAspect="1"/>
          </p:cNvPicPr>
          <p:nvPr/>
        </p:nvPicPr>
        <p:blipFill>
          <a:blip r:embed="rId2" cstate="print"/>
          <a:srcRect r="7430" b="9804"/>
          <a:stretch>
            <a:fillRect/>
          </a:stretch>
        </p:blipFill>
        <p:spPr>
          <a:xfrm>
            <a:off x="2987824" y="2132856"/>
            <a:ext cx="6156176" cy="3312368"/>
          </a:xfrm>
          <a:prstGeom prst="rect">
            <a:avLst/>
          </a:prstGeom>
        </p:spPr>
      </p:pic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smtClean="0"/>
              <a:t>OLD BUILDING</a:t>
            </a:r>
            <a:endParaRPr lang="es-ES" dirty="0"/>
          </a:p>
        </p:txBody>
      </p:sp>
      <p:sp>
        <p:nvSpPr>
          <p:cNvPr id="5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7" name="6 CuadroTexto"/>
          <p:cNvSpPr txBox="1"/>
          <p:nvPr/>
        </p:nvSpPr>
        <p:spPr>
          <a:xfrm>
            <a:off x="683568" y="1700808"/>
            <a:ext cx="676875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s-ES_tradnl" sz="2800" dirty="0" smtClean="0">
                <a:solidFill>
                  <a:schemeClr val="accent1"/>
                </a:solidFill>
              </a:rPr>
              <a:t> </a:t>
            </a:r>
            <a:r>
              <a:rPr lang="es-ES_tradnl" sz="2800" dirty="0" err="1" smtClean="0">
                <a:solidFill>
                  <a:schemeClr val="accent1"/>
                </a:solidFill>
              </a:rPr>
              <a:t>Strengthening</a:t>
            </a:r>
            <a:r>
              <a:rPr lang="es-ES_tradnl" sz="2800" dirty="0" smtClean="0">
                <a:solidFill>
                  <a:schemeClr val="accent1"/>
                </a:solidFill>
              </a:rPr>
              <a:t> of </a:t>
            </a:r>
            <a:r>
              <a:rPr lang="es-ES_tradnl" sz="2800" dirty="0" err="1" smtClean="0">
                <a:solidFill>
                  <a:schemeClr val="accent1"/>
                </a:solidFill>
              </a:rPr>
              <a:t>the</a:t>
            </a:r>
            <a:r>
              <a:rPr lang="es-ES_tradnl" sz="2800" dirty="0" smtClean="0">
                <a:solidFill>
                  <a:schemeClr val="accent1"/>
                </a:solidFill>
              </a:rPr>
              <a:t> </a:t>
            </a:r>
            <a:r>
              <a:rPr lang="es-ES_tradnl" sz="2800" dirty="0" err="1" smtClean="0">
                <a:solidFill>
                  <a:schemeClr val="accent1"/>
                </a:solidFill>
              </a:rPr>
              <a:t>existing</a:t>
            </a:r>
            <a:r>
              <a:rPr lang="es-ES_tradnl" sz="2800" dirty="0" smtClean="0">
                <a:solidFill>
                  <a:schemeClr val="accent1"/>
                </a:solidFill>
              </a:rPr>
              <a:t> </a:t>
            </a:r>
            <a:r>
              <a:rPr lang="es-ES_tradnl" sz="2800" dirty="0" err="1" smtClean="0">
                <a:solidFill>
                  <a:schemeClr val="accent1"/>
                </a:solidFill>
              </a:rPr>
              <a:t>timber</a:t>
            </a:r>
            <a:r>
              <a:rPr lang="es-ES_tradnl" sz="2800" dirty="0" smtClean="0">
                <a:solidFill>
                  <a:schemeClr val="accent1"/>
                </a:solidFill>
              </a:rPr>
              <a:t> </a:t>
            </a:r>
            <a:r>
              <a:rPr lang="es-ES_tradnl" sz="2800" dirty="0" err="1" smtClean="0">
                <a:solidFill>
                  <a:schemeClr val="accent1"/>
                </a:solidFill>
              </a:rPr>
              <a:t>floor</a:t>
            </a:r>
            <a:endParaRPr lang="es-ES_tradnl" sz="2800" dirty="0" smtClean="0">
              <a:solidFill>
                <a:schemeClr val="accent1"/>
              </a:solidFill>
            </a:endParaRPr>
          </a:p>
          <a:p>
            <a:pPr>
              <a:buFont typeface="Wingdings" pitchFamily="2" charset="2"/>
              <a:buChar char="§"/>
            </a:pPr>
            <a:endParaRPr lang="es-ES_tradnl" sz="2800" dirty="0" smtClean="0">
              <a:solidFill>
                <a:schemeClr val="accent1"/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es-ES_tradnl" sz="2800" dirty="0" smtClean="0">
                <a:solidFill>
                  <a:schemeClr val="accent1"/>
                </a:solidFill>
              </a:rPr>
              <a:t> </a:t>
            </a:r>
            <a:r>
              <a:rPr lang="es-ES_tradnl" sz="2800" dirty="0" err="1" smtClean="0">
                <a:solidFill>
                  <a:schemeClr val="accent1"/>
                </a:solidFill>
              </a:rPr>
              <a:t>Upgrading</a:t>
            </a:r>
            <a:r>
              <a:rPr lang="es-ES_tradnl" sz="2800" dirty="0" smtClean="0">
                <a:solidFill>
                  <a:schemeClr val="accent1"/>
                </a:solidFill>
              </a:rPr>
              <a:t> </a:t>
            </a:r>
            <a:r>
              <a:rPr lang="es-ES_tradnl" sz="2800" dirty="0" err="1" smtClean="0">
                <a:solidFill>
                  <a:schemeClr val="accent1"/>
                </a:solidFill>
              </a:rPr>
              <a:t>fire</a:t>
            </a:r>
            <a:endParaRPr lang="es-ES_tradnl" sz="2800" dirty="0" smtClean="0">
              <a:solidFill>
                <a:schemeClr val="accent1"/>
              </a:solidFill>
            </a:endParaRPr>
          </a:p>
          <a:p>
            <a:r>
              <a:rPr lang="es-ES_tradnl" sz="2800" dirty="0" smtClean="0">
                <a:solidFill>
                  <a:schemeClr val="accent1"/>
                </a:solidFill>
              </a:rPr>
              <a:t>   </a:t>
            </a:r>
            <a:r>
              <a:rPr lang="es-ES_tradnl" sz="2800" dirty="0" err="1" smtClean="0">
                <a:solidFill>
                  <a:schemeClr val="accent1"/>
                </a:solidFill>
              </a:rPr>
              <a:t>resistance</a:t>
            </a:r>
            <a:r>
              <a:rPr lang="es-ES_tradnl" sz="2800" dirty="0" smtClean="0">
                <a:solidFill>
                  <a:schemeClr val="accent1"/>
                </a:solidFill>
              </a:rPr>
              <a:t> </a:t>
            </a:r>
            <a:endParaRPr lang="es-ES_tradnl" sz="2800" dirty="0">
              <a:solidFill>
                <a:schemeClr val="accent1"/>
              </a:solidFill>
            </a:endParaRPr>
          </a:p>
        </p:txBody>
      </p:sp>
      <p:pic>
        <p:nvPicPr>
          <p:cNvPr id="9" name="8 Imagen" descr="Captura de pantalla 2012-05-20 a las 13.45.27.png"/>
          <p:cNvPicPr>
            <a:picLocks noChangeAspect="1"/>
          </p:cNvPicPr>
          <p:nvPr/>
        </p:nvPicPr>
        <p:blipFill>
          <a:blip r:embed="rId4" cstate="print"/>
          <a:srcRect l="10766" r="23455" b="9097"/>
          <a:stretch>
            <a:fillRect/>
          </a:stretch>
        </p:blipFill>
        <p:spPr>
          <a:xfrm>
            <a:off x="611560" y="4869160"/>
            <a:ext cx="4176464" cy="15121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smtClean="0"/>
              <a:t>BUILDING SERVICES</a:t>
            </a:r>
            <a:endParaRPr lang="es-ES" dirty="0"/>
          </a:p>
        </p:txBody>
      </p:sp>
      <p:sp>
        <p:nvSpPr>
          <p:cNvPr id="5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7" name="6 CuadroTexto"/>
          <p:cNvSpPr txBox="1"/>
          <p:nvPr/>
        </p:nvSpPr>
        <p:spPr>
          <a:xfrm>
            <a:off x="1259632" y="2060848"/>
            <a:ext cx="446449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s-ES_tradnl" sz="2800" dirty="0" smtClean="0">
                <a:solidFill>
                  <a:schemeClr val="tx2">
                    <a:lumMod val="50000"/>
                  </a:schemeClr>
                </a:solidFill>
              </a:rPr>
              <a:t> DESIGN</a:t>
            </a:r>
          </a:p>
          <a:p>
            <a:pPr lvl="1">
              <a:buFont typeface="Wingdings" pitchFamily="2" charset="2"/>
              <a:buChar char="§"/>
            </a:pPr>
            <a:r>
              <a:rPr lang="es-ES_tradnl" sz="2800" dirty="0" err="1" smtClean="0">
                <a:solidFill>
                  <a:schemeClr val="tx2">
                    <a:lumMod val="50000"/>
                  </a:schemeClr>
                </a:solidFill>
              </a:rPr>
              <a:t>Ventilation</a:t>
            </a:r>
            <a:r>
              <a:rPr lang="es-ES_tradnl" sz="28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s-ES_tradnl" sz="2800" dirty="0" err="1" smtClean="0">
                <a:solidFill>
                  <a:schemeClr val="tx2">
                    <a:lumMod val="50000"/>
                  </a:schemeClr>
                </a:solidFill>
              </a:rPr>
              <a:t>system</a:t>
            </a:r>
            <a:endParaRPr lang="es-ES_tradnl" sz="2800" dirty="0" smtClean="0">
              <a:solidFill>
                <a:schemeClr val="tx2">
                  <a:lumMod val="50000"/>
                </a:schemeClr>
              </a:solidFill>
            </a:endParaRPr>
          </a:p>
          <a:p>
            <a:pPr lvl="1">
              <a:buFont typeface="Wingdings" pitchFamily="2" charset="2"/>
              <a:buChar char="§"/>
            </a:pPr>
            <a:r>
              <a:rPr lang="es-ES_tradnl" sz="2800" dirty="0" err="1" smtClean="0">
                <a:solidFill>
                  <a:schemeClr val="tx2">
                    <a:lumMod val="50000"/>
                  </a:schemeClr>
                </a:solidFill>
              </a:rPr>
              <a:t>Sewer</a:t>
            </a:r>
            <a:endParaRPr lang="es-ES_tradnl" sz="2800" dirty="0" smtClean="0">
              <a:solidFill>
                <a:schemeClr val="tx2">
                  <a:lumMod val="50000"/>
                </a:schemeClr>
              </a:solidFill>
            </a:endParaRPr>
          </a:p>
          <a:p>
            <a:pPr lvl="1">
              <a:buFont typeface="Wingdings" pitchFamily="2" charset="2"/>
              <a:buChar char="§"/>
            </a:pPr>
            <a:r>
              <a:rPr lang="es-ES_tradnl" sz="2800" dirty="0" err="1" smtClean="0">
                <a:solidFill>
                  <a:schemeClr val="tx2">
                    <a:lumMod val="50000"/>
                  </a:schemeClr>
                </a:solidFill>
              </a:rPr>
              <a:t>Water</a:t>
            </a:r>
            <a:endParaRPr lang="es-ES_tradnl" sz="2800" dirty="0" smtClean="0">
              <a:solidFill>
                <a:schemeClr val="tx2">
                  <a:lumMod val="50000"/>
                </a:schemeClr>
              </a:solidFill>
            </a:endParaRPr>
          </a:p>
          <a:p>
            <a:pPr lvl="1">
              <a:buFont typeface="Wingdings" pitchFamily="2" charset="2"/>
              <a:buChar char="§"/>
            </a:pPr>
            <a:r>
              <a:rPr lang="es-ES_tradnl" sz="2800" dirty="0" err="1" smtClean="0">
                <a:solidFill>
                  <a:schemeClr val="tx2">
                    <a:lumMod val="50000"/>
                  </a:schemeClr>
                </a:solidFill>
              </a:rPr>
              <a:t>Heating</a:t>
            </a:r>
            <a:endParaRPr lang="es-ES_tradnl" sz="2800" dirty="0" smtClean="0">
              <a:solidFill>
                <a:schemeClr val="tx2">
                  <a:lumMod val="50000"/>
                </a:schemeClr>
              </a:solidFill>
            </a:endParaRPr>
          </a:p>
          <a:p>
            <a:endParaRPr lang="es-ES_tradnl" sz="2800" dirty="0" smtClean="0">
              <a:solidFill>
                <a:schemeClr val="tx2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es-ES_tradnl" sz="2800" dirty="0" smtClean="0">
                <a:solidFill>
                  <a:schemeClr val="tx2">
                    <a:lumMod val="50000"/>
                  </a:schemeClr>
                </a:solidFill>
              </a:rPr>
              <a:t> FIRE SOLUTIONS</a:t>
            </a:r>
          </a:p>
          <a:p>
            <a:endParaRPr lang="es-ES_tradnl" sz="2800" dirty="0" smtClean="0">
              <a:solidFill>
                <a:schemeClr val="tx2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es-ES_tradnl" sz="2800" dirty="0" smtClean="0">
                <a:solidFill>
                  <a:schemeClr val="tx2">
                    <a:lumMod val="50000"/>
                  </a:schemeClr>
                </a:solidFill>
              </a:rPr>
              <a:t> SOUND REQUIREMENTS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smtClean="0"/>
              <a:t>BS: </a:t>
            </a:r>
            <a:r>
              <a:rPr lang="es-ES_tradnl" dirty="0" err="1" smtClean="0"/>
              <a:t>Ventilation</a:t>
            </a:r>
            <a:endParaRPr lang="es-ES" dirty="0"/>
          </a:p>
        </p:txBody>
      </p:sp>
      <p:sp>
        <p:nvSpPr>
          <p:cNvPr id="5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556792"/>
            <a:ext cx="7344816" cy="5136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1 Título"/>
          <p:cNvSpPr txBox="1">
            <a:spLocks/>
          </p:cNvSpPr>
          <p:nvPr/>
        </p:nvSpPr>
        <p:spPr>
          <a:xfrm>
            <a:off x="7775848" y="1556792"/>
            <a:ext cx="1368152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BASEMENT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smtClean="0"/>
              <a:t>BS: </a:t>
            </a:r>
            <a:r>
              <a:rPr lang="es-ES_tradnl" dirty="0" err="1" smtClean="0"/>
              <a:t>Ventilation</a:t>
            </a:r>
            <a:endParaRPr lang="es-ES" dirty="0"/>
          </a:p>
        </p:txBody>
      </p:sp>
      <p:sp>
        <p:nvSpPr>
          <p:cNvPr id="5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556792"/>
            <a:ext cx="6912768" cy="51630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1 Título"/>
          <p:cNvSpPr txBox="1">
            <a:spLocks/>
          </p:cNvSpPr>
          <p:nvPr/>
        </p:nvSpPr>
        <p:spPr>
          <a:xfrm>
            <a:off x="7092280" y="1556792"/>
            <a:ext cx="2051720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GROUND FLOOR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smtClean="0"/>
              <a:t>BS: </a:t>
            </a:r>
            <a:r>
              <a:rPr lang="es-ES_tradnl" dirty="0" err="1" smtClean="0"/>
              <a:t>Ventilation</a:t>
            </a:r>
            <a:endParaRPr lang="es-ES" dirty="0"/>
          </a:p>
        </p:txBody>
      </p:sp>
      <p:sp>
        <p:nvSpPr>
          <p:cNvPr id="5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561986"/>
            <a:ext cx="7200799" cy="5296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1 Título"/>
          <p:cNvSpPr txBox="1">
            <a:spLocks/>
          </p:cNvSpPr>
          <p:nvPr/>
        </p:nvSpPr>
        <p:spPr>
          <a:xfrm>
            <a:off x="7775848" y="1556792"/>
            <a:ext cx="1368152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1st</a:t>
            </a:r>
            <a:r>
              <a:rPr kumimoji="0" lang="es-ES_tradnl" sz="2000" b="0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FLOOR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smtClean="0"/>
              <a:t>BS: </a:t>
            </a:r>
            <a:r>
              <a:rPr lang="es-ES_tradnl" dirty="0" err="1" smtClean="0"/>
              <a:t>Ventilation</a:t>
            </a:r>
            <a:endParaRPr lang="es-ES" dirty="0"/>
          </a:p>
        </p:txBody>
      </p:sp>
      <p:sp>
        <p:nvSpPr>
          <p:cNvPr id="5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556792"/>
            <a:ext cx="7522255" cy="5137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1 Título"/>
          <p:cNvSpPr txBox="1">
            <a:spLocks/>
          </p:cNvSpPr>
          <p:nvPr/>
        </p:nvSpPr>
        <p:spPr>
          <a:xfrm>
            <a:off x="7775848" y="1556792"/>
            <a:ext cx="1368152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2nd FLOOR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smtClean="0"/>
              <a:t>BS: </a:t>
            </a:r>
            <a:r>
              <a:rPr lang="es-ES_tradnl" dirty="0" err="1" smtClean="0"/>
              <a:t>Ventilation</a:t>
            </a:r>
            <a:endParaRPr lang="es-ES" dirty="0"/>
          </a:p>
        </p:txBody>
      </p:sp>
      <p:sp>
        <p:nvSpPr>
          <p:cNvPr id="5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585230"/>
            <a:ext cx="7776864" cy="5272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1 Título"/>
          <p:cNvSpPr txBox="1">
            <a:spLocks/>
          </p:cNvSpPr>
          <p:nvPr/>
        </p:nvSpPr>
        <p:spPr>
          <a:xfrm>
            <a:off x="7775848" y="1556792"/>
            <a:ext cx="1368152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MANZARD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smtClean="0"/>
              <a:t>BS: </a:t>
            </a:r>
            <a:r>
              <a:rPr lang="es-ES_tradnl" dirty="0" err="1" smtClean="0"/>
              <a:t>Ventilation</a:t>
            </a:r>
            <a:endParaRPr lang="es-ES" dirty="0"/>
          </a:p>
        </p:txBody>
      </p:sp>
      <p:sp>
        <p:nvSpPr>
          <p:cNvPr id="5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7" name="6 CuadroTexto"/>
          <p:cNvSpPr txBox="1"/>
          <p:nvPr/>
        </p:nvSpPr>
        <p:spPr>
          <a:xfrm>
            <a:off x="719064" y="1772816"/>
            <a:ext cx="842493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000" b="1" dirty="0" smtClean="0">
                <a:solidFill>
                  <a:schemeClr val="tx2"/>
                </a:solidFill>
              </a:rPr>
              <a:t>DANVENT Combi-</a:t>
            </a:r>
            <a:r>
              <a:rPr lang="es-ES_tradnl" sz="2000" b="1" dirty="0" err="1" smtClean="0">
                <a:solidFill>
                  <a:schemeClr val="tx2"/>
                </a:solidFill>
              </a:rPr>
              <a:t>Unit</a:t>
            </a:r>
            <a:r>
              <a:rPr lang="es-ES_tradnl" sz="2000" b="1" dirty="0" smtClean="0">
                <a:solidFill>
                  <a:schemeClr val="tx2"/>
                </a:solidFill>
              </a:rPr>
              <a:t> TC   COMBINATION 5</a:t>
            </a:r>
          </a:p>
          <a:p>
            <a:r>
              <a:rPr lang="en-US" sz="2000" dirty="0" err="1" smtClean="0">
                <a:solidFill>
                  <a:schemeClr val="tx2"/>
                </a:solidFill>
              </a:rPr>
              <a:t>suply</a:t>
            </a:r>
            <a:r>
              <a:rPr lang="en-US" sz="2000" dirty="0" smtClean="0">
                <a:solidFill>
                  <a:schemeClr val="tx2"/>
                </a:solidFill>
              </a:rPr>
              <a:t> air, exhaust air, mixing</a:t>
            </a:r>
          </a:p>
          <a:p>
            <a:endParaRPr lang="es-ES_tradnl" sz="2000" dirty="0" smtClean="0">
              <a:solidFill>
                <a:schemeClr val="tx2"/>
              </a:solidFill>
            </a:endParaRPr>
          </a:p>
          <a:p>
            <a:r>
              <a:rPr lang="es-ES_tradnl" sz="2000" dirty="0" smtClean="0">
                <a:solidFill>
                  <a:schemeClr val="tx2"/>
                </a:solidFill>
              </a:rPr>
              <a:t>2500x1800x1300mm - 810kg</a:t>
            </a:r>
          </a:p>
          <a:p>
            <a:endParaRPr lang="es-ES_tradnl" sz="2000" dirty="0" smtClean="0">
              <a:solidFill>
                <a:schemeClr val="tx2"/>
              </a:solidFill>
            </a:endParaRPr>
          </a:p>
          <a:p>
            <a:r>
              <a:rPr lang="es-ES_tradnl" sz="2000" dirty="0" err="1" smtClean="0">
                <a:solidFill>
                  <a:schemeClr val="tx2"/>
                </a:solidFill>
              </a:rPr>
              <a:t>System</a:t>
            </a:r>
            <a:r>
              <a:rPr lang="es-ES_tradnl" sz="2000" dirty="0" smtClean="0">
                <a:solidFill>
                  <a:schemeClr val="tx2"/>
                </a:solidFill>
              </a:rPr>
              <a:t>: </a:t>
            </a:r>
            <a:r>
              <a:rPr lang="es-ES_tradnl" sz="2000" dirty="0" err="1" smtClean="0">
                <a:solidFill>
                  <a:schemeClr val="tx2"/>
                </a:solidFill>
              </a:rPr>
              <a:t>Balanced</a:t>
            </a:r>
            <a:r>
              <a:rPr lang="es-ES_tradnl" sz="2000" dirty="0" smtClean="0">
                <a:solidFill>
                  <a:schemeClr val="tx2"/>
                </a:solidFill>
              </a:rPr>
              <a:t> </a:t>
            </a:r>
            <a:r>
              <a:rPr lang="es-ES_tradnl" sz="2000" dirty="0" err="1" smtClean="0">
                <a:solidFill>
                  <a:schemeClr val="tx2"/>
                </a:solidFill>
              </a:rPr>
              <a:t>ventilation</a:t>
            </a:r>
            <a:r>
              <a:rPr lang="es-ES_tradnl" sz="2000" dirty="0" smtClean="0">
                <a:solidFill>
                  <a:schemeClr val="tx2"/>
                </a:solidFill>
              </a:rPr>
              <a:t> </a:t>
            </a:r>
            <a:r>
              <a:rPr lang="es-ES_tradnl" sz="2000" dirty="0" err="1" smtClean="0">
                <a:solidFill>
                  <a:schemeClr val="tx2"/>
                </a:solidFill>
              </a:rPr>
              <a:t>system</a:t>
            </a:r>
            <a:r>
              <a:rPr lang="es-ES_tradnl" sz="2000" dirty="0" smtClean="0">
                <a:solidFill>
                  <a:schemeClr val="tx2"/>
                </a:solidFill>
              </a:rPr>
              <a:t> </a:t>
            </a:r>
            <a:r>
              <a:rPr lang="es-ES_tradnl" sz="2000" dirty="0" err="1" smtClean="0">
                <a:solidFill>
                  <a:schemeClr val="tx2"/>
                </a:solidFill>
              </a:rPr>
              <a:t>eith</a:t>
            </a:r>
            <a:r>
              <a:rPr lang="es-ES_tradnl" sz="2000" dirty="0" smtClean="0">
                <a:solidFill>
                  <a:schemeClr val="tx2"/>
                </a:solidFill>
              </a:rPr>
              <a:t> </a:t>
            </a:r>
            <a:r>
              <a:rPr lang="es-ES_tradnl" sz="2000" dirty="0" err="1" smtClean="0">
                <a:solidFill>
                  <a:schemeClr val="tx2"/>
                </a:solidFill>
              </a:rPr>
              <a:t>heat</a:t>
            </a:r>
            <a:r>
              <a:rPr lang="es-ES_tradnl" sz="2000" dirty="0" smtClean="0">
                <a:solidFill>
                  <a:schemeClr val="tx2"/>
                </a:solidFill>
              </a:rPr>
              <a:t> </a:t>
            </a:r>
            <a:r>
              <a:rPr lang="es-ES_tradnl" sz="2000" dirty="0" err="1" smtClean="0">
                <a:solidFill>
                  <a:schemeClr val="tx2"/>
                </a:solidFill>
              </a:rPr>
              <a:t>recovering</a:t>
            </a:r>
            <a:r>
              <a:rPr lang="es-ES_tradnl" sz="2000" dirty="0" smtClean="0">
                <a:solidFill>
                  <a:schemeClr val="tx2"/>
                </a:solidFill>
              </a:rPr>
              <a:t>.</a:t>
            </a:r>
          </a:p>
          <a:p>
            <a:endParaRPr lang="es-ES_tradnl" b="1" dirty="0"/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4077072"/>
            <a:ext cx="7604546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err="1" smtClean="0"/>
              <a:t>BS:Sewer</a:t>
            </a:r>
            <a:endParaRPr lang="es-ES" dirty="0"/>
          </a:p>
        </p:txBody>
      </p:sp>
      <p:sp>
        <p:nvSpPr>
          <p:cNvPr id="5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628800"/>
            <a:ext cx="7707906" cy="5075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1 Título"/>
          <p:cNvSpPr txBox="1">
            <a:spLocks/>
          </p:cNvSpPr>
          <p:nvPr/>
        </p:nvSpPr>
        <p:spPr>
          <a:xfrm>
            <a:off x="7775848" y="1556792"/>
            <a:ext cx="1368152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BASEMENT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err="1" smtClean="0"/>
              <a:t>BS:Sewer</a:t>
            </a:r>
            <a:endParaRPr lang="es-ES" dirty="0"/>
          </a:p>
        </p:txBody>
      </p:sp>
      <p:sp>
        <p:nvSpPr>
          <p:cNvPr id="5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700808"/>
            <a:ext cx="7636662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1 Título"/>
          <p:cNvSpPr txBox="1">
            <a:spLocks/>
          </p:cNvSpPr>
          <p:nvPr/>
        </p:nvSpPr>
        <p:spPr>
          <a:xfrm>
            <a:off x="7812360" y="1628800"/>
            <a:ext cx="1547664" cy="720080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GROUND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FLOOR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11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smtClean="0"/>
              <a:t>BUILDING DESIGN</a:t>
            </a:r>
            <a:endParaRPr lang="es-ES" dirty="0"/>
          </a:p>
        </p:txBody>
      </p:sp>
      <p:sp>
        <p:nvSpPr>
          <p:cNvPr id="12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556792"/>
            <a:ext cx="7374542" cy="5137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419874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err="1" smtClean="0"/>
              <a:t>BS:Sewer</a:t>
            </a:r>
            <a:endParaRPr lang="es-ES" dirty="0"/>
          </a:p>
        </p:txBody>
      </p:sp>
      <p:sp>
        <p:nvSpPr>
          <p:cNvPr id="5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7" name="1 Título"/>
          <p:cNvSpPr txBox="1">
            <a:spLocks/>
          </p:cNvSpPr>
          <p:nvPr/>
        </p:nvSpPr>
        <p:spPr>
          <a:xfrm>
            <a:off x="7775848" y="1556792"/>
            <a:ext cx="1368152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1st FLOOR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600200"/>
            <a:ext cx="71628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err="1" smtClean="0"/>
              <a:t>BS:Sewer</a:t>
            </a:r>
            <a:endParaRPr lang="es-ES" dirty="0"/>
          </a:p>
        </p:txBody>
      </p:sp>
      <p:sp>
        <p:nvSpPr>
          <p:cNvPr id="5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7" name="1 Título"/>
          <p:cNvSpPr txBox="1">
            <a:spLocks/>
          </p:cNvSpPr>
          <p:nvPr/>
        </p:nvSpPr>
        <p:spPr>
          <a:xfrm>
            <a:off x="7740352" y="1556792"/>
            <a:ext cx="1547664" cy="720080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2nd FLOOR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700808"/>
            <a:ext cx="7632848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err="1" smtClean="0"/>
              <a:t>BS:Water</a:t>
            </a:r>
            <a:endParaRPr lang="es-ES" dirty="0"/>
          </a:p>
        </p:txBody>
      </p:sp>
      <p:sp>
        <p:nvSpPr>
          <p:cNvPr id="5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772816"/>
            <a:ext cx="7379602" cy="4659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1 Título"/>
          <p:cNvSpPr txBox="1">
            <a:spLocks/>
          </p:cNvSpPr>
          <p:nvPr/>
        </p:nvSpPr>
        <p:spPr>
          <a:xfrm>
            <a:off x="7740352" y="1556792"/>
            <a:ext cx="1547664" cy="720080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BASEMENT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err="1" smtClean="0"/>
              <a:t>BS:Water</a:t>
            </a:r>
            <a:endParaRPr lang="es-ES" dirty="0"/>
          </a:p>
        </p:txBody>
      </p:sp>
      <p:sp>
        <p:nvSpPr>
          <p:cNvPr id="5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pic>
        <p:nvPicPr>
          <p:cNvPr id="3686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916832"/>
            <a:ext cx="7172226" cy="45059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1 Título"/>
          <p:cNvSpPr txBox="1">
            <a:spLocks/>
          </p:cNvSpPr>
          <p:nvPr/>
        </p:nvSpPr>
        <p:spPr>
          <a:xfrm>
            <a:off x="7740352" y="1700808"/>
            <a:ext cx="1547664" cy="720080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GROUND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FLOOR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err="1" smtClean="0"/>
              <a:t>BS:Water</a:t>
            </a:r>
            <a:endParaRPr lang="es-ES" dirty="0"/>
          </a:p>
        </p:txBody>
      </p:sp>
      <p:sp>
        <p:nvSpPr>
          <p:cNvPr id="5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4671" y="1578030"/>
            <a:ext cx="7269658" cy="5225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1 Título"/>
          <p:cNvSpPr txBox="1">
            <a:spLocks/>
          </p:cNvSpPr>
          <p:nvPr/>
        </p:nvSpPr>
        <p:spPr>
          <a:xfrm>
            <a:off x="7812360" y="1700808"/>
            <a:ext cx="1547664" cy="720080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1st FLOOR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err="1" smtClean="0"/>
              <a:t>BS:Water</a:t>
            </a:r>
            <a:endParaRPr lang="es-ES" dirty="0"/>
          </a:p>
        </p:txBody>
      </p:sp>
      <p:sp>
        <p:nvSpPr>
          <p:cNvPr id="5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7" name="1 Título"/>
          <p:cNvSpPr txBox="1">
            <a:spLocks/>
          </p:cNvSpPr>
          <p:nvPr/>
        </p:nvSpPr>
        <p:spPr>
          <a:xfrm>
            <a:off x="7740352" y="1700808"/>
            <a:ext cx="1547664" cy="720080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2nd FLOOR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700808"/>
            <a:ext cx="7428840" cy="4773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err="1" smtClean="0"/>
              <a:t>BS:Heating</a:t>
            </a:r>
            <a:endParaRPr lang="es-ES" dirty="0"/>
          </a:p>
        </p:txBody>
      </p:sp>
      <p:sp>
        <p:nvSpPr>
          <p:cNvPr id="5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556792"/>
            <a:ext cx="7200800" cy="5067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1 Título"/>
          <p:cNvSpPr txBox="1">
            <a:spLocks/>
          </p:cNvSpPr>
          <p:nvPr/>
        </p:nvSpPr>
        <p:spPr>
          <a:xfrm>
            <a:off x="7740352" y="1700808"/>
            <a:ext cx="1547664" cy="720080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BASEMENT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err="1" smtClean="0"/>
              <a:t>BS:Heating</a:t>
            </a:r>
            <a:endParaRPr lang="es-ES" dirty="0"/>
          </a:p>
        </p:txBody>
      </p:sp>
      <p:sp>
        <p:nvSpPr>
          <p:cNvPr id="5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693880"/>
            <a:ext cx="7488832" cy="5164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1 Título"/>
          <p:cNvSpPr txBox="1">
            <a:spLocks/>
          </p:cNvSpPr>
          <p:nvPr/>
        </p:nvSpPr>
        <p:spPr>
          <a:xfrm>
            <a:off x="7740352" y="1700808"/>
            <a:ext cx="1547664" cy="720080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GROUND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FLOOR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err="1" smtClean="0"/>
              <a:t>BS:Heating</a:t>
            </a:r>
            <a:endParaRPr lang="es-ES" dirty="0"/>
          </a:p>
        </p:txBody>
      </p:sp>
      <p:sp>
        <p:nvSpPr>
          <p:cNvPr id="5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583762"/>
            <a:ext cx="7272808" cy="5274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1 Título"/>
          <p:cNvSpPr txBox="1">
            <a:spLocks/>
          </p:cNvSpPr>
          <p:nvPr/>
        </p:nvSpPr>
        <p:spPr>
          <a:xfrm>
            <a:off x="7740352" y="1700808"/>
            <a:ext cx="1547664" cy="720080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1st</a:t>
            </a: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FLOOR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err="1" smtClean="0"/>
              <a:t>BS:Heating</a:t>
            </a:r>
            <a:endParaRPr lang="es-ES" dirty="0"/>
          </a:p>
        </p:txBody>
      </p:sp>
      <p:sp>
        <p:nvSpPr>
          <p:cNvPr id="5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631837"/>
            <a:ext cx="7527751" cy="522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1 Título"/>
          <p:cNvSpPr txBox="1">
            <a:spLocks/>
          </p:cNvSpPr>
          <p:nvPr/>
        </p:nvSpPr>
        <p:spPr>
          <a:xfrm>
            <a:off x="7740352" y="1700808"/>
            <a:ext cx="1547664" cy="720080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2000" noProof="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2nd </a:t>
            </a: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FLOOR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11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smtClean="0"/>
              <a:t>BUILDING DESIGN</a:t>
            </a:r>
            <a:endParaRPr lang="es-ES" dirty="0"/>
          </a:p>
        </p:txBody>
      </p:sp>
      <p:sp>
        <p:nvSpPr>
          <p:cNvPr id="12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556792"/>
            <a:ext cx="7446268" cy="51536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419874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err="1" smtClean="0"/>
              <a:t>BS:Fire</a:t>
            </a:r>
            <a:endParaRPr lang="es-ES" dirty="0"/>
          </a:p>
        </p:txBody>
      </p:sp>
      <p:sp>
        <p:nvSpPr>
          <p:cNvPr id="5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lum bright="-32000" contrast="44000"/>
          </a:blip>
          <a:srcRect/>
          <a:stretch>
            <a:fillRect/>
          </a:stretch>
        </p:blipFill>
        <p:spPr bwMode="auto">
          <a:xfrm>
            <a:off x="395536" y="1556792"/>
            <a:ext cx="3240360" cy="23920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>
            <a:lum bright="-36000" contrast="57000"/>
          </a:blip>
          <a:srcRect/>
          <a:stretch>
            <a:fillRect/>
          </a:stretch>
        </p:blipFill>
        <p:spPr bwMode="auto">
          <a:xfrm>
            <a:off x="395536" y="4005064"/>
            <a:ext cx="3240360" cy="2638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>
            <a:lum bright="-45000" contrast="59000"/>
          </a:blip>
          <a:srcRect/>
          <a:stretch>
            <a:fillRect/>
          </a:stretch>
        </p:blipFill>
        <p:spPr bwMode="auto">
          <a:xfrm>
            <a:off x="5004048" y="4221088"/>
            <a:ext cx="3193476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 cstate="print">
            <a:lum bright="-33000" contrast="50000"/>
          </a:blip>
          <a:srcRect/>
          <a:stretch>
            <a:fillRect/>
          </a:stretch>
        </p:blipFill>
        <p:spPr bwMode="auto">
          <a:xfrm>
            <a:off x="4932040" y="1556792"/>
            <a:ext cx="3312368" cy="2624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err="1" smtClean="0"/>
              <a:t>BS:Fire</a:t>
            </a:r>
            <a:endParaRPr lang="es-ES" dirty="0"/>
          </a:p>
        </p:txBody>
      </p:sp>
      <p:sp>
        <p:nvSpPr>
          <p:cNvPr id="5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11" name="10 CuadroTexto"/>
          <p:cNvSpPr txBox="1"/>
          <p:nvPr/>
        </p:nvSpPr>
        <p:spPr>
          <a:xfrm>
            <a:off x="467544" y="1772816"/>
            <a:ext cx="8424936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200" dirty="0" smtClean="0">
                <a:solidFill>
                  <a:schemeClr val="accent1"/>
                </a:solidFill>
              </a:rPr>
              <a:t>STEEL PROFILES INTUMESCENT PAINTING THICKNESS</a:t>
            </a:r>
          </a:p>
          <a:p>
            <a:pPr>
              <a:buFont typeface="Arial" pitchFamily="34" charset="0"/>
              <a:buChar char="•"/>
            </a:pPr>
            <a:endParaRPr lang="es-ES_tradnl" dirty="0" smtClean="0"/>
          </a:p>
          <a:p>
            <a:pPr>
              <a:buFont typeface="Wingdings" pitchFamily="2" charset="2"/>
              <a:buChar char="§"/>
            </a:pPr>
            <a:r>
              <a:rPr lang="es-ES_tradnl" sz="2400" dirty="0" smtClean="0"/>
              <a:t> HEB 300 </a:t>
            </a:r>
            <a:r>
              <a:rPr lang="es-ES_tradnl" dirty="0" smtClean="0">
                <a:sym typeface="Wingdings" pitchFamily="2" charset="2"/>
              </a:rPr>
              <a:t> </a:t>
            </a:r>
            <a:r>
              <a:rPr lang="es-ES_tradnl" dirty="0" err="1" smtClean="0">
                <a:sym typeface="Wingdings" pitchFamily="2" charset="2"/>
              </a:rPr>
              <a:t>Area</a:t>
            </a:r>
            <a:r>
              <a:rPr lang="es-ES_tradnl" dirty="0" smtClean="0">
                <a:sym typeface="Wingdings" pitchFamily="2" charset="2"/>
              </a:rPr>
              <a:t> </a:t>
            </a:r>
            <a:r>
              <a:rPr lang="es-ES_tradnl" dirty="0" err="1" smtClean="0">
                <a:sym typeface="Wingdings" pitchFamily="2" charset="2"/>
              </a:rPr>
              <a:t>profile</a:t>
            </a:r>
            <a:r>
              <a:rPr lang="es-ES_tradnl" dirty="0" smtClean="0">
                <a:sym typeface="Wingdings" pitchFamily="2" charset="2"/>
              </a:rPr>
              <a:t>/ </a:t>
            </a:r>
            <a:r>
              <a:rPr lang="es-ES_tradnl" dirty="0" err="1" smtClean="0">
                <a:sym typeface="Wingdings" pitchFamily="2" charset="2"/>
              </a:rPr>
              <a:t>perimeter</a:t>
            </a:r>
            <a:r>
              <a:rPr lang="es-ES_tradnl" dirty="0" smtClean="0">
                <a:sym typeface="Wingdings" pitchFamily="2" charset="2"/>
              </a:rPr>
              <a:t>= 1,778 m/ 0,0149 m2= 119.32 m</a:t>
            </a:r>
            <a:r>
              <a:rPr lang="es-ES_tradnl" sz="1400" dirty="0" smtClean="0">
                <a:sym typeface="Wingdings" pitchFamily="2" charset="2"/>
              </a:rPr>
              <a:t>-1</a:t>
            </a:r>
          </a:p>
          <a:p>
            <a:r>
              <a:rPr lang="es-ES_tradnl" sz="1400" dirty="0" smtClean="0">
                <a:sym typeface="Wingdings" pitchFamily="2" charset="2"/>
              </a:rPr>
              <a:t>		</a:t>
            </a:r>
            <a:r>
              <a:rPr lang="es-ES_tradnl" sz="2400" b="1" dirty="0" smtClean="0">
                <a:sym typeface="Wingdings" pitchFamily="2" charset="2"/>
              </a:rPr>
              <a:t>1,911 mm </a:t>
            </a:r>
          </a:p>
          <a:p>
            <a:pPr>
              <a:buFont typeface="Wingdings" pitchFamily="2" charset="2"/>
              <a:buChar char="§"/>
            </a:pPr>
            <a:r>
              <a:rPr lang="es-ES_tradnl" sz="2400" dirty="0" smtClean="0">
                <a:sym typeface="Wingdings" pitchFamily="2" charset="2"/>
              </a:rPr>
              <a:t> IPE 270  </a:t>
            </a:r>
            <a:r>
              <a:rPr lang="es-ES_tradnl" dirty="0" err="1" smtClean="0">
                <a:sym typeface="Wingdings" pitchFamily="2" charset="2"/>
              </a:rPr>
              <a:t>Area</a:t>
            </a:r>
            <a:r>
              <a:rPr lang="es-ES_tradnl" dirty="0" smtClean="0">
                <a:sym typeface="Wingdings" pitchFamily="2" charset="2"/>
              </a:rPr>
              <a:t> </a:t>
            </a:r>
            <a:r>
              <a:rPr lang="es-ES_tradnl" dirty="0" err="1" smtClean="0">
                <a:sym typeface="Wingdings" pitchFamily="2" charset="2"/>
              </a:rPr>
              <a:t>profile</a:t>
            </a:r>
            <a:r>
              <a:rPr lang="es-ES_tradnl" dirty="0" smtClean="0">
                <a:sym typeface="Wingdings" pitchFamily="2" charset="2"/>
              </a:rPr>
              <a:t>/</a:t>
            </a:r>
            <a:r>
              <a:rPr lang="es-ES_tradnl" dirty="0" err="1" smtClean="0">
                <a:sym typeface="Wingdings" pitchFamily="2" charset="2"/>
              </a:rPr>
              <a:t>perimeter</a:t>
            </a:r>
            <a:r>
              <a:rPr lang="es-ES_tradnl" dirty="0" smtClean="0">
                <a:sym typeface="Wingdings" pitchFamily="2" charset="2"/>
              </a:rPr>
              <a:t>= 0,9384/0,00459=204,44 m-1</a:t>
            </a:r>
          </a:p>
          <a:p>
            <a:r>
              <a:rPr lang="es-ES_tradnl" sz="2400" dirty="0" smtClean="0">
                <a:sym typeface="Wingdings" pitchFamily="2" charset="2"/>
              </a:rPr>
              <a:t>		</a:t>
            </a:r>
            <a:r>
              <a:rPr lang="es-ES_tradnl" sz="2400" b="1" dirty="0" smtClean="0">
                <a:sym typeface="Wingdings" pitchFamily="2" charset="2"/>
              </a:rPr>
              <a:t>2,2 mm</a:t>
            </a:r>
            <a:endParaRPr lang="es-ES_tradnl" b="1" dirty="0"/>
          </a:p>
        </p:txBody>
      </p:sp>
      <p:pic>
        <p:nvPicPr>
          <p:cNvPr id="45058" name="Picture 2" descr="C:\Users\Bega\Desktop\Intumescent-Spra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3717032"/>
            <a:ext cx="4232920" cy="2832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err="1" smtClean="0"/>
              <a:t>BS:Sound</a:t>
            </a:r>
            <a:endParaRPr lang="es-ES" dirty="0"/>
          </a:p>
        </p:txBody>
      </p:sp>
      <p:sp>
        <p:nvSpPr>
          <p:cNvPr id="5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lum bright="-9000" contrast="14000"/>
          </a:blip>
          <a:srcRect/>
          <a:stretch>
            <a:fillRect/>
          </a:stretch>
        </p:blipFill>
        <p:spPr bwMode="auto">
          <a:xfrm>
            <a:off x="0" y="1844824"/>
            <a:ext cx="4608512" cy="3270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 cstate="print">
            <a:lum bright="-14000" contrast="21000"/>
          </a:blip>
          <a:srcRect/>
          <a:stretch>
            <a:fillRect/>
          </a:stretch>
        </p:blipFill>
        <p:spPr bwMode="auto">
          <a:xfrm>
            <a:off x="4668710" y="1556792"/>
            <a:ext cx="4475290" cy="3736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5372100"/>
            <a:ext cx="8524875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err="1" smtClean="0"/>
              <a:t>BS:Sound</a:t>
            </a:r>
            <a:endParaRPr lang="es-ES" dirty="0"/>
          </a:p>
        </p:txBody>
      </p:sp>
      <p:sp>
        <p:nvSpPr>
          <p:cNvPr id="5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>
            <a:lum bright="-16000" contrast="28000"/>
          </a:blip>
          <a:srcRect/>
          <a:stretch>
            <a:fillRect/>
          </a:stretch>
        </p:blipFill>
        <p:spPr bwMode="auto">
          <a:xfrm>
            <a:off x="179512" y="1628800"/>
            <a:ext cx="4320482" cy="32149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 cstate="print">
            <a:lum bright="-18000" contrast="30000"/>
          </a:blip>
          <a:srcRect/>
          <a:stretch>
            <a:fillRect/>
          </a:stretch>
        </p:blipFill>
        <p:spPr bwMode="auto">
          <a:xfrm>
            <a:off x="4644008" y="1700808"/>
            <a:ext cx="4324714" cy="3017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5157192"/>
            <a:ext cx="8524875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3393340"/>
            <a:ext cx="5616624" cy="3464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err="1" smtClean="0"/>
              <a:t>BS:Sound</a:t>
            </a:r>
            <a:endParaRPr lang="es-ES" dirty="0"/>
          </a:p>
        </p:txBody>
      </p:sp>
      <p:sp>
        <p:nvSpPr>
          <p:cNvPr id="5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pic>
        <p:nvPicPr>
          <p:cNvPr id="47106" name="Picture 2" descr="C:\Users\Bega\Desktop\gyproc techo 3d.jpg"/>
          <p:cNvPicPr>
            <a:picLocks noChangeAspect="1" noChangeArrowheads="1"/>
          </p:cNvPicPr>
          <p:nvPr/>
        </p:nvPicPr>
        <p:blipFill>
          <a:blip r:embed="rId4" cstate="print"/>
          <a:srcRect b="4376"/>
          <a:stretch>
            <a:fillRect/>
          </a:stretch>
        </p:blipFill>
        <p:spPr bwMode="auto">
          <a:xfrm>
            <a:off x="5652120" y="1556792"/>
            <a:ext cx="3491880" cy="2023167"/>
          </a:xfrm>
          <a:prstGeom prst="rect">
            <a:avLst/>
          </a:prstGeom>
          <a:noFill/>
        </p:spPr>
      </p:pic>
      <p:sp>
        <p:nvSpPr>
          <p:cNvPr id="13" name="12 CuadroTexto"/>
          <p:cNvSpPr txBox="1"/>
          <p:nvPr/>
        </p:nvSpPr>
        <p:spPr>
          <a:xfrm>
            <a:off x="251520" y="1772816"/>
            <a:ext cx="5616624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200" b="1" dirty="0" smtClean="0">
                <a:solidFill>
                  <a:schemeClr val="accent1"/>
                </a:solidFill>
              </a:rPr>
              <a:t>GYPROC INTERNAL WALLS: TCA 2 ETAGEDÆK</a:t>
            </a:r>
          </a:p>
          <a:p>
            <a:pPr>
              <a:buFont typeface="Arial" pitchFamily="34" charset="0"/>
              <a:buChar char="•"/>
            </a:pPr>
            <a:endParaRPr lang="es-ES_tradnl" dirty="0" smtClean="0"/>
          </a:p>
          <a:p>
            <a:pPr>
              <a:buFont typeface="Wingdings" pitchFamily="2" charset="2"/>
              <a:buChar char="§"/>
            </a:pPr>
            <a:r>
              <a:rPr lang="es-ES_tradnl" sz="2400" dirty="0" smtClean="0">
                <a:solidFill>
                  <a:schemeClr val="bg2"/>
                </a:solidFill>
              </a:rPr>
              <a:t> C-</a:t>
            </a:r>
            <a:r>
              <a:rPr lang="es-ES_tradnl" sz="2400" dirty="0" err="1" smtClean="0">
                <a:solidFill>
                  <a:schemeClr val="bg2"/>
                </a:solidFill>
              </a:rPr>
              <a:t>profiles</a:t>
            </a:r>
            <a:r>
              <a:rPr lang="es-ES_tradnl" sz="2400" dirty="0" smtClean="0">
                <a:solidFill>
                  <a:schemeClr val="bg2"/>
                </a:solidFill>
              </a:rPr>
              <a:t> 150 </a:t>
            </a:r>
            <a:r>
              <a:rPr lang="es-ES_tradnl" sz="2400" dirty="0" err="1" smtClean="0">
                <a:solidFill>
                  <a:schemeClr val="bg2"/>
                </a:solidFill>
              </a:rPr>
              <a:t>thick</a:t>
            </a:r>
            <a:r>
              <a:rPr lang="es-ES_tradnl" sz="2400" dirty="0" smtClean="0">
                <a:solidFill>
                  <a:schemeClr val="bg2"/>
                </a:solidFill>
              </a:rPr>
              <a:t> </a:t>
            </a:r>
            <a:r>
              <a:rPr lang="es-ES_tradnl" sz="2400" dirty="0" err="1" smtClean="0">
                <a:solidFill>
                  <a:schemeClr val="bg2"/>
                </a:solidFill>
              </a:rPr>
              <a:t>steel</a:t>
            </a:r>
            <a:r>
              <a:rPr lang="es-ES_tradnl" sz="2400" dirty="0" smtClean="0">
                <a:solidFill>
                  <a:schemeClr val="bg2"/>
                </a:solidFill>
              </a:rPr>
              <a:t>.</a:t>
            </a:r>
          </a:p>
          <a:p>
            <a:r>
              <a:rPr lang="es-ES_tradnl" sz="2400" dirty="0" smtClean="0">
                <a:solidFill>
                  <a:schemeClr val="bg2"/>
                </a:solidFill>
              </a:rPr>
              <a:t>	261 </a:t>
            </a:r>
            <a:r>
              <a:rPr lang="es-ES_tradnl" sz="2400" dirty="0" err="1" smtClean="0">
                <a:solidFill>
                  <a:schemeClr val="bg2"/>
                </a:solidFill>
              </a:rPr>
              <a:t>wide</a:t>
            </a:r>
            <a:endParaRPr lang="es-ES_tradnl" sz="2400" dirty="0" smtClean="0">
              <a:solidFill>
                <a:schemeClr val="bg2"/>
              </a:solidFill>
            </a:endParaRPr>
          </a:p>
          <a:p>
            <a:endParaRPr lang="es-ES_tradnl" sz="2400" b="1" dirty="0" smtClean="0">
              <a:solidFill>
                <a:schemeClr val="bg2"/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es-ES_tradnl" sz="2400" b="1" dirty="0" smtClean="0">
                <a:solidFill>
                  <a:schemeClr val="bg2"/>
                </a:solidFill>
              </a:rPr>
              <a:t> </a:t>
            </a:r>
            <a:r>
              <a:rPr lang="es-ES_tradnl" sz="2400" dirty="0" smtClean="0">
                <a:solidFill>
                  <a:schemeClr val="bg2"/>
                </a:solidFill>
              </a:rPr>
              <a:t>SOUND REQUIREMENTS:</a:t>
            </a:r>
          </a:p>
          <a:p>
            <a:pPr lvl="1">
              <a:buFont typeface="Wingdings" pitchFamily="2" charset="2"/>
              <a:buChar char="§"/>
            </a:pPr>
            <a:r>
              <a:rPr lang="es-ES_tradnl" sz="2000" dirty="0" smtClean="0">
                <a:solidFill>
                  <a:schemeClr val="bg2"/>
                </a:solidFill>
              </a:rPr>
              <a:t> 58 dB </a:t>
            </a:r>
            <a:r>
              <a:rPr lang="es-ES_tradnl" sz="2000" dirty="0" err="1" smtClean="0">
                <a:solidFill>
                  <a:schemeClr val="bg2"/>
                </a:solidFill>
              </a:rPr>
              <a:t>airbourne</a:t>
            </a:r>
            <a:r>
              <a:rPr lang="es-ES_tradnl" sz="2000" dirty="0" smtClean="0">
                <a:solidFill>
                  <a:schemeClr val="bg2"/>
                </a:solidFill>
              </a:rPr>
              <a:t> </a:t>
            </a:r>
            <a:r>
              <a:rPr lang="es-ES_tradnl" sz="2000" dirty="0" err="1" smtClean="0">
                <a:solidFill>
                  <a:schemeClr val="bg2"/>
                </a:solidFill>
              </a:rPr>
              <a:t>sound</a:t>
            </a:r>
            <a:endParaRPr lang="es-ES_tradnl" sz="2000" dirty="0" smtClean="0">
              <a:solidFill>
                <a:schemeClr val="bg2"/>
              </a:solidFill>
            </a:endParaRPr>
          </a:p>
          <a:p>
            <a:pPr lvl="1">
              <a:buFont typeface="Wingdings" pitchFamily="2" charset="2"/>
              <a:buChar char="§"/>
            </a:pPr>
            <a:r>
              <a:rPr lang="es-ES_tradnl" sz="2000" dirty="0" smtClean="0">
                <a:solidFill>
                  <a:schemeClr val="bg2"/>
                </a:solidFill>
              </a:rPr>
              <a:t>58 dB </a:t>
            </a:r>
            <a:r>
              <a:rPr lang="es-ES_tradnl" sz="2000" dirty="0" err="1" smtClean="0">
                <a:solidFill>
                  <a:schemeClr val="bg2"/>
                </a:solidFill>
              </a:rPr>
              <a:t>impact</a:t>
            </a:r>
            <a:r>
              <a:rPr lang="es-ES_tradnl" sz="2000" dirty="0" smtClean="0">
                <a:solidFill>
                  <a:schemeClr val="bg2"/>
                </a:solidFill>
              </a:rPr>
              <a:t> </a:t>
            </a:r>
            <a:r>
              <a:rPr lang="es-ES_tradnl" sz="2000" dirty="0" err="1" smtClean="0">
                <a:solidFill>
                  <a:schemeClr val="bg2"/>
                </a:solidFill>
              </a:rPr>
              <a:t>sound</a:t>
            </a:r>
            <a:endParaRPr lang="es-ES_tradnl" sz="2000" dirty="0" smtClean="0">
              <a:solidFill>
                <a:schemeClr val="bg2"/>
              </a:solidFill>
            </a:endParaRPr>
          </a:p>
          <a:p>
            <a:pPr lvl="1"/>
            <a:endParaRPr lang="es-ES_tradnl" b="1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err="1" smtClean="0"/>
              <a:t>BS:Sound</a:t>
            </a:r>
            <a:endParaRPr lang="es-ES" dirty="0"/>
          </a:p>
        </p:txBody>
      </p:sp>
      <p:sp>
        <p:nvSpPr>
          <p:cNvPr id="5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13" name="12 CuadroTexto"/>
          <p:cNvSpPr txBox="1"/>
          <p:nvPr/>
        </p:nvSpPr>
        <p:spPr>
          <a:xfrm>
            <a:off x="323528" y="2060848"/>
            <a:ext cx="4320480" cy="412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200" b="1" dirty="0" smtClean="0">
                <a:solidFill>
                  <a:schemeClr val="accent1"/>
                </a:solidFill>
              </a:rPr>
              <a:t>GYPROC FLOOR: XR 450</a:t>
            </a:r>
          </a:p>
          <a:p>
            <a:pPr>
              <a:buFont typeface="Arial" pitchFamily="34" charset="0"/>
              <a:buChar char="•"/>
            </a:pPr>
            <a:endParaRPr lang="es-ES_tradnl" dirty="0" smtClean="0"/>
          </a:p>
          <a:p>
            <a:pPr>
              <a:buFont typeface="Wingdings" pitchFamily="2" charset="2"/>
              <a:buChar char="§"/>
            </a:pPr>
            <a:r>
              <a:rPr lang="es-ES_tradnl" sz="2400" dirty="0" smtClean="0">
                <a:solidFill>
                  <a:schemeClr val="bg2"/>
                </a:solidFill>
              </a:rPr>
              <a:t> </a:t>
            </a:r>
            <a:r>
              <a:rPr lang="es-ES_tradnl" sz="2400" dirty="0" err="1" smtClean="0">
                <a:solidFill>
                  <a:schemeClr val="bg2"/>
                </a:solidFill>
              </a:rPr>
              <a:t>Steel</a:t>
            </a:r>
            <a:r>
              <a:rPr lang="es-ES_tradnl" sz="2400" dirty="0" smtClean="0">
                <a:solidFill>
                  <a:schemeClr val="bg2"/>
                </a:solidFill>
              </a:rPr>
              <a:t> </a:t>
            </a:r>
            <a:r>
              <a:rPr lang="es-ES_tradnl" sz="2400" dirty="0" err="1" smtClean="0">
                <a:solidFill>
                  <a:schemeClr val="bg2"/>
                </a:solidFill>
              </a:rPr>
              <a:t>profiles</a:t>
            </a:r>
            <a:r>
              <a:rPr lang="es-ES_tradnl" sz="2400" dirty="0" smtClean="0">
                <a:solidFill>
                  <a:schemeClr val="bg2"/>
                </a:solidFill>
              </a:rPr>
              <a:t> XR 70 </a:t>
            </a:r>
            <a:r>
              <a:rPr lang="es-ES_tradnl" sz="2400" dirty="0" err="1" smtClean="0">
                <a:solidFill>
                  <a:schemeClr val="bg2"/>
                </a:solidFill>
              </a:rPr>
              <a:t>thick</a:t>
            </a:r>
            <a:r>
              <a:rPr lang="es-ES_tradnl" sz="2400" dirty="0" smtClean="0">
                <a:solidFill>
                  <a:schemeClr val="bg2"/>
                </a:solidFill>
              </a:rPr>
              <a:t> </a:t>
            </a:r>
            <a:r>
              <a:rPr lang="es-ES_tradnl" sz="2400" dirty="0" err="1" smtClean="0">
                <a:solidFill>
                  <a:schemeClr val="bg2"/>
                </a:solidFill>
              </a:rPr>
              <a:t>steel</a:t>
            </a:r>
            <a:endParaRPr lang="es-ES_tradnl" sz="2400" dirty="0" smtClean="0">
              <a:solidFill>
                <a:schemeClr val="bg2"/>
              </a:solidFill>
            </a:endParaRPr>
          </a:p>
          <a:p>
            <a:pPr>
              <a:buFont typeface="Wingdings" pitchFamily="2" charset="2"/>
              <a:buChar char="§"/>
            </a:pPr>
            <a:endParaRPr lang="es-ES_tradnl" sz="2400" dirty="0" smtClean="0">
              <a:solidFill>
                <a:schemeClr val="bg2"/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es-ES_tradnl" sz="2400" dirty="0" smtClean="0">
                <a:solidFill>
                  <a:schemeClr val="bg2"/>
                </a:solidFill>
              </a:rPr>
              <a:t>FIRE REQUIREMENTS:</a:t>
            </a:r>
          </a:p>
          <a:p>
            <a:pPr lvl="1">
              <a:buFont typeface="Wingdings" pitchFamily="2" charset="2"/>
              <a:buChar char="§"/>
            </a:pPr>
            <a:r>
              <a:rPr lang="es-ES_tradnl" sz="2400" dirty="0" smtClean="0">
                <a:solidFill>
                  <a:schemeClr val="bg2"/>
                </a:solidFill>
              </a:rPr>
              <a:t> BS 60</a:t>
            </a:r>
          </a:p>
          <a:p>
            <a:endParaRPr lang="es-ES_tradnl" sz="2400" b="1" dirty="0" smtClean="0">
              <a:solidFill>
                <a:schemeClr val="bg2"/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es-ES_tradnl" sz="2400" b="1" dirty="0" smtClean="0">
                <a:solidFill>
                  <a:schemeClr val="bg2"/>
                </a:solidFill>
              </a:rPr>
              <a:t> </a:t>
            </a:r>
            <a:r>
              <a:rPr lang="es-ES_tradnl" sz="2400" dirty="0" smtClean="0">
                <a:solidFill>
                  <a:schemeClr val="bg2"/>
                </a:solidFill>
              </a:rPr>
              <a:t>SOUND REQUIREMENTS:</a:t>
            </a:r>
          </a:p>
          <a:p>
            <a:pPr lvl="1">
              <a:buFont typeface="Wingdings" pitchFamily="2" charset="2"/>
              <a:buChar char="§"/>
            </a:pPr>
            <a:r>
              <a:rPr lang="es-ES_tradnl" sz="2000" dirty="0" smtClean="0">
                <a:solidFill>
                  <a:schemeClr val="bg2"/>
                </a:solidFill>
              </a:rPr>
              <a:t> 52 dB </a:t>
            </a:r>
            <a:r>
              <a:rPr lang="es-ES_tradnl" sz="2000" dirty="0" err="1" smtClean="0">
                <a:solidFill>
                  <a:schemeClr val="bg2"/>
                </a:solidFill>
              </a:rPr>
              <a:t>airbourne</a:t>
            </a:r>
            <a:r>
              <a:rPr lang="es-ES_tradnl" sz="2000" dirty="0" smtClean="0">
                <a:solidFill>
                  <a:schemeClr val="bg2"/>
                </a:solidFill>
              </a:rPr>
              <a:t> </a:t>
            </a:r>
            <a:r>
              <a:rPr lang="es-ES_tradnl" sz="2000" dirty="0" err="1" smtClean="0">
                <a:solidFill>
                  <a:schemeClr val="bg2"/>
                </a:solidFill>
              </a:rPr>
              <a:t>sound</a:t>
            </a:r>
            <a:endParaRPr lang="es-ES_tradnl" sz="2000" dirty="0" smtClean="0">
              <a:solidFill>
                <a:schemeClr val="bg2"/>
              </a:solidFill>
            </a:endParaRPr>
          </a:p>
          <a:p>
            <a:pPr lvl="1">
              <a:buFont typeface="Wingdings" pitchFamily="2" charset="2"/>
              <a:buChar char="§"/>
            </a:pPr>
            <a:r>
              <a:rPr lang="es-ES_tradnl" sz="2000" dirty="0" smtClean="0">
                <a:solidFill>
                  <a:schemeClr val="bg2"/>
                </a:solidFill>
              </a:rPr>
              <a:t> 52 dB </a:t>
            </a:r>
            <a:r>
              <a:rPr lang="es-ES_tradnl" sz="2000" dirty="0" err="1" smtClean="0">
                <a:solidFill>
                  <a:schemeClr val="bg2"/>
                </a:solidFill>
              </a:rPr>
              <a:t>reveration</a:t>
            </a:r>
            <a:endParaRPr lang="es-ES_tradnl" sz="2000" dirty="0" smtClean="0">
              <a:solidFill>
                <a:schemeClr val="bg2"/>
              </a:solidFill>
            </a:endParaRPr>
          </a:p>
          <a:p>
            <a:pPr lvl="1"/>
            <a:endParaRPr lang="es-ES_tradnl" sz="2000" dirty="0" smtClean="0">
              <a:solidFill>
                <a:schemeClr val="bg2"/>
              </a:solidFill>
            </a:endParaRPr>
          </a:p>
          <a:p>
            <a:pPr lvl="1"/>
            <a:endParaRPr lang="es-ES_tradnl" b="1" dirty="0">
              <a:solidFill>
                <a:schemeClr val="bg2"/>
              </a:solidFill>
            </a:endParaRPr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1628800"/>
            <a:ext cx="4067175" cy="401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8 CuadroTexto"/>
          <p:cNvSpPr txBox="1"/>
          <p:nvPr/>
        </p:nvSpPr>
        <p:spPr>
          <a:xfrm>
            <a:off x="4607496" y="5589240"/>
            <a:ext cx="45365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s-ES_tradnl" sz="2200" dirty="0" err="1" smtClean="0"/>
              <a:t>Batten</a:t>
            </a:r>
            <a:r>
              <a:rPr lang="es-ES_tradnl" sz="2200" dirty="0" smtClean="0"/>
              <a:t> XR 70 -160.</a:t>
            </a:r>
          </a:p>
          <a:p>
            <a:pPr marL="457200" indent="-457200">
              <a:buFont typeface="+mj-lt"/>
              <a:buAutoNum type="arabicPeriod"/>
            </a:pPr>
            <a:r>
              <a:rPr lang="es-ES_tradnl" sz="2200" dirty="0" err="1" smtClean="0"/>
              <a:t>Gyproc</a:t>
            </a:r>
            <a:r>
              <a:rPr lang="es-ES_tradnl" sz="2200" dirty="0" smtClean="0"/>
              <a:t> </a:t>
            </a:r>
            <a:r>
              <a:rPr lang="es-ES_tradnl" sz="2200" dirty="0" err="1" smtClean="0"/>
              <a:t>rail</a:t>
            </a:r>
            <a:r>
              <a:rPr lang="es-ES_tradnl" sz="2200" dirty="0" smtClean="0"/>
              <a:t> SK, </a:t>
            </a:r>
            <a:r>
              <a:rPr lang="es-ES_tradnl" sz="2200" dirty="0" err="1" smtClean="0"/>
              <a:t>over</a:t>
            </a:r>
            <a:r>
              <a:rPr lang="es-ES_tradnl" sz="2200" dirty="0" smtClean="0"/>
              <a:t> </a:t>
            </a:r>
            <a:r>
              <a:rPr lang="es-ES_tradnl" sz="2200" dirty="0" err="1" smtClean="0"/>
              <a:t>the</a:t>
            </a:r>
            <a:r>
              <a:rPr lang="es-ES_tradnl" sz="2200" dirty="0" smtClean="0"/>
              <a:t> </a:t>
            </a:r>
            <a:r>
              <a:rPr lang="es-ES_tradnl" sz="2200" dirty="0" err="1" smtClean="0"/>
              <a:t>batten</a:t>
            </a:r>
            <a:endParaRPr lang="es-ES_tradnl" sz="2200" dirty="0" smtClean="0"/>
          </a:p>
          <a:p>
            <a:pPr marL="457200" indent="-457200">
              <a:buFont typeface="+mj-lt"/>
              <a:buAutoNum type="arabicPeriod"/>
            </a:pPr>
            <a:r>
              <a:rPr lang="es-ES_tradnl" sz="2200" dirty="0" err="1" smtClean="0"/>
              <a:t>Plating</a:t>
            </a:r>
            <a:r>
              <a:rPr lang="es-ES_tradnl" sz="2200" dirty="0" smtClean="0"/>
              <a:t> </a:t>
            </a:r>
            <a:r>
              <a:rPr lang="es-ES_tradnl" sz="2200" dirty="0" err="1" smtClean="0"/>
              <a:t>Gyproc</a:t>
            </a:r>
            <a:r>
              <a:rPr lang="es-ES_tradnl" sz="2200" dirty="0" smtClean="0"/>
              <a:t> GRE ROBUST Ergo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smtClean="0"/>
              <a:t>BPM</a:t>
            </a:r>
            <a:endParaRPr lang="es-ES" dirty="0"/>
          </a:p>
        </p:txBody>
      </p:sp>
      <p:sp>
        <p:nvSpPr>
          <p:cNvPr id="5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8" name="7 Rectángulo">
            <a:hlinkClick r:id="rId3" action="ppaction://hlinksldjump"/>
          </p:cNvPr>
          <p:cNvSpPr/>
          <p:nvPr/>
        </p:nvSpPr>
        <p:spPr>
          <a:xfrm>
            <a:off x="683568" y="2276872"/>
            <a:ext cx="3024336" cy="86409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2000" b="1" dirty="0" smtClean="0"/>
              <a:t>PERSONAL PLANING</a:t>
            </a:r>
            <a:endParaRPr lang="es-ES_tradnl" sz="2000" b="1" dirty="0"/>
          </a:p>
        </p:txBody>
      </p:sp>
      <p:sp>
        <p:nvSpPr>
          <p:cNvPr id="10" name="9 Rectángulo"/>
          <p:cNvSpPr/>
          <p:nvPr/>
        </p:nvSpPr>
        <p:spPr>
          <a:xfrm>
            <a:off x="683568" y="4005064"/>
            <a:ext cx="3024336" cy="86409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2000" b="1" dirty="0" smtClean="0">
                <a:hlinkClick r:id="rId4" action="ppaction://hlinkfile"/>
              </a:rPr>
              <a:t>FINAL COST ESTIMATE</a:t>
            </a:r>
            <a:endParaRPr lang="es-ES_tradnl" sz="2000" b="1" dirty="0"/>
          </a:p>
        </p:txBody>
      </p:sp>
      <p:sp>
        <p:nvSpPr>
          <p:cNvPr id="12" name="11 Rectángulo"/>
          <p:cNvSpPr/>
          <p:nvPr/>
        </p:nvSpPr>
        <p:spPr>
          <a:xfrm>
            <a:off x="4932040" y="4005064"/>
            <a:ext cx="3024336" cy="86409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2000" b="1" dirty="0" smtClean="0"/>
              <a:t>BUILDING SITE MANAGEMENT</a:t>
            </a:r>
            <a:endParaRPr lang="es-ES_tradnl" sz="2000" b="1" dirty="0"/>
          </a:p>
        </p:txBody>
      </p:sp>
      <p:sp>
        <p:nvSpPr>
          <p:cNvPr id="14" name="13 Rectángulo"/>
          <p:cNvSpPr/>
          <p:nvPr/>
        </p:nvSpPr>
        <p:spPr>
          <a:xfrm>
            <a:off x="4932040" y="2276872"/>
            <a:ext cx="3024336" cy="86409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2000" b="1" dirty="0" smtClean="0">
                <a:hlinkClick r:id="rId5" action="ppaction://hlinkfile"/>
              </a:rPr>
              <a:t>PROJECT PLANNING</a:t>
            </a:r>
            <a:endParaRPr lang="es-ES_tradnl" sz="2000" b="1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smtClean="0"/>
              <a:t>BPM: Personal </a:t>
            </a:r>
            <a:r>
              <a:rPr lang="es-ES_tradnl" dirty="0" err="1" smtClean="0"/>
              <a:t>planning</a:t>
            </a:r>
            <a:endParaRPr lang="es-ES" dirty="0"/>
          </a:p>
        </p:txBody>
      </p:sp>
      <p:sp>
        <p:nvSpPr>
          <p:cNvPr id="5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3" cstate="print"/>
          <a:srcRect l="2751"/>
          <a:stretch>
            <a:fillRect/>
          </a:stretch>
        </p:blipFill>
        <p:spPr bwMode="auto">
          <a:xfrm>
            <a:off x="0" y="1628800"/>
            <a:ext cx="8892480" cy="4726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8 Flecha izquierda">
            <a:hlinkClick r:id="rId4" action="ppaction://hlinksldjump"/>
          </p:cNvPr>
          <p:cNvSpPr/>
          <p:nvPr/>
        </p:nvSpPr>
        <p:spPr>
          <a:xfrm>
            <a:off x="8316416" y="6381328"/>
            <a:ext cx="576064" cy="2880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smtClean="0"/>
              <a:t>BPM</a:t>
            </a:r>
            <a:endParaRPr lang="es-ES" dirty="0"/>
          </a:p>
        </p:txBody>
      </p:sp>
      <p:sp>
        <p:nvSpPr>
          <p:cNvPr id="5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8" name="7 Rectángulo">
            <a:hlinkClick r:id="rId3" action="ppaction://hlinksldjump"/>
          </p:cNvPr>
          <p:cNvSpPr/>
          <p:nvPr/>
        </p:nvSpPr>
        <p:spPr>
          <a:xfrm>
            <a:off x="683568" y="2564904"/>
            <a:ext cx="3024336" cy="86409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2000" b="1" dirty="0" smtClean="0"/>
              <a:t>PERSONAL PLANING</a:t>
            </a:r>
            <a:endParaRPr lang="es-ES_tradnl" sz="2000" b="1" dirty="0"/>
          </a:p>
        </p:txBody>
      </p:sp>
      <p:sp>
        <p:nvSpPr>
          <p:cNvPr id="10" name="9 Rectángulo"/>
          <p:cNvSpPr/>
          <p:nvPr/>
        </p:nvSpPr>
        <p:spPr>
          <a:xfrm>
            <a:off x="683568" y="4869160"/>
            <a:ext cx="3024336" cy="86409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sz="2000" b="1" dirty="0"/>
          </a:p>
        </p:txBody>
      </p:sp>
      <p:sp>
        <p:nvSpPr>
          <p:cNvPr id="12" name="11 Rectángulo"/>
          <p:cNvSpPr/>
          <p:nvPr/>
        </p:nvSpPr>
        <p:spPr>
          <a:xfrm>
            <a:off x="4932040" y="4869160"/>
            <a:ext cx="3024336" cy="86409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2000" b="1" dirty="0" smtClean="0"/>
              <a:t>BUILDING SITE MANAGEMENT</a:t>
            </a:r>
            <a:endParaRPr lang="es-ES_tradnl" sz="2000" b="1" dirty="0"/>
          </a:p>
        </p:txBody>
      </p:sp>
      <p:sp>
        <p:nvSpPr>
          <p:cNvPr id="14" name="13 Rectángulo"/>
          <p:cNvSpPr/>
          <p:nvPr/>
        </p:nvSpPr>
        <p:spPr>
          <a:xfrm>
            <a:off x="4932040" y="2564904"/>
            <a:ext cx="3024336" cy="86409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2000" b="1" dirty="0" smtClean="0">
                <a:hlinkClick r:id="rId4" action="ppaction://hlinkfile"/>
              </a:rPr>
              <a:t>PROJECT PLANNING</a:t>
            </a:r>
            <a:endParaRPr lang="es-ES_tradnl" sz="2000" b="1" dirty="0"/>
          </a:p>
        </p:txBody>
      </p:sp>
      <p:sp>
        <p:nvSpPr>
          <p:cNvPr id="2" name="CuadroTexto 1">
            <a:hlinkClick r:id="" action="ppaction://hlinkshowjump?jump=nextslide"/>
          </p:cNvPr>
          <p:cNvSpPr txBox="1"/>
          <p:nvPr/>
        </p:nvSpPr>
        <p:spPr>
          <a:xfrm>
            <a:off x="1043608" y="5085184"/>
            <a:ext cx="23599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 smtClean="0">
                <a:solidFill>
                  <a:schemeClr val="bg1"/>
                </a:solidFill>
                <a:hlinkClick r:id="rId5" action="ppaction://hlinkfile"/>
              </a:rPr>
              <a:t>FINAL COST ESTIMATE</a:t>
            </a:r>
            <a:endParaRPr lang="es-ES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11560" y="404664"/>
            <a:ext cx="8153400" cy="990600"/>
          </a:xfrm>
        </p:spPr>
        <p:txBody>
          <a:bodyPr>
            <a:normAutofit fontScale="90000"/>
          </a:bodyPr>
          <a:lstStyle/>
          <a:p>
            <a:pPr lvl="0"/>
            <a:r>
              <a:rPr lang="es-ES" dirty="0" smtClean="0"/>
              <a:t>BPM: </a:t>
            </a:r>
            <a:r>
              <a:rPr lang="es-ES" sz="3500" dirty="0" smtClean="0"/>
              <a:t>Final </a:t>
            </a:r>
            <a:r>
              <a:rPr lang="es-ES" sz="3500" dirty="0" err="1" smtClean="0"/>
              <a:t>Cost</a:t>
            </a:r>
            <a:r>
              <a:rPr lang="es-ES" sz="3500" dirty="0" smtClean="0"/>
              <a:t> </a:t>
            </a:r>
            <a:r>
              <a:rPr lang="es-ES" sz="3500" dirty="0" err="1" smtClean="0"/>
              <a:t>Estimate</a:t>
            </a:r>
            <a:r>
              <a:rPr lang="es-ES" sz="3500" dirty="0" smtClean="0"/>
              <a:t/>
            </a:r>
            <a:br>
              <a:rPr lang="es-ES" sz="3500" dirty="0" smtClean="0"/>
            </a:br>
            <a:r>
              <a:rPr lang="es-ES_tradnl" sz="2200" dirty="0"/>
              <a:t>TORDENSKJOLDSGADE, 17</a:t>
            </a:r>
            <a:r>
              <a:rPr lang="es-ES_tradnl" sz="3600" dirty="0"/>
              <a:t/>
            </a:r>
            <a:br>
              <a:rPr lang="es-ES_tradnl" sz="3600" dirty="0"/>
            </a:br>
            <a:endParaRPr lang="es-ES" sz="3500" dirty="0"/>
          </a:p>
        </p:txBody>
      </p:sp>
      <p:pic>
        <p:nvPicPr>
          <p:cNvPr id="4" name="Marcador de contenido 3" descr="Final cost estimate.pdf"/>
          <p:cNvPicPr>
            <a:picLocks noGrp="1" noChangeAspect="1"/>
          </p:cNvPicPr>
          <p:nvPr>
            <p:ph sz="quarter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25" b="13430"/>
          <a:stretch/>
        </p:blipFill>
        <p:spPr>
          <a:xfrm>
            <a:off x="467544" y="1916832"/>
            <a:ext cx="8153400" cy="3955144"/>
          </a:xfrm>
        </p:spPr>
      </p:pic>
      <p:pic>
        <p:nvPicPr>
          <p:cNvPr id="5" name="3 Marcador de contenido" descr="vi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3934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11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smtClean="0"/>
              <a:t>BUILDING DESIGN</a:t>
            </a:r>
            <a:endParaRPr lang="es-ES" dirty="0"/>
          </a:p>
        </p:txBody>
      </p:sp>
      <p:sp>
        <p:nvSpPr>
          <p:cNvPr id="12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571625"/>
            <a:ext cx="7105650" cy="528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419874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976664" cy="990600"/>
          </a:xfrm>
        </p:spPr>
        <p:txBody>
          <a:bodyPr>
            <a:normAutofit fontScale="90000"/>
          </a:bodyPr>
          <a:lstStyle/>
          <a:p>
            <a:r>
              <a:rPr lang="es-ES_tradnl" dirty="0" smtClean="0"/>
              <a:t>BPM: </a:t>
            </a:r>
            <a:r>
              <a:rPr lang="es-ES_tradnl" sz="3900" dirty="0" err="1" smtClean="0"/>
              <a:t>Building</a:t>
            </a:r>
            <a:r>
              <a:rPr lang="es-ES_tradnl" sz="3900" dirty="0" smtClean="0"/>
              <a:t> </a:t>
            </a:r>
            <a:r>
              <a:rPr lang="es-ES_tradnl" sz="3900" dirty="0" err="1" smtClean="0"/>
              <a:t>site</a:t>
            </a:r>
            <a:r>
              <a:rPr lang="es-ES_tradnl" sz="3900" dirty="0" smtClean="0"/>
              <a:t> </a:t>
            </a:r>
            <a:r>
              <a:rPr lang="es-ES_tradnl" sz="3900" dirty="0" err="1" smtClean="0"/>
              <a:t>management</a:t>
            </a:r>
            <a:r>
              <a:rPr lang="es-ES_tradnl" sz="3900" dirty="0" smtClean="0"/>
              <a:t> </a:t>
            </a:r>
            <a:endParaRPr lang="es-ES" sz="3900" dirty="0"/>
          </a:p>
        </p:txBody>
      </p:sp>
      <p:sp>
        <p:nvSpPr>
          <p:cNvPr id="5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628800"/>
            <a:ext cx="7795370" cy="5079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976664" cy="990600"/>
          </a:xfrm>
        </p:spPr>
        <p:txBody>
          <a:bodyPr>
            <a:normAutofit fontScale="90000"/>
          </a:bodyPr>
          <a:lstStyle/>
          <a:p>
            <a:r>
              <a:rPr lang="es-ES_tradnl" dirty="0" smtClean="0"/>
              <a:t>BPM: </a:t>
            </a:r>
            <a:r>
              <a:rPr lang="es-ES_tradnl" sz="3900" dirty="0" err="1" smtClean="0"/>
              <a:t>Building</a:t>
            </a:r>
            <a:r>
              <a:rPr lang="es-ES_tradnl" sz="3900" dirty="0" smtClean="0"/>
              <a:t> </a:t>
            </a:r>
            <a:r>
              <a:rPr lang="es-ES_tradnl" sz="3900" dirty="0" err="1" smtClean="0"/>
              <a:t>site</a:t>
            </a:r>
            <a:r>
              <a:rPr lang="es-ES_tradnl" sz="3900" dirty="0" smtClean="0"/>
              <a:t> </a:t>
            </a:r>
            <a:r>
              <a:rPr lang="es-ES_tradnl" sz="3900" dirty="0" err="1" smtClean="0"/>
              <a:t>management</a:t>
            </a:r>
            <a:r>
              <a:rPr lang="es-ES_tradnl" sz="3900" dirty="0" smtClean="0"/>
              <a:t> </a:t>
            </a:r>
            <a:endParaRPr lang="es-ES" sz="3900" dirty="0"/>
          </a:p>
        </p:txBody>
      </p:sp>
      <p:sp>
        <p:nvSpPr>
          <p:cNvPr id="5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628800"/>
            <a:ext cx="7798408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976664" cy="990600"/>
          </a:xfrm>
        </p:spPr>
        <p:txBody>
          <a:bodyPr>
            <a:normAutofit fontScale="90000"/>
          </a:bodyPr>
          <a:lstStyle/>
          <a:p>
            <a:r>
              <a:rPr lang="es-ES_tradnl" dirty="0" smtClean="0"/>
              <a:t>BPM: </a:t>
            </a:r>
            <a:r>
              <a:rPr lang="es-ES_tradnl" sz="3900" dirty="0" err="1" smtClean="0"/>
              <a:t>Building</a:t>
            </a:r>
            <a:r>
              <a:rPr lang="es-ES_tradnl" sz="3900" dirty="0" smtClean="0"/>
              <a:t> </a:t>
            </a:r>
            <a:r>
              <a:rPr lang="es-ES_tradnl" sz="3900" dirty="0" err="1" smtClean="0"/>
              <a:t>site</a:t>
            </a:r>
            <a:r>
              <a:rPr lang="es-ES_tradnl" sz="3900" dirty="0" smtClean="0"/>
              <a:t> </a:t>
            </a:r>
            <a:r>
              <a:rPr lang="es-ES_tradnl" sz="3900" dirty="0" err="1" smtClean="0"/>
              <a:t>management</a:t>
            </a:r>
            <a:r>
              <a:rPr lang="es-ES_tradnl" sz="3900" dirty="0" smtClean="0"/>
              <a:t> </a:t>
            </a:r>
            <a:endParaRPr lang="es-ES" sz="3900" dirty="0"/>
          </a:p>
        </p:txBody>
      </p:sp>
      <p:sp>
        <p:nvSpPr>
          <p:cNvPr id="5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6968" y="1556792"/>
            <a:ext cx="8069428" cy="5070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976664" cy="990600"/>
          </a:xfrm>
        </p:spPr>
        <p:txBody>
          <a:bodyPr>
            <a:normAutofit fontScale="90000"/>
          </a:bodyPr>
          <a:lstStyle/>
          <a:p>
            <a:r>
              <a:rPr lang="es-ES_tradnl" dirty="0" smtClean="0"/>
              <a:t>BPM: </a:t>
            </a:r>
            <a:r>
              <a:rPr lang="es-ES_tradnl" sz="3900" dirty="0" err="1" smtClean="0"/>
              <a:t>Building</a:t>
            </a:r>
            <a:r>
              <a:rPr lang="es-ES_tradnl" sz="3900" dirty="0" smtClean="0"/>
              <a:t> </a:t>
            </a:r>
            <a:r>
              <a:rPr lang="es-ES_tradnl" sz="3900" dirty="0" err="1" smtClean="0"/>
              <a:t>site</a:t>
            </a:r>
            <a:r>
              <a:rPr lang="es-ES_tradnl" sz="3900" dirty="0" smtClean="0"/>
              <a:t> </a:t>
            </a:r>
            <a:r>
              <a:rPr lang="es-ES_tradnl" sz="3900" dirty="0" err="1" smtClean="0"/>
              <a:t>management</a:t>
            </a:r>
            <a:r>
              <a:rPr lang="es-ES_tradnl" sz="3900" dirty="0" smtClean="0"/>
              <a:t> </a:t>
            </a:r>
            <a:endParaRPr lang="es-ES" sz="3900" dirty="0"/>
          </a:p>
        </p:txBody>
      </p:sp>
      <p:sp>
        <p:nvSpPr>
          <p:cNvPr id="5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628800"/>
            <a:ext cx="7668206" cy="5041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976664" cy="990600"/>
          </a:xfrm>
        </p:spPr>
        <p:txBody>
          <a:bodyPr>
            <a:normAutofit fontScale="90000"/>
          </a:bodyPr>
          <a:lstStyle/>
          <a:p>
            <a:r>
              <a:rPr lang="es-ES_tradnl" dirty="0" smtClean="0"/>
              <a:t>BPM: </a:t>
            </a:r>
            <a:r>
              <a:rPr lang="es-ES_tradnl" sz="3900" dirty="0" err="1" smtClean="0"/>
              <a:t>Building</a:t>
            </a:r>
            <a:r>
              <a:rPr lang="es-ES_tradnl" sz="3900" dirty="0" smtClean="0"/>
              <a:t> </a:t>
            </a:r>
            <a:r>
              <a:rPr lang="es-ES_tradnl" sz="3900" dirty="0" err="1" smtClean="0"/>
              <a:t>site</a:t>
            </a:r>
            <a:r>
              <a:rPr lang="es-ES_tradnl" sz="3900" dirty="0" smtClean="0"/>
              <a:t> </a:t>
            </a:r>
            <a:r>
              <a:rPr lang="es-ES_tradnl" sz="3900" dirty="0" err="1" smtClean="0"/>
              <a:t>management</a:t>
            </a:r>
            <a:r>
              <a:rPr lang="es-ES_tradnl" sz="3900" dirty="0" smtClean="0"/>
              <a:t> </a:t>
            </a:r>
            <a:endParaRPr lang="es-ES" sz="3900" dirty="0"/>
          </a:p>
        </p:txBody>
      </p:sp>
      <p:sp>
        <p:nvSpPr>
          <p:cNvPr id="5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556792"/>
            <a:ext cx="7669914" cy="5126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976664" cy="990600"/>
          </a:xfrm>
        </p:spPr>
        <p:txBody>
          <a:bodyPr>
            <a:normAutofit/>
          </a:bodyPr>
          <a:lstStyle/>
          <a:p>
            <a:r>
              <a:rPr lang="es-ES_tradnl" dirty="0" smtClean="0"/>
              <a:t>SCHEME DESIGN PHASE</a:t>
            </a:r>
            <a:endParaRPr lang="es-ES" sz="3900" dirty="0"/>
          </a:p>
        </p:txBody>
      </p:sp>
      <p:sp>
        <p:nvSpPr>
          <p:cNvPr id="5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611560" y="3284984"/>
            <a:ext cx="7992888" cy="990600"/>
          </a:xfrm>
          <a:prstGeom prst="rect">
            <a:avLst/>
          </a:prstGeom>
        </p:spPr>
        <p:txBody>
          <a:bodyPr vert="horz" anchor="ctr">
            <a:normAutofit fontScale="850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4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- THANK YOU FOR YOUR ATTENTION -</a:t>
            </a:r>
            <a:endParaRPr kumimoji="0" lang="es-ES" sz="39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11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smtClean="0"/>
              <a:t>BUILDING DESIGN</a:t>
            </a:r>
            <a:endParaRPr lang="es-ES" dirty="0"/>
          </a:p>
        </p:txBody>
      </p:sp>
      <p:sp>
        <p:nvSpPr>
          <p:cNvPr id="12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564163"/>
            <a:ext cx="7599810" cy="524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419874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11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smtClean="0"/>
              <a:t>BUILDING DESIGN</a:t>
            </a:r>
            <a:endParaRPr lang="es-ES" dirty="0"/>
          </a:p>
        </p:txBody>
      </p:sp>
      <p:sp>
        <p:nvSpPr>
          <p:cNvPr id="12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6 Rectángulo"/>
          <p:cNvSpPr/>
          <p:nvPr/>
        </p:nvSpPr>
        <p:spPr>
          <a:xfrm>
            <a:off x="611560" y="2348880"/>
            <a:ext cx="3672408" cy="864096"/>
          </a:xfrm>
          <a:prstGeom prst="rect">
            <a:avLst/>
          </a:prstGeom>
          <a:solidFill>
            <a:schemeClr val="accent1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3200" dirty="0" smtClean="0">
                <a:solidFill>
                  <a:schemeClr val="bg2"/>
                </a:solidFill>
                <a:hlinkClick r:id="rId3" action="ppaction://hlinksldjump"/>
              </a:rPr>
              <a:t>FOUNDATION</a:t>
            </a:r>
            <a:endParaRPr lang="es-ES_tradnl" sz="3200" dirty="0">
              <a:solidFill>
                <a:schemeClr val="bg2"/>
              </a:solidFill>
            </a:endParaRPr>
          </a:p>
        </p:txBody>
      </p:sp>
      <p:sp>
        <p:nvSpPr>
          <p:cNvPr id="18" name="17 Rectángulo"/>
          <p:cNvSpPr/>
          <p:nvPr/>
        </p:nvSpPr>
        <p:spPr>
          <a:xfrm>
            <a:off x="611560" y="3717032"/>
            <a:ext cx="3672408" cy="864096"/>
          </a:xfrm>
          <a:prstGeom prst="rect">
            <a:avLst/>
          </a:prstGeom>
          <a:solidFill>
            <a:schemeClr val="accent1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3200" dirty="0" smtClean="0">
                <a:solidFill>
                  <a:srgbClr val="FFFF00"/>
                </a:solidFill>
                <a:hlinkClick r:id="rId4" action="ppaction://hlinksldjump"/>
              </a:rPr>
              <a:t>NEW STRUCTURE</a:t>
            </a:r>
            <a:endParaRPr lang="es-ES_tradnl" sz="3200" dirty="0">
              <a:solidFill>
                <a:srgbClr val="FFFF00"/>
              </a:solidFill>
            </a:endParaRPr>
          </a:p>
        </p:txBody>
      </p:sp>
      <p:sp>
        <p:nvSpPr>
          <p:cNvPr id="19" name="18 Rectángulo">
            <a:hlinkClick r:id="rId5" action="ppaction://hlinksldjump"/>
          </p:cNvPr>
          <p:cNvSpPr/>
          <p:nvPr/>
        </p:nvSpPr>
        <p:spPr>
          <a:xfrm>
            <a:off x="611560" y="5085184"/>
            <a:ext cx="3672408" cy="864096"/>
          </a:xfrm>
          <a:prstGeom prst="rect">
            <a:avLst/>
          </a:prstGeom>
          <a:solidFill>
            <a:schemeClr val="tx2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3200" dirty="0" smtClean="0">
                <a:solidFill>
                  <a:schemeClr val="bg2"/>
                </a:solidFill>
                <a:hlinkClick r:id="rId5" action="ppaction://hlinksldjump"/>
              </a:rPr>
              <a:t>OLD BUILDING</a:t>
            </a:r>
            <a:endParaRPr lang="es-ES_tradnl" sz="3200" dirty="0">
              <a:solidFill>
                <a:schemeClr val="bg2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76056" y="1700808"/>
            <a:ext cx="3456384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419874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3 Marcador de contenido" descr="v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88224" y="0"/>
            <a:ext cx="2269217" cy="1249228"/>
          </a:xfrm>
          <a:prstGeom prst="rect">
            <a:avLst/>
          </a:prstGeom>
        </p:spPr>
      </p:pic>
      <p:sp>
        <p:nvSpPr>
          <p:cNvPr id="11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5832648" cy="990600"/>
          </a:xfrm>
        </p:spPr>
        <p:txBody>
          <a:bodyPr>
            <a:normAutofit/>
          </a:bodyPr>
          <a:lstStyle/>
          <a:p>
            <a:r>
              <a:rPr lang="es-ES_tradnl" dirty="0" smtClean="0"/>
              <a:t>FOUNDATION</a:t>
            </a:r>
            <a:endParaRPr lang="es-ES" dirty="0"/>
          </a:p>
        </p:txBody>
      </p:sp>
      <p:sp>
        <p:nvSpPr>
          <p:cNvPr id="12" name="1 Título"/>
          <p:cNvSpPr txBox="1">
            <a:spLocks/>
          </p:cNvSpPr>
          <p:nvPr/>
        </p:nvSpPr>
        <p:spPr>
          <a:xfrm>
            <a:off x="539552" y="764704"/>
            <a:ext cx="3024336" cy="57606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TORDENSKJOLDSGADE, 17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586301"/>
            <a:ext cx="7417694" cy="5171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9 Elipse">
            <a:hlinkClick r:id="rId4" action="ppaction://hlinkfile"/>
          </p:cNvPr>
          <p:cNvSpPr/>
          <p:nvPr/>
        </p:nvSpPr>
        <p:spPr>
          <a:xfrm>
            <a:off x="539552" y="1556792"/>
            <a:ext cx="864096" cy="792088"/>
          </a:xfrm>
          <a:prstGeom prst="ellipse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3" name="12 Elipse">
            <a:hlinkClick r:id="rId5" action="ppaction://hlinkfile"/>
          </p:cNvPr>
          <p:cNvSpPr/>
          <p:nvPr/>
        </p:nvSpPr>
        <p:spPr>
          <a:xfrm>
            <a:off x="1979712" y="2492896"/>
            <a:ext cx="864096" cy="792088"/>
          </a:xfrm>
          <a:prstGeom prst="ellipse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4" name="13 Elipse">
            <a:hlinkClick r:id="rId6" action="ppaction://hlinkfile"/>
          </p:cNvPr>
          <p:cNvSpPr/>
          <p:nvPr/>
        </p:nvSpPr>
        <p:spPr>
          <a:xfrm>
            <a:off x="611560" y="5157192"/>
            <a:ext cx="864096" cy="792088"/>
          </a:xfrm>
          <a:prstGeom prst="ellipse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5" name="14 Elipse">
            <a:hlinkClick r:id="rId7" action="ppaction://hlinkfile"/>
          </p:cNvPr>
          <p:cNvSpPr/>
          <p:nvPr/>
        </p:nvSpPr>
        <p:spPr>
          <a:xfrm>
            <a:off x="3419872" y="5373216"/>
            <a:ext cx="864096" cy="792088"/>
          </a:xfrm>
          <a:prstGeom prst="ellipse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6" name="15 CuadroTexto"/>
          <p:cNvSpPr txBox="1"/>
          <p:nvPr/>
        </p:nvSpPr>
        <p:spPr>
          <a:xfrm>
            <a:off x="179512" y="1628800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b="1" dirty="0" smtClean="0">
                <a:solidFill>
                  <a:schemeClr val="bg2"/>
                </a:solidFill>
              </a:rPr>
              <a:t>1</a:t>
            </a:r>
            <a:endParaRPr lang="es-ES_tradnl" b="1" dirty="0">
              <a:solidFill>
                <a:schemeClr val="bg2"/>
              </a:solidFill>
            </a:endParaRPr>
          </a:p>
        </p:txBody>
      </p:sp>
      <p:sp>
        <p:nvSpPr>
          <p:cNvPr id="17" name="16 CuadroTexto"/>
          <p:cNvSpPr txBox="1"/>
          <p:nvPr/>
        </p:nvSpPr>
        <p:spPr>
          <a:xfrm>
            <a:off x="179512" y="5301208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b="1" dirty="0" smtClean="0">
                <a:solidFill>
                  <a:schemeClr val="bg2"/>
                </a:solidFill>
              </a:rPr>
              <a:t>2</a:t>
            </a:r>
            <a:endParaRPr lang="es-ES_tradnl" b="1" dirty="0">
              <a:solidFill>
                <a:schemeClr val="bg2"/>
              </a:solidFill>
            </a:endParaRPr>
          </a:p>
        </p:txBody>
      </p:sp>
      <p:sp>
        <p:nvSpPr>
          <p:cNvPr id="18" name="17 CuadroTexto"/>
          <p:cNvSpPr txBox="1"/>
          <p:nvPr/>
        </p:nvSpPr>
        <p:spPr>
          <a:xfrm>
            <a:off x="1691680" y="2348880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b="1" dirty="0" smtClean="0">
                <a:solidFill>
                  <a:schemeClr val="bg2"/>
                </a:solidFill>
              </a:rPr>
              <a:t>3</a:t>
            </a:r>
            <a:endParaRPr lang="es-ES_tradnl" b="1" dirty="0">
              <a:solidFill>
                <a:schemeClr val="bg2"/>
              </a:solidFill>
            </a:endParaRPr>
          </a:p>
        </p:txBody>
      </p:sp>
      <p:sp>
        <p:nvSpPr>
          <p:cNvPr id="19" name="18 CuadroTexto"/>
          <p:cNvSpPr txBox="1"/>
          <p:nvPr/>
        </p:nvSpPr>
        <p:spPr>
          <a:xfrm>
            <a:off x="4211960" y="5301208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b="1" dirty="0" smtClean="0">
                <a:solidFill>
                  <a:schemeClr val="bg2"/>
                </a:solidFill>
              </a:rPr>
              <a:t>4</a:t>
            </a:r>
            <a:endParaRPr lang="es-ES_tradnl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19874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Intermedio">
  <a:themeElements>
    <a:clrScheme name="VIA">
      <a:dk1>
        <a:srgbClr val="000000"/>
      </a:dk1>
      <a:lt1>
        <a:srgbClr val="FFFFFF"/>
      </a:lt1>
      <a:dk2>
        <a:srgbClr val="3F7E29"/>
      </a:dk2>
      <a:lt2>
        <a:srgbClr val="3F7E29"/>
      </a:lt2>
      <a:accent1>
        <a:srgbClr val="3F7E29"/>
      </a:accent1>
      <a:accent2>
        <a:srgbClr val="92C907"/>
      </a:accent2>
      <a:accent3>
        <a:srgbClr val="B0DFA0"/>
      </a:accent3>
      <a:accent4>
        <a:srgbClr val="B0DFA0"/>
      </a:accent4>
      <a:accent5>
        <a:srgbClr val="54A838"/>
      </a:accent5>
      <a:accent6>
        <a:srgbClr val="54A838"/>
      </a:accent6>
      <a:hlink>
        <a:srgbClr val="E2D700"/>
      </a:hlink>
      <a:folHlink>
        <a:srgbClr val="A9A100"/>
      </a:folHlink>
    </a:clrScheme>
    <a:fontScheme name="Intermedio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Intermedio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899</TotalTime>
  <Words>616</Words>
  <Application>Microsoft Macintosh PowerPoint</Application>
  <PresentationFormat>Presentación en pantalla (4:3)</PresentationFormat>
  <Paragraphs>247</Paragraphs>
  <Slides>65</Slides>
  <Notes>0</Notes>
  <HiddenSlides>1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65</vt:i4>
      </vt:variant>
    </vt:vector>
  </HeadingPairs>
  <TitlesOfParts>
    <vt:vector size="66" baseType="lpstr">
      <vt:lpstr>Intermedio</vt:lpstr>
      <vt:lpstr>TORDENSKJOLDSGADE, 17</vt:lpstr>
      <vt:lpstr>SCHEME DESIGN PHASE</vt:lpstr>
      <vt:lpstr>STRUCTURAL ANALYSIS</vt:lpstr>
      <vt:lpstr>BUILDING DESIGN</vt:lpstr>
      <vt:lpstr>BUILDING DESIGN</vt:lpstr>
      <vt:lpstr>BUILDING DESIGN</vt:lpstr>
      <vt:lpstr>BUILDING DESIGN</vt:lpstr>
      <vt:lpstr>BUILDING DESIGN</vt:lpstr>
      <vt:lpstr>FOUNDATION</vt:lpstr>
      <vt:lpstr>FOUNDATION</vt:lpstr>
      <vt:lpstr>FOUNDATION</vt:lpstr>
      <vt:lpstr>FOUNDATION</vt:lpstr>
      <vt:lpstr>FOUNDATION</vt:lpstr>
      <vt:lpstr>NEW STRUCTURE</vt:lpstr>
      <vt:lpstr>NEW STRUCTURE</vt:lpstr>
      <vt:lpstr>NEW STRUCTURE</vt:lpstr>
      <vt:lpstr>NEW STRUCTURE</vt:lpstr>
      <vt:lpstr>NEW STRUCTURE</vt:lpstr>
      <vt:lpstr>NEW STRUCTURE</vt:lpstr>
      <vt:lpstr>NEW STRUCTURE</vt:lpstr>
      <vt:lpstr>NEW STRUCTURE</vt:lpstr>
      <vt:lpstr>NEW STRUCTURE</vt:lpstr>
      <vt:lpstr>NEW STRUCTURE</vt:lpstr>
      <vt:lpstr>NEW STRUCTURE</vt:lpstr>
      <vt:lpstr>NEW STRUCTURE</vt:lpstr>
      <vt:lpstr>NEW STRUCTURE</vt:lpstr>
      <vt:lpstr>OLD BUILDING</vt:lpstr>
      <vt:lpstr>OLD BUILDING</vt:lpstr>
      <vt:lpstr>OLD BUILDING</vt:lpstr>
      <vt:lpstr>OLD BUILDING</vt:lpstr>
      <vt:lpstr>BUILDING SERVICES</vt:lpstr>
      <vt:lpstr>BS: Ventilation</vt:lpstr>
      <vt:lpstr>BS: Ventilation</vt:lpstr>
      <vt:lpstr>BS: Ventilation</vt:lpstr>
      <vt:lpstr>BS: Ventilation</vt:lpstr>
      <vt:lpstr>BS: Ventilation</vt:lpstr>
      <vt:lpstr>BS: Ventilation</vt:lpstr>
      <vt:lpstr>BS:Sewer</vt:lpstr>
      <vt:lpstr>BS:Sewer</vt:lpstr>
      <vt:lpstr>BS:Sewer</vt:lpstr>
      <vt:lpstr>BS:Sewer</vt:lpstr>
      <vt:lpstr>BS:Water</vt:lpstr>
      <vt:lpstr>BS:Water</vt:lpstr>
      <vt:lpstr>BS:Water</vt:lpstr>
      <vt:lpstr>BS:Water</vt:lpstr>
      <vt:lpstr>BS:Heating</vt:lpstr>
      <vt:lpstr>BS:Heating</vt:lpstr>
      <vt:lpstr>BS:Heating</vt:lpstr>
      <vt:lpstr>BS:Heating</vt:lpstr>
      <vt:lpstr>BS:Fire</vt:lpstr>
      <vt:lpstr>BS:Fire</vt:lpstr>
      <vt:lpstr>BS:Sound</vt:lpstr>
      <vt:lpstr>BS:Sound</vt:lpstr>
      <vt:lpstr>BS:Sound</vt:lpstr>
      <vt:lpstr>BS:Sound</vt:lpstr>
      <vt:lpstr>BPM</vt:lpstr>
      <vt:lpstr>BPM: Personal planning</vt:lpstr>
      <vt:lpstr>BPM</vt:lpstr>
      <vt:lpstr>BPM: Final Cost Estimate TORDENSKJOLDSGADE, 17 </vt:lpstr>
      <vt:lpstr>BPM: Building site management </vt:lpstr>
      <vt:lpstr>BPM: Building site management </vt:lpstr>
      <vt:lpstr>BPM: Building site management </vt:lpstr>
      <vt:lpstr>BPM: Building site management </vt:lpstr>
      <vt:lpstr>BPM: Building site management </vt:lpstr>
      <vt:lpstr>SCHEME DESIGN PHASE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Bega</dc:creator>
  <cp:lastModifiedBy>alba perez asensio</cp:lastModifiedBy>
  <cp:revision>106</cp:revision>
  <dcterms:created xsi:type="dcterms:W3CDTF">2012-03-11T02:04:38Z</dcterms:created>
  <dcterms:modified xsi:type="dcterms:W3CDTF">2012-08-05T09:34:47Z</dcterms:modified>
</cp:coreProperties>
</file>