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56" r:id="rId2"/>
    <p:sldId id="257" r:id="rId3"/>
    <p:sldId id="260" r:id="rId4"/>
    <p:sldId id="262" r:id="rId5"/>
    <p:sldId id="289" r:id="rId6"/>
    <p:sldId id="290" r:id="rId7"/>
    <p:sldId id="291" r:id="rId8"/>
    <p:sldId id="258" r:id="rId9"/>
    <p:sldId id="292" r:id="rId10"/>
    <p:sldId id="294" r:id="rId11"/>
    <p:sldId id="296" r:id="rId12"/>
    <p:sldId id="333" r:id="rId13"/>
    <p:sldId id="263" r:id="rId14"/>
    <p:sldId id="335" r:id="rId15"/>
    <p:sldId id="336" r:id="rId16"/>
    <p:sldId id="301" r:id="rId17"/>
    <p:sldId id="282" r:id="rId18"/>
    <p:sldId id="283" r:id="rId19"/>
    <p:sldId id="284" r:id="rId20"/>
    <p:sldId id="285" r:id="rId21"/>
    <p:sldId id="303" r:id="rId22"/>
    <p:sldId id="304" r:id="rId23"/>
    <p:sldId id="305" r:id="rId24"/>
    <p:sldId id="306" r:id="rId25"/>
    <p:sldId id="307" r:id="rId26"/>
    <p:sldId id="309" r:id="rId27"/>
    <p:sldId id="310" r:id="rId28"/>
    <p:sldId id="311" r:id="rId29"/>
    <p:sldId id="341" r:id="rId30"/>
    <p:sldId id="317" r:id="rId31"/>
    <p:sldId id="340" r:id="rId32"/>
    <p:sldId id="321" r:id="rId33"/>
    <p:sldId id="322" r:id="rId34"/>
    <p:sldId id="265" r:id="rId35"/>
    <p:sldId id="270" r:id="rId36"/>
    <p:sldId id="272" r:id="rId37"/>
    <p:sldId id="338" r:id="rId38"/>
    <p:sldId id="277" r:id="rId39"/>
    <p:sldId id="274" r:id="rId40"/>
    <p:sldId id="275" r:id="rId41"/>
    <p:sldId id="337" r:id="rId42"/>
    <p:sldId id="280" r:id="rId43"/>
    <p:sldId id="287" r:id="rId44"/>
    <p:sldId id="288" r:id="rId45"/>
    <p:sldId id="281" r:id="rId46"/>
    <p:sldId id="332" r:id="rId47"/>
    <p:sldId id="279" r:id="rId48"/>
    <p:sldId id="267" r:id="rId49"/>
    <p:sldId id="325" r:id="rId50"/>
    <p:sldId id="326" r:id="rId51"/>
    <p:sldId id="327" r:id="rId52"/>
    <p:sldId id="328" r:id="rId53"/>
    <p:sldId id="269" r:id="rId54"/>
    <p:sldId id="329" r:id="rId55"/>
    <p:sldId id="342" r:id="rId56"/>
    <p:sldId id="331" r:id="rId5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764" autoAdjust="0"/>
  </p:normalViewPr>
  <p:slideViewPr>
    <p:cSldViewPr>
      <p:cViewPr>
        <p:scale>
          <a:sx n="80" d="100"/>
          <a:sy n="80" d="100"/>
        </p:scale>
        <p:origin x="-86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EFE1D-4477-4D41-B001-033E425E2AC6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04BBF-EEB5-4F16-AEF1-F2037F3CBD01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04BBF-EEB5-4F16-AEF1-F2037F3CBD01}" type="slidenum">
              <a:rPr lang="es-MX" smtClean="0"/>
              <a:pPr/>
              <a:t>1</a:t>
            </a:fld>
            <a:endParaRPr lang="es-MX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42CD94A-FFF9-4656-B0FE-1D3CCBBCD045}" type="datetimeFigureOut">
              <a:rPr lang="es-MX" smtClean="0"/>
              <a:pPr/>
              <a:t>11/07/2011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5983986-60FA-4E9B-BC24-10FF0F8FEA33}" type="slidenum">
              <a:rPr lang="es-MX" smtClean="0"/>
              <a:pPr/>
              <a:t>‹#›</a:t>
            </a:fld>
            <a:endParaRPr lang="es-MX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5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25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25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25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25.emf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8.png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YO\Desktop\RECORRIDOSOLAR\RECORRIDOSOLAR.avi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928934"/>
            <a:ext cx="7915276" cy="2475170"/>
          </a:xfr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s-ES" sz="1200" dirty="0" smtClean="0">
                <a:latin typeface="Verdana" pitchFamily="34" charset="0"/>
              </a:rPr>
              <a:t>Autores:</a:t>
            </a:r>
            <a:br>
              <a:rPr lang="es-ES" sz="1200" dirty="0" smtClean="0">
                <a:latin typeface="Verdana" pitchFamily="34" charset="0"/>
              </a:rPr>
            </a:br>
            <a:r>
              <a:rPr lang="es-ES" sz="1200" dirty="0" smtClean="0">
                <a:latin typeface="Verdana" pitchFamily="34" charset="0"/>
              </a:rPr>
              <a:t>Edgar Abraham Delgado Castillo</a:t>
            </a:r>
            <a:br>
              <a:rPr lang="es-ES" sz="1200" dirty="0" smtClean="0">
                <a:latin typeface="Verdana" pitchFamily="34" charset="0"/>
              </a:rPr>
            </a:br>
            <a:r>
              <a:rPr lang="es-ES" sz="1200" dirty="0" smtClean="0">
                <a:latin typeface="Verdana" pitchFamily="34" charset="0"/>
              </a:rPr>
              <a:t>Iván Soldado Jorge</a:t>
            </a:r>
            <a:br>
              <a:rPr lang="es-ES" sz="1200" dirty="0" smtClean="0">
                <a:latin typeface="Verdana" pitchFamily="34" charset="0"/>
              </a:rPr>
            </a:br>
            <a:r>
              <a:rPr lang="es-ES" sz="1200" dirty="0" smtClean="0">
                <a:latin typeface="Verdana" pitchFamily="34" charset="0"/>
              </a:rPr>
              <a:t>Fernando José Gómez Castelló</a:t>
            </a:r>
            <a:r>
              <a:rPr lang="es-ES" dirty="0" smtClean="0">
                <a:latin typeface="Verdana" pitchFamily="34" charset="0"/>
              </a:rPr>
              <a:t/>
            </a:r>
            <a:br>
              <a:rPr lang="es-ES" dirty="0" smtClean="0">
                <a:latin typeface="Verdana" pitchFamily="34" charset="0"/>
              </a:rPr>
            </a:br>
            <a:endParaRPr lang="es-MX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357166"/>
            <a:ext cx="7772400" cy="1508760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s-ES" sz="2400" b="1" dirty="0" smtClean="0"/>
              <a:t>ESTUDIO Y ANALISIS DE SISTEMAS PASIVOS BIOCLIMATICOS.  </a:t>
            </a:r>
          </a:p>
          <a:p>
            <a:pPr algn="ctr">
              <a:lnSpc>
                <a:spcPct val="120000"/>
              </a:lnSpc>
            </a:pPr>
            <a:r>
              <a:rPr lang="es-ES" sz="2400" b="1" dirty="0" smtClean="0"/>
              <a:t>FACULTAD DE FILOSOFIA Y CIENCIAS DE LA EDUCACION VALENCIA</a:t>
            </a:r>
          </a:p>
          <a:p>
            <a:endParaRPr lang="es-MX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071538" y="5929330"/>
            <a:ext cx="39258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sz="1600" dirty="0">
                <a:latin typeface="Verdana" pitchFamily="34" charset="0"/>
              </a:rPr>
              <a:t>Director Académico: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>
                <a:latin typeface="Verdana" pitchFamily="34" charset="0"/>
              </a:rPr>
              <a:t>Luís Palmero Iglesias</a:t>
            </a:r>
          </a:p>
        </p:txBody>
      </p:sp>
      <p:pic>
        <p:nvPicPr>
          <p:cNvPr id="8" name="Picture 5" descr="U0496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000768"/>
            <a:ext cx="2590800" cy="630238"/>
          </a:xfrm>
          <a:prstGeom prst="rect">
            <a:avLst/>
          </a:prstGeom>
          <a:noFill/>
        </p:spPr>
      </p:pic>
      <p:pic>
        <p:nvPicPr>
          <p:cNvPr id="9" name="Picture 6" descr="U0496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5429264"/>
            <a:ext cx="1225550" cy="1225550"/>
          </a:xfrm>
          <a:prstGeom prst="rect">
            <a:avLst/>
          </a:prstGeom>
          <a:noFill/>
        </p:spPr>
      </p:pic>
      <p:pic>
        <p:nvPicPr>
          <p:cNvPr id="13" name="Picture 12" descr="dddddddddddd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1643050"/>
            <a:ext cx="2121852" cy="1484021"/>
          </a:xfrm>
          <a:prstGeom prst="rect">
            <a:avLst/>
          </a:prstGeom>
        </p:spPr>
      </p:pic>
      <p:pic>
        <p:nvPicPr>
          <p:cNvPr id="14" name="Picture 13" descr="Conjunto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4810" y="3214686"/>
            <a:ext cx="2143140" cy="1208330"/>
          </a:xfrm>
          <a:prstGeom prst="rect">
            <a:avLst/>
          </a:prstGeom>
        </p:spPr>
      </p:pic>
      <p:pic>
        <p:nvPicPr>
          <p:cNvPr id="15" name="Picture 9" descr="contraportada"/>
          <p:cNvPicPr>
            <a:picLocks noChangeAspect="1" noChangeArrowheads="1"/>
          </p:cNvPicPr>
          <p:nvPr/>
        </p:nvPicPr>
        <p:blipFill>
          <a:blip r:embed="rId7"/>
          <a:srcRect b="47916"/>
          <a:stretch>
            <a:fillRect/>
          </a:stretch>
        </p:blipFill>
        <p:spPr bwMode="auto">
          <a:xfrm>
            <a:off x="6786578" y="1643050"/>
            <a:ext cx="2113692" cy="27860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3200" dirty="0" smtClean="0"/>
              <a:t>LA TRAYECTORIA SOLAR</a:t>
            </a:r>
          </a:p>
        </p:txBody>
      </p:sp>
      <p:pic>
        <p:nvPicPr>
          <p:cNvPr id="15363" name="Picture 3" descr="indic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2627313" y="1268413"/>
            <a:ext cx="61928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/>
              <a:t>El </a:t>
            </a:r>
            <a:r>
              <a:rPr lang="es-ES" b="1"/>
              <a:t>sol</a:t>
            </a:r>
            <a:r>
              <a:rPr lang="es-ES"/>
              <a:t> es la principal </a:t>
            </a:r>
            <a:r>
              <a:rPr lang="es-ES" b="1"/>
              <a:t>fuente energética</a:t>
            </a:r>
            <a:r>
              <a:rPr lang="es-ES"/>
              <a:t> que afecta al diseño bioclimático, por tanto, es fundamental tener conocimiento de su</a:t>
            </a:r>
            <a:r>
              <a:rPr lang="es-ES" b="1" i="1"/>
              <a:t> </a:t>
            </a:r>
            <a:r>
              <a:rPr lang="es-ES" b="1"/>
              <a:t>trayectoria</a:t>
            </a:r>
            <a:r>
              <a:rPr lang="es-ES"/>
              <a:t> </a:t>
            </a:r>
            <a:r>
              <a:rPr lang="es-ES" b="1"/>
              <a:t>en las distintas estaciones del año.</a:t>
            </a:r>
            <a:r>
              <a:rPr lang="es-ES" b="1" i="1"/>
              <a:t> </a:t>
            </a:r>
            <a:endParaRPr lang="es-ES" b="1"/>
          </a:p>
        </p:txBody>
      </p:sp>
      <p:pic>
        <p:nvPicPr>
          <p:cNvPr id="15365" name="Picture 24" descr="TRAYECTO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636838"/>
            <a:ext cx="3887787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PROTECCION - CAPTACION SOLAR</a:t>
            </a:r>
          </a:p>
        </p:txBody>
      </p:sp>
      <p:pic>
        <p:nvPicPr>
          <p:cNvPr id="17411" name="Picture 3" descr="indic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205038"/>
            <a:ext cx="2759075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940425" y="2420938"/>
            <a:ext cx="3024188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" b="1"/>
              <a:t>Funciones: </a:t>
            </a:r>
          </a:p>
          <a:p>
            <a:pPr eaLnBrk="1" hangingPunct="1"/>
            <a:endParaRPr lang="es-ES" b="1"/>
          </a:p>
          <a:p>
            <a:pPr eaLnBrk="1" hangingPunct="1">
              <a:buFontTx/>
              <a:buChar char="•"/>
            </a:pPr>
            <a:r>
              <a:rPr lang="es-ES" b="1"/>
              <a:t> Verano: reducir las ganancias solares no deseadas.</a:t>
            </a:r>
          </a:p>
          <a:p>
            <a:pPr eaLnBrk="1" hangingPunct="1"/>
            <a:r>
              <a:rPr lang="es-ES" b="1"/>
              <a:t> </a:t>
            </a:r>
          </a:p>
          <a:p>
            <a:pPr eaLnBrk="1" hangingPunct="1">
              <a:buFontTx/>
              <a:buChar char="•"/>
            </a:pPr>
            <a:r>
              <a:rPr lang="es-ES" b="1"/>
              <a:t> Invierno: favorecer la captación solar.</a:t>
            </a:r>
            <a:endParaRPr lang="es-ES"/>
          </a:p>
          <a:p>
            <a:pPr eaLnBrk="1" hangingPunct="1">
              <a:spcBef>
                <a:spcPct val="50000"/>
              </a:spcBef>
            </a:pPr>
            <a:endParaRPr lang="es-E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484438" y="5876925"/>
            <a:ext cx="6408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/>
              <a:t>BRISE SOLEIS - fachadas ESTE y SUR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27313" y="1268413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b="1" dirty="0">
                <a:latin typeface="Corbel" pitchFamily="34" charset="0"/>
              </a:rPr>
              <a:t>En las fachadas más expuestas a la radiación solar es  necesaria la colocación de protecciones solares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/>
              <a:t>VENTILACION NATURAL CRUZADA</a:t>
            </a:r>
          </a:p>
        </p:txBody>
      </p:sp>
      <p:pic>
        <p:nvPicPr>
          <p:cNvPr id="163843" name="Picture 3" descr="indic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</p:spPr>
      </p:pic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2484438" y="1125538"/>
            <a:ext cx="6121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dirty="0"/>
              <a:t>Huecos o </a:t>
            </a:r>
            <a:r>
              <a:rPr lang="es-ES" b="1" dirty="0"/>
              <a:t>ventanas en fachadas opuestas</a:t>
            </a:r>
            <a:r>
              <a:rPr lang="es-ES" dirty="0"/>
              <a:t> </a:t>
            </a:r>
            <a:r>
              <a:rPr lang="es-ES" dirty="0" smtClean="0"/>
              <a:t> favorecen </a:t>
            </a:r>
            <a:r>
              <a:rPr lang="es-ES" dirty="0"/>
              <a:t>la ventilación natural y mejoran el bienestar térmico interior.</a:t>
            </a:r>
          </a:p>
          <a:p>
            <a:pPr algn="just"/>
            <a:r>
              <a:rPr lang="es-ES" dirty="0"/>
              <a:t>	</a:t>
            </a:r>
          </a:p>
          <a:p>
            <a:pPr algn="just"/>
            <a:r>
              <a:rPr lang="es-ES" dirty="0" smtClean="0"/>
              <a:t>Edificio modelo: Aulas , </a:t>
            </a:r>
            <a:r>
              <a:rPr lang="es-ES" dirty="0" smtClean="0">
                <a:latin typeface="Corbel" pitchFamily="34" charset="0"/>
              </a:rPr>
              <a:t>vestíbulo y otras dependencias.</a:t>
            </a:r>
            <a:endParaRPr lang="es-ES" dirty="0"/>
          </a:p>
          <a:p>
            <a:endParaRPr lang="es-ES" dirty="0">
              <a:solidFill>
                <a:schemeClr val="folHlink"/>
              </a:solidFill>
            </a:endParaRPr>
          </a:p>
          <a:p>
            <a:endParaRPr lang="es-ES" dirty="0">
              <a:solidFill>
                <a:schemeClr val="tx2"/>
              </a:solidFill>
            </a:endParaRPr>
          </a:p>
        </p:txBody>
      </p:sp>
      <p:pic>
        <p:nvPicPr>
          <p:cNvPr id="163849" name="Picture 9" descr="foto au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928934"/>
            <a:ext cx="6510934" cy="2933717"/>
          </a:xfrm>
          <a:prstGeom prst="rect">
            <a:avLst/>
          </a:prstGeom>
          <a:noFill/>
        </p:spPr>
      </p:pic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3357554" y="6072206"/>
            <a:ext cx="5111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dirty="0"/>
              <a:t>Aula Edificio Facultad de Filosofía de Valencia</a:t>
            </a:r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2571736" y="3357562"/>
            <a:ext cx="5286412" cy="1643074"/>
          </a:xfrm>
          <a:prstGeom prst="curvedConnector3">
            <a:avLst>
              <a:gd name="adj1" fmla="val 50000"/>
            </a:avLst>
          </a:prstGeom>
          <a:ln w="5715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ICHAS.jpg"/>
          <p:cNvPicPr>
            <a:picLocks noChangeAspect="1"/>
          </p:cNvPicPr>
          <p:nvPr/>
        </p:nvPicPr>
        <p:blipFill>
          <a:blip r:embed="rId2"/>
          <a:srcRect r="-964" b="62500"/>
          <a:stretch>
            <a:fillRect/>
          </a:stretch>
        </p:blipFill>
        <p:spPr>
          <a:xfrm>
            <a:off x="142908" y="0"/>
            <a:ext cx="9144000" cy="4368467"/>
          </a:xfrm>
          <a:prstGeom prst="rect">
            <a:avLst/>
          </a:prstGeom>
        </p:spPr>
      </p:pic>
      <p:pic>
        <p:nvPicPr>
          <p:cNvPr id="6" name="Picture 5" descr="FICHAS.jpg"/>
          <p:cNvPicPr>
            <a:picLocks noChangeAspect="1"/>
          </p:cNvPicPr>
          <p:nvPr/>
        </p:nvPicPr>
        <p:blipFill>
          <a:blip r:embed="rId2"/>
          <a:srcRect r="-964" b="62500"/>
          <a:stretch>
            <a:fillRect/>
          </a:stretch>
        </p:blipFill>
        <p:spPr>
          <a:xfrm>
            <a:off x="0" y="2500305"/>
            <a:ext cx="9286908" cy="4368467"/>
          </a:xfrm>
          <a:prstGeom prst="rect">
            <a:avLst/>
          </a:prstGeom>
        </p:spPr>
      </p:pic>
      <p:pic>
        <p:nvPicPr>
          <p:cNvPr id="4" name="Picture 3" descr="FICH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" y="0"/>
            <a:ext cx="6593962" cy="6858000"/>
          </a:xfrm>
          <a:prstGeom prst="rect">
            <a:avLst/>
          </a:prstGeom>
        </p:spPr>
      </p:pic>
      <p:pic>
        <p:nvPicPr>
          <p:cNvPr id="5" name="Picture 4" descr="FICHAS.jpg"/>
          <p:cNvPicPr>
            <a:picLocks noChangeAspect="1"/>
          </p:cNvPicPr>
          <p:nvPr/>
        </p:nvPicPr>
        <p:blipFill>
          <a:blip r:embed="rId2"/>
          <a:srcRect r="-964" b="62500"/>
          <a:stretch>
            <a:fillRect/>
          </a:stretch>
        </p:blipFill>
        <p:spPr>
          <a:xfrm>
            <a:off x="0" y="0"/>
            <a:ext cx="5214974" cy="25717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3108" y="714357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EDIFICIO FACULTAD DE FILOSOFIA 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-285784" y="5429240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6" descr="U0496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5929330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073275" y="188913"/>
            <a:ext cx="7199313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/>
              <a:t>FERNANDO MORENO </a:t>
            </a:r>
            <a:r>
              <a:rPr lang="es-ES" sz="2800" dirty="0" smtClean="0"/>
              <a:t>BARBERA</a:t>
            </a:r>
            <a:r>
              <a:rPr lang="es-ES" sz="2800" dirty="0"/>
              <a:t/>
            </a:r>
            <a:br>
              <a:rPr lang="es-ES" sz="2800" dirty="0"/>
            </a:br>
            <a:endParaRPr lang="es-ES" sz="2800" dirty="0"/>
          </a:p>
        </p:txBody>
      </p:sp>
      <p:pic>
        <p:nvPicPr>
          <p:cNvPr id="165895" name="Picture 7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</p:spPr>
      </p:pic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2411413" y="1052513"/>
            <a:ext cx="617855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Fernando Moreno Barberá (1913-1998</a:t>
            </a:r>
            <a:r>
              <a:rPr lang="es-ES" dirty="0" smtClean="0"/>
              <a:t>)</a:t>
            </a:r>
          </a:p>
          <a:p>
            <a:pPr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dirty="0"/>
          </a:p>
          <a:p>
            <a:pPr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Influencias de Le </a:t>
            </a:r>
            <a:r>
              <a:rPr lang="es-ES" dirty="0" err="1"/>
              <a:t>Corbusier</a:t>
            </a:r>
            <a:r>
              <a:rPr lang="es-ES" dirty="0"/>
              <a:t> y Mies Van </a:t>
            </a:r>
            <a:r>
              <a:rPr lang="es-ES" dirty="0" err="1"/>
              <a:t>Der</a:t>
            </a:r>
            <a:r>
              <a:rPr lang="es-ES" dirty="0"/>
              <a:t> </a:t>
            </a:r>
            <a:r>
              <a:rPr lang="es-ES" dirty="0" err="1"/>
              <a:t>Rohe</a:t>
            </a:r>
            <a:r>
              <a:rPr lang="es-ES" dirty="0"/>
              <a:t>.</a:t>
            </a:r>
          </a:p>
          <a:p>
            <a:pPr algn="just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 smtClean="0">
                <a:latin typeface="Corbel" pitchFamily="34" charset="0"/>
              </a:rPr>
              <a:t>Características de su obra: 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sz="1600" dirty="0" smtClean="0"/>
              <a:t>   </a:t>
            </a:r>
            <a:r>
              <a:rPr lang="es-ES" dirty="0"/>
              <a:t>Lenguaje abstracto  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La forma se reduce a lo más </a:t>
            </a:r>
            <a:r>
              <a:rPr lang="es-ES" dirty="0" smtClean="0"/>
              <a:t>esencial</a:t>
            </a:r>
            <a:endParaRPr lang="es-ES" dirty="0"/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Eliminación elementos </a:t>
            </a:r>
            <a:r>
              <a:rPr lang="es-ES" dirty="0" smtClean="0"/>
              <a:t>ornamental</a:t>
            </a:r>
            <a:endParaRPr lang="es-ES" dirty="0"/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s-ES" sz="1400" dirty="0"/>
          </a:p>
        </p:txBody>
      </p:sp>
      <p:pic>
        <p:nvPicPr>
          <p:cNvPr id="165897" name="Picture 9" descr="020320111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143380"/>
            <a:ext cx="3152769" cy="2365200"/>
          </a:xfrm>
          <a:prstGeom prst="rect">
            <a:avLst/>
          </a:prstGeom>
          <a:noFill/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143380"/>
            <a:ext cx="35719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073275" y="188913"/>
            <a:ext cx="7199313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/>
              <a:t>EL MOVIMIENTO MODERNO</a:t>
            </a:r>
            <a:r>
              <a:rPr lang="es-ES" sz="1800" dirty="0"/>
              <a:t/>
            </a:r>
            <a:br>
              <a:rPr lang="es-ES" sz="1800" dirty="0"/>
            </a:br>
            <a:endParaRPr lang="es-ES" sz="1800" dirty="0"/>
          </a:p>
        </p:txBody>
      </p:sp>
      <p:pic>
        <p:nvPicPr>
          <p:cNvPr id="176131" name="Picture 3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</p:spPr>
      </p:pic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2411413" y="1052513"/>
            <a:ext cx="61785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Cánones identificables: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sz="1400" dirty="0"/>
              <a:t>    </a:t>
            </a:r>
            <a:r>
              <a:rPr lang="es-ES" dirty="0"/>
              <a:t>Formas puras, prismas cúbicos y lisos, elaborados con materiales como el hormigón visto, metal o vidrio.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 Volumen juego de planos y perfección técnica.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 </a:t>
            </a:r>
            <a:r>
              <a:rPr lang="es-ES" dirty="0" smtClean="0"/>
              <a:t>“</a:t>
            </a:r>
            <a:r>
              <a:rPr lang="es-ES" dirty="0"/>
              <a:t>Menos es mas” (Mies Van </a:t>
            </a:r>
            <a:r>
              <a:rPr lang="es-ES" dirty="0" err="1"/>
              <a:t>Der</a:t>
            </a:r>
            <a:r>
              <a:rPr lang="es-ES" dirty="0"/>
              <a:t> </a:t>
            </a:r>
            <a:r>
              <a:rPr lang="es-ES" dirty="0" err="1"/>
              <a:t>Rohe</a:t>
            </a:r>
            <a:r>
              <a:rPr lang="es-ES" dirty="0"/>
              <a:t>).</a:t>
            </a:r>
            <a:r>
              <a:rPr lang="es-ES" sz="1400" dirty="0"/>
              <a:t> </a:t>
            </a:r>
          </a:p>
          <a:p>
            <a:pPr lvl="1"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s-ES" sz="1400" dirty="0">
              <a:solidFill>
                <a:srgbClr val="FF3300"/>
              </a:solidFill>
            </a:endParaRPr>
          </a:p>
        </p:txBody>
      </p:sp>
      <p:pic>
        <p:nvPicPr>
          <p:cNvPr id="176134" name="Picture 6" descr="s17a823-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500438"/>
            <a:ext cx="3311525" cy="2208212"/>
          </a:xfrm>
          <a:prstGeom prst="rect">
            <a:avLst/>
          </a:prstGeom>
          <a:noFill/>
        </p:spPr>
      </p:pic>
      <p:pic>
        <p:nvPicPr>
          <p:cNvPr id="176135" name="Picture 7" descr="aulario cheste"/>
          <p:cNvPicPr>
            <a:picLocks noChangeAspect="1" noChangeArrowheads="1"/>
          </p:cNvPicPr>
          <p:nvPr/>
        </p:nvPicPr>
        <p:blipFill>
          <a:blip r:embed="rId4"/>
          <a:srcRect r="45097"/>
          <a:stretch>
            <a:fillRect/>
          </a:stretch>
        </p:blipFill>
        <p:spPr bwMode="auto">
          <a:xfrm>
            <a:off x="6877050" y="3213100"/>
            <a:ext cx="1282700" cy="3233738"/>
          </a:xfrm>
          <a:prstGeom prst="rect">
            <a:avLst/>
          </a:prstGeom>
          <a:noFill/>
        </p:spPr>
      </p:pic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3132138" y="5949950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/>
              <a:t>Universidad Laboral - Cheste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11413" y="188913"/>
            <a:ext cx="5451475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1800" smtClean="0"/>
              <a:t>DESCRIPCION DEL EDIFICIO</a:t>
            </a:r>
            <a:br>
              <a:rPr lang="es-ES" sz="1800" smtClean="0"/>
            </a:br>
            <a:endParaRPr lang="es-ES" sz="1800" smtClean="0"/>
          </a:p>
        </p:txBody>
      </p:sp>
      <p:pic>
        <p:nvPicPr>
          <p:cNvPr id="21507" name="Picture 3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2285984" y="785794"/>
            <a:ext cx="65516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El programa funcional del edificio del edificio es docente</a:t>
            </a:r>
          </a:p>
          <a:p>
            <a:pPr marL="457200" indent="-457200" algn="just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b="1" dirty="0" smtClean="0"/>
              <a:t>1. Volumen sector Este:     2 Plantas. Altura 10,60 m.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	En </a:t>
            </a:r>
            <a:r>
              <a:rPr lang="es-ES" b="1" dirty="0" smtClean="0"/>
              <a:t>PB</a:t>
            </a:r>
            <a:r>
              <a:rPr lang="es-ES" dirty="0" smtClean="0"/>
              <a:t>, vestíbulo de acceso, despachos y archivos. 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	En </a:t>
            </a:r>
            <a:r>
              <a:rPr lang="es-ES" b="1" dirty="0" smtClean="0"/>
              <a:t>P1 </a:t>
            </a:r>
            <a:r>
              <a:rPr lang="es-ES" dirty="0" smtClean="0"/>
              <a:t>se  encuentran las aulas de docencia.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b="1" dirty="0" smtClean="0"/>
              <a:t>2. Volumen sector Sur:       2 Plantas. Altura 10,60 m.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	En </a:t>
            </a:r>
            <a:r>
              <a:rPr lang="es-ES" b="1" dirty="0" smtClean="0"/>
              <a:t>PB</a:t>
            </a:r>
            <a:r>
              <a:rPr lang="es-ES" dirty="0" smtClean="0"/>
              <a:t> el área de la cafetería y el comedor de la Facultad, 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	En </a:t>
            </a:r>
            <a:r>
              <a:rPr lang="es-ES" b="1" dirty="0" smtClean="0"/>
              <a:t>P1</a:t>
            </a:r>
            <a:r>
              <a:rPr lang="es-ES" dirty="0" smtClean="0"/>
              <a:t> se localiza la biblioteca y el Aula Magna.</a:t>
            </a:r>
            <a:endParaRPr lang="es-ES" b="1" dirty="0" smtClean="0"/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b="1" dirty="0" smtClean="0"/>
              <a:t>3. Volumen sector Norte:    8 Plantas. Altura 28,90 m.</a:t>
            </a:r>
            <a:r>
              <a:rPr lang="es-ES" dirty="0" smtClean="0"/>
              <a:t> </a:t>
            </a:r>
          </a:p>
          <a:p>
            <a:pPr marL="457200" indent="-457200" algn="just">
              <a:lnSpc>
                <a:spcPct val="85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es-ES" dirty="0" smtClean="0"/>
              <a:t>	Oficinas de personal administrativo y académico de la facultad, así como distintos seminarios y departamentos. </a:t>
            </a:r>
            <a:endParaRPr lang="es-ES" dirty="0"/>
          </a:p>
        </p:txBody>
      </p:sp>
      <p:pic>
        <p:nvPicPr>
          <p:cNvPr id="8" name="Picture 7" descr="rendercomplerto.jpg"/>
          <p:cNvPicPr>
            <a:picLocks noChangeAspect="1"/>
          </p:cNvPicPr>
          <p:nvPr/>
        </p:nvPicPr>
        <p:blipFill>
          <a:blip r:embed="rId3"/>
          <a:srcRect l="10532" t="16666" r="13891" b="34375"/>
          <a:stretch>
            <a:fillRect/>
          </a:stretch>
        </p:blipFill>
        <p:spPr>
          <a:xfrm>
            <a:off x="2643174" y="3910786"/>
            <a:ext cx="5643602" cy="2947214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10800000">
            <a:off x="7715272" y="6072206"/>
            <a:ext cx="357190" cy="214314"/>
          </a:xfrm>
          <a:prstGeom prst="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TextBox 10"/>
          <p:cNvSpPr txBox="1"/>
          <p:nvPr/>
        </p:nvSpPr>
        <p:spPr>
          <a:xfrm>
            <a:off x="7500958" y="62865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tx2">
                    <a:lumMod val="10000"/>
                  </a:schemeClr>
                </a:solidFill>
              </a:rPr>
              <a:t>Volumen  Este</a:t>
            </a:r>
            <a:endParaRPr lang="es-MX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4071934" y="6357958"/>
            <a:ext cx="357190" cy="214314"/>
          </a:xfrm>
          <a:prstGeom prst="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TextBox 12"/>
          <p:cNvSpPr txBox="1"/>
          <p:nvPr/>
        </p:nvSpPr>
        <p:spPr>
          <a:xfrm>
            <a:off x="2643174" y="435769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tx2">
                    <a:lumMod val="10000"/>
                  </a:schemeClr>
                </a:solidFill>
              </a:rPr>
              <a:t>Volumen  </a:t>
            </a:r>
          </a:p>
          <a:p>
            <a:r>
              <a:rPr lang="es-ES" b="1" dirty="0" smtClean="0">
                <a:solidFill>
                  <a:schemeClr val="tx2">
                    <a:lumMod val="10000"/>
                  </a:schemeClr>
                </a:solidFill>
              </a:rPr>
              <a:t>Norte</a:t>
            </a:r>
            <a:endParaRPr lang="es-MX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62865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tx2">
                    <a:lumMod val="10000"/>
                  </a:schemeClr>
                </a:solidFill>
              </a:rPr>
              <a:t>Volumen  Sur</a:t>
            </a:r>
            <a:endParaRPr lang="es-MX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428992" y="4714884"/>
            <a:ext cx="357190" cy="214314"/>
          </a:xfrm>
          <a:prstGeom prst="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lanta primera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2357422" y="1142984"/>
            <a:ext cx="6406858" cy="48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 rot="8137245">
            <a:off x="3032707" y="5377381"/>
            <a:ext cx="357384" cy="2382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TextBox 4"/>
          <p:cNvSpPr txBox="1"/>
          <p:nvPr/>
        </p:nvSpPr>
        <p:spPr>
          <a:xfrm>
            <a:off x="2928926" y="4929198"/>
            <a:ext cx="12144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tx1">
                    <a:lumMod val="50000"/>
                  </a:schemeClr>
                </a:solidFill>
              </a:rPr>
              <a:t>N</a:t>
            </a:r>
          </a:p>
          <a:p>
            <a:endParaRPr lang="es-MX" dirty="0" smtClean="0"/>
          </a:p>
          <a:p>
            <a:endParaRPr lang="es-MX" dirty="0"/>
          </a:p>
        </p:txBody>
      </p:sp>
      <p:pic>
        <p:nvPicPr>
          <p:cNvPr id="7" name="Picture 6" descr="SDC146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428868"/>
            <a:ext cx="2714644" cy="2035982"/>
          </a:xfrm>
          <a:prstGeom prst="rect">
            <a:avLst/>
          </a:prstGeom>
        </p:spPr>
      </p:pic>
      <p:pic>
        <p:nvPicPr>
          <p:cNvPr id="8" name="Picture 7" descr="SDC146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2428868"/>
            <a:ext cx="2643174" cy="1982381"/>
          </a:xfrm>
          <a:prstGeom prst="rect">
            <a:avLst/>
          </a:prstGeom>
        </p:spPr>
      </p:pic>
      <p:pic>
        <p:nvPicPr>
          <p:cNvPr id="9" name="Picture 8" descr="SDC146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4571983"/>
            <a:ext cx="2786082" cy="2089563"/>
          </a:xfrm>
          <a:prstGeom prst="rect">
            <a:avLst/>
          </a:prstGeom>
        </p:spPr>
      </p:pic>
      <p:pic>
        <p:nvPicPr>
          <p:cNvPr id="10" name="Picture 9" descr="SDC146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3504" y="4572008"/>
            <a:ext cx="2857488" cy="214311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714612" y="1428736"/>
            <a:ext cx="5572164" cy="158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>
            <a:off x="6572264" y="642918"/>
            <a:ext cx="500066" cy="42862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28860" y="500042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FACHADA ESTE </a:t>
            </a:r>
            <a:r>
              <a:rPr lang="es-ES" sz="2000" dirty="0" smtClean="0">
                <a:latin typeface="+mn-lt"/>
              </a:rPr>
              <a:t>AULAS </a:t>
            </a:r>
          </a:p>
        </p:txBody>
      </p:sp>
      <p:sp>
        <p:nvSpPr>
          <p:cNvPr id="13" name="Rectangle 13"/>
          <p:cNvSpPr txBox="1">
            <a:spLocks noChangeArrowheads="1"/>
          </p:cNvSpPr>
          <p:nvPr/>
        </p:nvSpPr>
        <p:spPr bwMode="auto">
          <a:xfrm>
            <a:off x="2428860" y="214290"/>
            <a:ext cx="6045200" cy="431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9144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uLnTx/>
                <a:uFillTx/>
                <a:latin typeface="+mn-lt"/>
                <a:ea typeface="+mj-ea"/>
                <a:cs typeface="+mj-cs"/>
              </a:rPr>
              <a:t>Levantamiento fotográfico</a:t>
            </a:r>
          </a:p>
        </p:txBody>
      </p:sp>
      <p:pic>
        <p:nvPicPr>
          <p:cNvPr id="14" name="Picture 3" descr="indic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lanta primera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2357422" y="1142984"/>
            <a:ext cx="6406858" cy="48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 rot="8137245">
            <a:off x="3032707" y="5377381"/>
            <a:ext cx="357384" cy="2382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TextBox 4"/>
          <p:cNvSpPr txBox="1"/>
          <p:nvPr/>
        </p:nvSpPr>
        <p:spPr>
          <a:xfrm>
            <a:off x="2928926" y="4929198"/>
            <a:ext cx="12144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tx1">
                    <a:lumMod val="50000"/>
                  </a:schemeClr>
                </a:solidFill>
              </a:rPr>
              <a:t>N</a:t>
            </a:r>
          </a:p>
          <a:p>
            <a:endParaRPr lang="es-MX" dirty="0" smtClean="0"/>
          </a:p>
          <a:p>
            <a:endParaRPr lang="es-MX" dirty="0"/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6430182" y="3499644"/>
            <a:ext cx="414181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 rot="16414312">
            <a:off x="7623276" y="2906082"/>
            <a:ext cx="500066" cy="42862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 smtClean="0">
                <a:latin typeface="+mn-lt"/>
              </a:rPr>
              <a:t>FACHADA SUR-ESTE </a:t>
            </a:r>
            <a:r>
              <a:rPr lang="es-ES" sz="2000" dirty="0" smtClean="0">
                <a:latin typeface="+mn-lt"/>
              </a:rPr>
              <a:t>BIBLIOTECA</a:t>
            </a:r>
          </a:p>
        </p:txBody>
      </p:sp>
      <p:pic>
        <p:nvPicPr>
          <p:cNvPr id="17" name="Picture 16" descr="SDC146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928670"/>
            <a:ext cx="2000264" cy="2667018"/>
          </a:xfrm>
          <a:prstGeom prst="rect">
            <a:avLst/>
          </a:prstGeom>
        </p:spPr>
      </p:pic>
      <p:pic>
        <p:nvPicPr>
          <p:cNvPr id="18" name="Picture 17" descr="SDC146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928670"/>
            <a:ext cx="3500462" cy="2625347"/>
          </a:xfrm>
          <a:prstGeom prst="rect">
            <a:avLst/>
          </a:prstGeom>
        </p:spPr>
      </p:pic>
      <p:pic>
        <p:nvPicPr>
          <p:cNvPr id="19" name="Picture 18" descr="SDC146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3714752"/>
            <a:ext cx="3167053" cy="2375290"/>
          </a:xfrm>
          <a:prstGeom prst="rect">
            <a:avLst/>
          </a:prstGeom>
        </p:spPr>
      </p:pic>
      <p:pic>
        <p:nvPicPr>
          <p:cNvPr id="20" name="Picture 19" descr="SDC1459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643314"/>
            <a:ext cx="3428992" cy="2571744"/>
          </a:xfrm>
          <a:prstGeom prst="rect">
            <a:avLst/>
          </a:prstGeom>
        </p:spPr>
      </p:pic>
      <p:pic>
        <p:nvPicPr>
          <p:cNvPr id="13" name="Picture 3" descr="indic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lanta primera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2357422" y="1142984"/>
            <a:ext cx="6406858" cy="48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 rot="8137245">
            <a:off x="3032707" y="5377381"/>
            <a:ext cx="357384" cy="2382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TextBox 4"/>
          <p:cNvSpPr txBox="1"/>
          <p:nvPr/>
        </p:nvSpPr>
        <p:spPr>
          <a:xfrm>
            <a:off x="2928926" y="4929198"/>
            <a:ext cx="12144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tx1">
                    <a:lumMod val="50000"/>
                  </a:schemeClr>
                </a:solidFill>
              </a:rPr>
              <a:t>N</a:t>
            </a:r>
          </a:p>
          <a:p>
            <a:endParaRPr lang="es-MX" dirty="0" smtClean="0"/>
          </a:p>
          <a:p>
            <a:endParaRPr lang="es-MX" dirty="0"/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3929058" y="3929066"/>
            <a:ext cx="3571900" cy="158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 rot="16414312">
            <a:off x="4908631" y="3549023"/>
            <a:ext cx="500066" cy="42862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 smtClean="0">
                <a:latin typeface="+mn-lt"/>
              </a:rPr>
              <a:t>FACHADA NOR-ESTE</a:t>
            </a:r>
            <a:endParaRPr lang="es-ES" sz="2000" dirty="0" smtClean="0">
              <a:latin typeface="+mn-lt"/>
            </a:endParaRPr>
          </a:p>
        </p:txBody>
      </p:sp>
      <p:pic>
        <p:nvPicPr>
          <p:cNvPr id="21" name="Picture 20" descr="SDC145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714356"/>
            <a:ext cx="3333741" cy="2500306"/>
          </a:xfrm>
          <a:prstGeom prst="rect">
            <a:avLst/>
          </a:prstGeom>
        </p:spPr>
      </p:pic>
      <p:pic>
        <p:nvPicPr>
          <p:cNvPr id="22" name="Picture 21" descr="SDC14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3571876"/>
            <a:ext cx="3357586" cy="2518190"/>
          </a:xfrm>
          <a:prstGeom prst="rect">
            <a:avLst/>
          </a:prstGeom>
        </p:spPr>
      </p:pic>
      <p:pic>
        <p:nvPicPr>
          <p:cNvPr id="23" name="Picture 22" descr="SDC14550.JPG"/>
          <p:cNvPicPr>
            <a:picLocks noChangeAspect="1"/>
          </p:cNvPicPr>
          <p:nvPr/>
        </p:nvPicPr>
        <p:blipFill>
          <a:blip r:embed="rId5" cstate="print"/>
          <a:srcRect l="57031"/>
          <a:stretch>
            <a:fillRect/>
          </a:stretch>
        </p:blipFill>
        <p:spPr>
          <a:xfrm>
            <a:off x="6143636" y="714356"/>
            <a:ext cx="1928826" cy="3366682"/>
          </a:xfrm>
          <a:prstGeom prst="rect">
            <a:avLst/>
          </a:prstGeom>
        </p:spPr>
      </p:pic>
      <p:pic>
        <p:nvPicPr>
          <p:cNvPr id="24" name="Picture 23" descr="SDC1456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4357694"/>
            <a:ext cx="3071801" cy="2303851"/>
          </a:xfrm>
          <a:prstGeom prst="rect">
            <a:avLst/>
          </a:prstGeom>
        </p:spPr>
      </p:pic>
      <p:pic>
        <p:nvPicPr>
          <p:cNvPr id="13" name="Picture 3" descr="indic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dddddddddddd.jpg"/>
          <p:cNvPicPr>
            <a:picLocks noChangeAspect="1"/>
          </p:cNvPicPr>
          <p:nvPr/>
        </p:nvPicPr>
        <p:blipFill>
          <a:blip r:embed="rId2">
            <a:lum bright="-1000"/>
          </a:blip>
          <a:stretch>
            <a:fillRect/>
          </a:stretch>
        </p:blipFill>
        <p:spPr>
          <a:xfrm>
            <a:off x="0" y="0"/>
            <a:ext cx="980556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Presentación del equipo</a:t>
            </a:r>
            <a:endParaRPr lang="es-MX" sz="2800" b="1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4" name="Picture 3" descr="3.-PRESENTACION.jpg"/>
          <p:cNvPicPr>
            <a:picLocks noChangeAspect="1"/>
          </p:cNvPicPr>
          <p:nvPr/>
        </p:nvPicPr>
        <p:blipFill>
          <a:blip r:embed="rId3"/>
          <a:srcRect l="71745" t="28125" r="10432" b="52524"/>
          <a:stretch>
            <a:fillRect/>
          </a:stretch>
        </p:blipFill>
        <p:spPr>
          <a:xfrm>
            <a:off x="928662" y="1357299"/>
            <a:ext cx="1143008" cy="1714511"/>
          </a:xfrm>
          <a:prstGeom prst="rect">
            <a:avLst/>
          </a:prstGeom>
        </p:spPr>
      </p:pic>
      <p:pic>
        <p:nvPicPr>
          <p:cNvPr id="8" name="Picture 7" descr="3.-PRESENTACION.jpg"/>
          <p:cNvPicPr>
            <a:picLocks noChangeAspect="1"/>
          </p:cNvPicPr>
          <p:nvPr/>
        </p:nvPicPr>
        <p:blipFill>
          <a:blip r:embed="rId3"/>
          <a:srcRect l="9942" t="55824" r="71415" b="30682"/>
          <a:stretch>
            <a:fillRect/>
          </a:stretch>
        </p:blipFill>
        <p:spPr>
          <a:xfrm>
            <a:off x="7429520" y="2786058"/>
            <a:ext cx="1428760" cy="1428760"/>
          </a:xfrm>
          <a:prstGeom prst="rect">
            <a:avLst/>
          </a:prstGeom>
        </p:spPr>
      </p:pic>
      <p:pic>
        <p:nvPicPr>
          <p:cNvPr id="9" name="Picture 8" descr="3.-PRESENTACION.jpg"/>
          <p:cNvPicPr>
            <a:picLocks noChangeAspect="1"/>
          </p:cNvPicPr>
          <p:nvPr/>
        </p:nvPicPr>
        <p:blipFill>
          <a:blip r:embed="rId3"/>
          <a:srcRect l="70515" t="78126" r="5020" b="7291"/>
          <a:stretch>
            <a:fillRect/>
          </a:stretch>
        </p:blipFill>
        <p:spPr>
          <a:xfrm>
            <a:off x="1000101" y="5286388"/>
            <a:ext cx="1648176" cy="1357322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3000364" y="0"/>
            <a:ext cx="6429420" cy="7143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DE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2228856" y="1500174"/>
            <a:ext cx="6915144" cy="50006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EDGAR</a:t>
            </a:r>
            <a:r>
              <a:rPr kumimoji="0" lang="es-ES" sz="34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ABRAHAM DELGADO CASTILLO, GUANAJUATO, MEXICO</a:t>
            </a:r>
            <a:endParaRPr kumimoji="0" lang="es-ES" sz="3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4282" y="4071942"/>
            <a:ext cx="6915144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IVAN SOLDADO</a:t>
            </a:r>
            <a:r>
              <a:rPr kumimoji="0" lang="es-ES" sz="14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JORGE, GODELLETA, VALENCIA</a:t>
            </a:r>
            <a:endParaRPr kumimoji="0" lang="es-E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228856" y="5715016"/>
            <a:ext cx="6915144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FERNANDO JOSE GOMEZ</a:t>
            </a:r>
            <a:r>
              <a:rPr kumimoji="0" lang="es-ES" sz="14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CASTELLO, VALENCIA</a:t>
            </a:r>
            <a:endParaRPr kumimoji="0" lang="es-E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lanta primera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2357422" y="1142984"/>
            <a:ext cx="6406858" cy="48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 rot="8137245">
            <a:off x="3032707" y="5377381"/>
            <a:ext cx="357384" cy="2382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TextBox 4"/>
          <p:cNvSpPr txBox="1"/>
          <p:nvPr/>
        </p:nvSpPr>
        <p:spPr>
          <a:xfrm>
            <a:off x="2928926" y="4929198"/>
            <a:ext cx="12144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tx1">
                    <a:lumMod val="50000"/>
                  </a:schemeClr>
                </a:solidFill>
              </a:rPr>
              <a:t>N</a:t>
            </a:r>
          </a:p>
          <a:p>
            <a:endParaRPr lang="es-MX" dirty="0" smtClean="0"/>
          </a:p>
          <a:p>
            <a:endParaRPr lang="es-MX" dirty="0"/>
          </a:p>
        </p:txBody>
      </p:sp>
      <p:cxnSp>
        <p:nvCxnSpPr>
          <p:cNvPr id="12" name="Straight Connector 11"/>
          <p:cNvCxnSpPr/>
          <p:nvPr/>
        </p:nvCxnSpPr>
        <p:spPr>
          <a:xfrm rot="10800000">
            <a:off x="2714612" y="2357430"/>
            <a:ext cx="3286148" cy="158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 rot="10800000">
            <a:off x="4265689" y="2691768"/>
            <a:ext cx="500066" cy="42862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dirty="0" smtClean="0">
                <a:latin typeface="+mn-lt"/>
              </a:rPr>
              <a:t>FACHADA OESTE</a:t>
            </a:r>
            <a:endParaRPr lang="es-ES" sz="2000" dirty="0" smtClean="0">
              <a:latin typeface="+mn-lt"/>
            </a:endParaRPr>
          </a:p>
        </p:txBody>
      </p:sp>
      <p:pic>
        <p:nvPicPr>
          <p:cNvPr id="18" name="Picture 17" descr="SDC145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928670"/>
            <a:ext cx="3571868" cy="2678901"/>
          </a:xfrm>
          <a:prstGeom prst="rect">
            <a:avLst/>
          </a:prstGeom>
        </p:spPr>
      </p:pic>
      <p:pic>
        <p:nvPicPr>
          <p:cNvPr id="19" name="Picture 18" descr="SDC145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928670"/>
            <a:ext cx="3643306" cy="2732480"/>
          </a:xfrm>
          <a:prstGeom prst="rect">
            <a:avLst/>
          </a:prstGeom>
        </p:spPr>
      </p:pic>
      <p:pic>
        <p:nvPicPr>
          <p:cNvPr id="20" name="Picture 19" descr="SDC145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4071942"/>
            <a:ext cx="3214678" cy="2411009"/>
          </a:xfrm>
          <a:prstGeom prst="rect">
            <a:avLst/>
          </a:prstGeom>
        </p:spPr>
      </p:pic>
      <p:pic>
        <p:nvPicPr>
          <p:cNvPr id="25" name="Picture 24" descr="SDC145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4071942"/>
            <a:ext cx="3214678" cy="2411009"/>
          </a:xfrm>
          <a:prstGeom prst="rect">
            <a:avLst/>
          </a:prstGeom>
        </p:spPr>
      </p:pic>
      <p:pic>
        <p:nvPicPr>
          <p:cNvPr id="13" name="Picture 3" descr="indic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CartaSolarEstereograficaLatitud40NApro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412875"/>
            <a:ext cx="4608513" cy="4449763"/>
          </a:xfrm>
          <a:prstGeom prst="rect">
            <a:avLst/>
          </a:prstGeom>
          <a:noFill/>
        </p:spPr>
      </p:pic>
      <p:pic>
        <p:nvPicPr>
          <p:cNvPr id="23555" name="Picture 3" descr="indic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6732588" y="2060575"/>
            <a:ext cx="2411412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s-ES" dirty="0"/>
              <a:t>HORA SOLAR</a:t>
            </a:r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r>
              <a:rPr kumimoji="1" lang="es-ES" dirty="0"/>
              <a:t>ANGULO DE INCIDENCIA SOLAR</a:t>
            </a:r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endParaRPr kumimoji="1" lang="es-ES" dirty="0"/>
          </a:p>
          <a:p>
            <a:pPr>
              <a:defRPr/>
            </a:pPr>
            <a:r>
              <a:rPr kumimoji="1" lang="es-ES" dirty="0"/>
              <a:t>RECORRIDO SOLAR DIARIO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571736" y="6215082"/>
            <a:ext cx="2411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s-ES" dirty="0" smtClean="0"/>
              <a:t>Ejemplo de Carta Solar</a:t>
            </a:r>
            <a:endParaRPr kumimoji="1" lang="es-E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54061" y="214290"/>
            <a:ext cx="8189939" cy="39213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9144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ESTUDIO DE SISTEMAS PASIVOS DE PROTECCION SOLAR</a:t>
            </a:r>
            <a:endParaRPr kumimoji="0" lang="es-ES" sz="2400" b="1" i="0" u="none" strike="noStrike" kern="1200" cap="all" spc="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>
                <a:reflection blurRad="12700" stA="34000" endA="740" endPos="53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 flipH="1">
            <a:off x="5724525" y="2205038"/>
            <a:ext cx="10795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 flipV="1">
            <a:off x="4500563" y="3357563"/>
            <a:ext cx="22320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5003800" y="4868863"/>
            <a:ext cx="17287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6133" name="Picture 440" descr="IMG021"/>
          <p:cNvPicPr>
            <a:picLocks noGrp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916238" y="1341438"/>
            <a:ext cx="5400675" cy="3887787"/>
          </a:xfrm>
          <a:noFill/>
        </p:spPr>
      </p:pic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2857488" y="5572140"/>
            <a:ext cx="33339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s-ES" dirty="0"/>
              <a:t>PROTECCION SOLAR </a:t>
            </a:r>
            <a:r>
              <a:rPr kumimoji="1" lang="es-ES" dirty="0" smtClean="0"/>
              <a:t> AULARIO</a:t>
            </a:r>
            <a:endParaRPr kumimoji="1" lang="es-E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000760" y="785794"/>
            <a:ext cx="3000396" cy="35718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spc="-100" dirty="0" smtClean="0">
                <a:solidFill>
                  <a:schemeClr val="tx2">
                    <a:lumMod val="90000"/>
                  </a:schemeClr>
                </a:solidFill>
                <a:latin typeface="+mj-lt"/>
                <a:ea typeface="+mj-ea"/>
                <a:cs typeface="+mj-cs"/>
              </a:rPr>
              <a:t>FACHADA SURESTE</a:t>
            </a:r>
            <a:endParaRPr kumimoji="0" lang="es-ES" sz="2400" b="0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57" name="Picture 441"/>
          <p:cNvPicPr>
            <a:picLocks noChangeAspect="1" noChangeArrowheads="1"/>
          </p:cNvPicPr>
          <p:nvPr/>
        </p:nvPicPr>
        <p:blipFill>
          <a:blip r:embed="rId3"/>
          <a:srcRect l="5014" t="-316"/>
          <a:stretch>
            <a:fillRect/>
          </a:stretch>
        </p:blipFill>
        <p:spPr bwMode="auto">
          <a:xfrm>
            <a:off x="2195513" y="1196975"/>
            <a:ext cx="26257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58" name="Picture 25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628775"/>
            <a:ext cx="21590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9" name="Rectangle 7"/>
          <p:cNvSpPr>
            <a:spLocks noChangeArrowheads="1"/>
          </p:cNvSpPr>
          <p:nvPr/>
        </p:nvSpPr>
        <p:spPr bwMode="auto">
          <a:xfrm>
            <a:off x="5651500" y="4365625"/>
            <a:ext cx="32400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s-ES" u="sng" dirty="0"/>
              <a:t>Datos de la sección</a:t>
            </a:r>
          </a:p>
          <a:p>
            <a:pPr>
              <a:defRPr/>
            </a:pPr>
            <a:r>
              <a:rPr kumimoji="1" lang="es-ES" dirty="0"/>
              <a:t>Orientada al sureste</a:t>
            </a:r>
          </a:p>
          <a:p>
            <a:pPr>
              <a:defRPr/>
            </a:pPr>
            <a:r>
              <a:rPr kumimoji="1" lang="es-ES" dirty="0"/>
              <a:t>Situada en el aulario</a:t>
            </a:r>
          </a:p>
          <a:p>
            <a:pPr>
              <a:defRPr/>
            </a:pPr>
            <a:r>
              <a:rPr kumimoji="1" lang="es-ES" dirty="0"/>
              <a:t>Protección solar realizada con hormigón armado</a:t>
            </a:r>
          </a:p>
          <a:p>
            <a:pPr>
              <a:defRPr/>
            </a:pPr>
            <a:r>
              <a:rPr kumimoji="1" lang="es-ES" dirty="0"/>
              <a:t>Época: Invierno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7686" y="392906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464344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  <p:pic>
        <p:nvPicPr>
          <p:cNvPr id="26627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1" name="Picture 443"/>
          <p:cNvPicPr>
            <a:picLocks noChangeAspect="1" noChangeArrowheads="1"/>
          </p:cNvPicPr>
          <p:nvPr/>
        </p:nvPicPr>
        <p:blipFill>
          <a:blip r:embed="rId3"/>
          <a:srcRect l="48869" t="3285" r="6444" b="-114"/>
          <a:stretch>
            <a:fillRect/>
          </a:stretch>
        </p:blipFill>
        <p:spPr bwMode="auto">
          <a:xfrm>
            <a:off x="4929190" y="1428736"/>
            <a:ext cx="3714776" cy="353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2" name="Picture 4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643050"/>
            <a:ext cx="295000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215074" y="5214926"/>
            <a:ext cx="1571636" cy="16430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-10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Recorrido</a:t>
            </a:r>
            <a:r>
              <a:rPr kumimoji="0" lang="es-ES" sz="1800" b="0" i="0" u="none" strike="noStrike" kern="1200" cap="none" spc="-100" normalizeH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 solar en la fachada sureste</a:t>
            </a:r>
            <a:endParaRPr kumimoji="0" lang="es-ES" sz="1800" b="0" i="0" u="none" strike="noStrike" kern="1200" cap="none" spc="-10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57422" y="5072074"/>
            <a:ext cx="2500298" cy="53025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pc="-100" dirty="0" smtClean="0">
                <a:ea typeface="+mj-ea"/>
                <a:cs typeface="+mj-cs"/>
              </a:rPr>
              <a:t>Sección Horizontal  brise-</a:t>
            </a:r>
            <a:r>
              <a:rPr lang="es-ES" spc="-100" dirty="0" err="1" smtClean="0">
                <a:ea typeface="+mj-ea"/>
                <a:cs typeface="+mj-cs"/>
              </a:rPr>
              <a:t>soleis</a:t>
            </a:r>
            <a:endParaRPr kumimoji="0" lang="es-ES" sz="1800" b="0" i="0" u="none" strike="noStrike" kern="1200" cap="none" spc="-10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429388" y="642918"/>
            <a:ext cx="2428860" cy="134620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ESTACION   INVIERNO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5" name="Picture 4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196975"/>
            <a:ext cx="2255837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6" name="Picture 25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1628775"/>
            <a:ext cx="21590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427538" y="4292600"/>
            <a:ext cx="4572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s-ES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kumimoji="1" lang="es-ES" u="sng" dirty="0"/>
              <a:t>Datos de la sección</a:t>
            </a:r>
          </a:p>
          <a:p>
            <a:pPr>
              <a:defRPr/>
            </a:pPr>
            <a:r>
              <a:rPr kumimoji="1" lang="es-ES" dirty="0"/>
              <a:t>	Orientada al sureste</a:t>
            </a:r>
          </a:p>
          <a:p>
            <a:pPr>
              <a:defRPr/>
            </a:pPr>
            <a:r>
              <a:rPr kumimoji="1" lang="es-ES" dirty="0"/>
              <a:t>	Situada en el aulario</a:t>
            </a:r>
          </a:p>
          <a:p>
            <a:pPr>
              <a:defRPr/>
            </a:pPr>
            <a:r>
              <a:rPr kumimoji="1" lang="es-ES" dirty="0"/>
              <a:t>	Protección solar realizada </a:t>
            </a:r>
            <a:r>
              <a:rPr kumimoji="1" lang="es-ES" dirty="0" smtClean="0"/>
              <a:t>con </a:t>
            </a:r>
            <a:r>
              <a:rPr kumimoji="1" lang="es-ES" dirty="0"/>
              <a:t>	hormigón armado</a:t>
            </a:r>
          </a:p>
          <a:p>
            <a:pPr>
              <a:defRPr/>
            </a:pPr>
            <a:r>
              <a:rPr kumimoji="1" lang="es-ES" dirty="0"/>
              <a:t>	Época: verano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7620" y="507207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542926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11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578645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4572008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8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29" name="Picture 44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68538" y="1052513"/>
            <a:ext cx="3025775" cy="3743325"/>
          </a:xfrm>
          <a:noFill/>
        </p:spPr>
      </p:pic>
      <p:pic>
        <p:nvPicPr>
          <p:cNvPr id="1802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125538"/>
            <a:ext cx="3465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715140" y="4786322"/>
            <a:ext cx="2428860" cy="134620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-10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Recorrido</a:t>
            </a:r>
            <a:r>
              <a:rPr kumimoji="0" lang="es-ES" sz="1800" b="0" i="0" u="none" strike="noStrike" kern="1200" cap="none" spc="-100" normalizeH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 solar en la fachada sureste</a:t>
            </a:r>
            <a:endParaRPr kumimoji="0" lang="es-ES" sz="1800" b="0" i="0" u="none" strike="noStrike" kern="1200" cap="none" spc="-10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214546" y="4929198"/>
            <a:ext cx="2428860" cy="134620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pc="-100" dirty="0" smtClean="0">
                <a:ea typeface="+mj-ea"/>
                <a:cs typeface="+mj-cs"/>
              </a:rPr>
              <a:t>Sección Horizontal  brise-</a:t>
            </a:r>
            <a:r>
              <a:rPr lang="es-ES" spc="-100" dirty="0" err="1" smtClean="0">
                <a:ea typeface="+mj-ea"/>
                <a:cs typeface="+mj-cs"/>
              </a:rPr>
              <a:t>soleis</a:t>
            </a:r>
            <a:endParaRPr kumimoji="0" lang="es-ES" sz="1800" b="0" i="0" u="none" strike="noStrike" kern="1200" cap="none" spc="-10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6429388" y="642918"/>
            <a:ext cx="2428860" cy="134620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ESTACION  </a:t>
            </a:r>
            <a:r>
              <a:rPr kumimoji="0" lang="es-ES" sz="1800" b="0" i="0" u="none" strike="noStrike" kern="1200" cap="none" spc="-100" normalizeH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es-ES" sz="1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VERANO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14290"/>
            <a:ext cx="8229600" cy="5032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dirty="0" smtClean="0"/>
              <a:t> </a:t>
            </a:r>
            <a:endParaRPr lang="es-ES" sz="2400" dirty="0" smtClean="0"/>
          </a:p>
        </p:txBody>
      </p:sp>
      <p:pic>
        <p:nvPicPr>
          <p:cNvPr id="197636" name="Picture 4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981075"/>
            <a:ext cx="2255837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37" name="Picture 441"/>
          <p:cNvPicPr>
            <a:picLocks noChangeAspect="1" noChangeArrowheads="1"/>
          </p:cNvPicPr>
          <p:nvPr/>
        </p:nvPicPr>
        <p:blipFill>
          <a:blip r:embed="rId3"/>
          <a:srcRect l="5014" t="-316"/>
          <a:stretch>
            <a:fillRect/>
          </a:stretch>
        </p:blipFill>
        <p:spPr bwMode="auto">
          <a:xfrm>
            <a:off x="2339975" y="981075"/>
            <a:ext cx="26257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40" name="Line 8"/>
          <p:cNvSpPr>
            <a:spLocks noChangeShapeType="1"/>
          </p:cNvSpPr>
          <p:nvPr/>
        </p:nvSpPr>
        <p:spPr bwMode="auto">
          <a:xfrm>
            <a:off x="2285984" y="3143247"/>
            <a:ext cx="2643206" cy="107157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97641" name="Line 9"/>
          <p:cNvSpPr>
            <a:spLocks noChangeShapeType="1"/>
          </p:cNvSpPr>
          <p:nvPr/>
        </p:nvSpPr>
        <p:spPr bwMode="auto">
          <a:xfrm>
            <a:off x="6500827" y="3000372"/>
            <a:ext cx="1928826" cy="1857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2428860" y="3000373"/>
            <a:ext cx="1714512" cy="150019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643703" y="2928934"/>
            <a:ext cx="1071570" cy="192882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6796103" y="3081334"/>
            <a:ext cx="704855" cy="199074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6786579" y="2928934"/>
            <a:ext cx="500066" cy="264320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14414" y="214290"/>
            <a:ext cx="8643966" cy="3460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COMPARATIVA DE RADICION  SOLAR DENTRO DEL AULA </a:t>
            </a:r>
            <a:endParaRPr kumimoji="0" lang="es-ES" sz="24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6929454" y="6215082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 VERANO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2857488" y="6215082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INVIERNO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5" name="Picture 4" descr="indic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572000" y="378619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428625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15338" y="428625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8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15272" y="485776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20" y="5143512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11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8082" y="542926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40" grpId="0" animBg="1"/>
      <p:bldP spid="197641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3" name="Picture 470" descr="IMG02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627313" y="1484313"/>
            <a:ext cx="5975350" cy="3692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2339975" y="5661025"/>
            <a:ext cx="36985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s-ES" dirty="0"/>
              <a:t>PROTECCION SOLAR </a:t>
            </a:r>
            <a:r>
              <a:rPr kumimoji="1" lang="es-ES" dirty="0" smtClean="0"/>
              <a:t> (</a:t>
            </a:r>
            <a:r>
              <a:rPr kumimoji="1" lang="es-ES" dirty="0"/>
              <a:t>BIBLIOTECA)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000760" y="785794"/>
            <a:ext cx="3000396" cy="35718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spc="-100" dirty="0" smtClean="0">
                <a:solidFill>
                  <a:schemeClr val="tx2">
                    <a:lumMod val="90000"/>
                  </a:schemeClr>
                </a:solidFill>
                <a:latin typeface="+mj-lt"/>
                <a:ea typeface="+mj-ea"/>
                <a:cs typeface="+mj-cs"/>
              </a:rPr>
              <a:t>FACHADA SUROESTE</a:t>
            </a:r>
            <a:endParaRPr kumimoji="0" lang="es-ES" sz="2400" b="0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61" y="214290"/>
            <a:ext cx="8189939" cy="39213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400" dirty="0" smtClean="0"/>
              <a:t>ESTUDIO DE SISTEMAS PASIVOS DE PROTECCION SOLAR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71"/>
          <p:cNvPicPr>
            <a:picLocks noChangeAspect="1" noChangeArrowheads="1"/>
          </p:cNvPicPr>
          <p:nvPr/>
        </p:nvPicPr>
        <p:blipFill>
          <a:blip r:embed="rId3"/>
          <a:srcRect l="10594" t="-504"/>
          <a:stretch>
            <a:fillRect/>
          </a:stretch>
        </p:blipFill>
        <p:spPr>
          <a:xfrm>
            <a:off x="2195513" y="981075"/>
            <a:ext cx="3265487" cy="5464175"/>
          </a:xfrm>
          <a:prstGeom prst="rect">
            <a:avLst/>
          </a:prstGeom>
          <a:noFill/>
        </p:spPr>
      </p:pic>
      <p:pic>
        <p:nvPicPr>
          <p:cNvPr id="8" name="Picture 4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052513"/>
            <a:ext cx="226853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2268538" y="2565401"/>
            <a:ext cx="2374900" cy="136366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214546" y="2428868"/>
            <a:ext cx="2089148" cy="164941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2420938" y="2717801"/>
            <a:ext cx="2794004" cy="99695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6215074" y="2357430"/>
            <a:ext cx="1500197" cy="221457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6215074" y="2143116"/>
            <a:ext cx="714379" cy="235745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6286512" y="2214554"/>
            <a:ext cx="857256" cy="242889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292350" y="260350"/>
            <a:ext cx="6851650" cy="4175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COMPARATIVA DE RADICION  SOLAR DENTRO DEL  LA BILIOTECA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6286512" y="6429372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 VERANO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2857488" y="6429372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INVIERNO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190" y="328612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14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0562" y="392906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9058" y="414338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15272" y="435769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16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8082" y="4786322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14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16" y="4643446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13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9388" y="450057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AutoShape 2"/>
          <p:cNvSpPr>
            <a:spLocks noChangeArrowheads="1"/>
          </p:cNvSpPr>
          <p:nvPr/>
        </p:nvSpPr>
        <p:spPr bwMode="auto">
          <a:xfrm>
            <a:off x="684213" y="1773238"/>
            <a:ext cx="2124075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CONCEPTOS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BIOCLIMATISMO</a:t>
            </a: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2987675" y="260350"/>
            <a:ext cx="4537075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" sz="2800" b="1" dirty="0">
                <a:cs typeface="Arial" charset="0"/>
              </a:rPr>
              <a:t>INDICE DE CONTENIDOS</a:t>
            </a:r>
          </a:p>
        </p:txBody>
      </p:sp>
      <p:sp>
        <p:nvSpPr>
          <p:cNvPr id="149508" name="AutoShape 4"/>
          <p:cNvSpPr>
            <a:spLocks noChangeArrowheads="1"/>
          </p:cNvSpPr>
          <p:nvPr/>
        </p:nvSpPr>
        <p:spPr bwMode="auto">
          <a:xfrm>
            <a:off x="684213" y="871538"/>
            <a:ext cx="2124075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OBJETIVOS Y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ANTECEDENTES</a:t>
            </a:r>
          </a:p>
        </p:txBody>
      </p:sp>
      <p:sp>
        <p:nvSpPr>
          <p:cNvPr id="149509" name="AutoShape 5"/>
          <p:cNvSpPr>
            <a:spLocks noChangeArrowheads="1"/>
          </p:cNvSpPr>
          <p:nvPr/>
        </p:nvSpPr>
        <p:spPr bwMode="auto">
          <a:xfrm>
            <a:off x="684213" y="2708275"/>
            <a:ext cx="212407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EDIFICIO 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FALCULTAD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DE FILOSOFIA</a:t>
            </a:r>
          </a:p>
        </p:txBody>
      </p:sp>
      <p:sp>
        <p:nvSpPr>
          <p:cNvPr id="149510" name="AutoShape 6"/>
          <p:cNvSpPr>
            <a:spLocks noChangeArrowheads="1"/>
          </p:cNvSpPr>
          <p:nvPr/>
        </p:nvSpPr>
        <p:spPr bwMode="auto">
          <a:xfrm>
            <a:off x="684213" y="3632211"/>
            <a:ext cx="2124075" cy="12969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ANALISIS 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TEMPERATURAS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FICHAS TECNICAS</a:t>
            </a:r>
          </a:p>
        </p:txBody>
      </p:sp>
      <p:sp>
        <p:nvSpPr>
          <p:cNvPr id="149511" name="AutoShape 7"/>
          <p:cNvSpPr>
            <a:spLocks noChangeArrowheads="1"/>
          </p:cNvSpPr>
          <p:nvPr/>
        </p:nvSpPr>
        <p:spPr bwMode="auto">
          <a:xfrm>
            <a:off x="684213" y="5065729"/>
            <a:ext cx="212407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CTE – HE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1</a:t>
            </a:r>
            <a:r>
              <a:rPr lang="es-ES" b="1" dirty="0">
                <a:cs typeface="Arial" charset="0"/>
              </a:rPr>
              <a:t> </a:t>
            </a:r>
          </a:p>
          <a:p>
            <a:pPr algn="ctr" eaLnBrk="1" hangingPunct="1"/>
            <a:r>
              <a:rPr lang="es-ES" b="1" dirty="0">
                <a:cs typeface="Arial" charset="0"/>
              </a:rPr>
              <a:t>LIDER</a:t>
            </a:r>
          </a:p>
        </p:txBody>
      </p:sp>
      <p:sp>
        <p:nvSpPr>
          <p:cNvPr id="149512" name="AutoShape 8"/>
          <p:cNvSpPr>
            <a:spLocks noChangeArrowheads="1"/>
          </p:cNvSpPr>
          <p:nvPr/>
        </p:nvSpPr>
        <p:spPr bwMode="auto">
          <a:xfrm>
            <a:off x="684213" y="5994423"/>
            <a:ext cx="212407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ES" b="1" dirty="0">
                <a:cs typeface="Arial" charset="0"/>
              </a:rPr>
              <a:t>CONCLUSIONES</a:t>
            </a:r>
          </a:p>
        </p:txBody>
      </p:sp>
      <p:sp>
        <p:nvSpPr>
          <p:cNvPr id="149513" name="AutoShape 9"/>
          <p:cNvSpPr>
            <a:spLocks noChangeArrowheads="1"/>
          </p:cNvSpPr>
          <p:nvPr/>
        </p:nvSpPr>
        <p:spPr bwMode="auto">
          <a:xfrm>
            <a:off x="3059113" y="1773238"/>
            <a:ext cx="5545137" cy="792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Definición Arquitectura Bioclimática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Conceptos básicos</a:t>
            </a:r>
          </a:p>
        </p:txBody>
      </p:sp>
      <p:sp>
        <p:nvSpPr>
          <p:cNvPr id="149514" name="AutoShape 10"/>
          <p:cNvSpPr>
            <a:spLocks noChangeArrowheads="1"/>
          </p:cNvSpPr>
          <p:nvPr/>
        </p:nvSpPr>
        <p:spPr bwMode="auto">
          <a:xfrm>
            <a:off x="3059113" y="836613"/>
            <a:ext cx="5545137" cy="792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Objetivos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Antecedentes y metodología</a:t>
            </a:r>
          </a:p>
        </p:txBody>
      </p:sp>
      <p:sp>
        <p:nvSpPr>
          <p:cNvPr id="149515" name="AutoShape 11"/>
          <p:cNvSpPr>
            <a:spLocks noChangeArrowheads="1"/>
          </p:cNvSpPr>
          <p:nvPr/>
        </p:nvSpPr>
        <p:spPr bwMode="auto">
          <a:xfrm>
            <a:off x="3071802" y="2714620"/>
            <a:ext cx="5545137" cy="792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Fernando Moreno Barberá. El movimiento moderno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Descripción del edificio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Estudio sistemas pasivos protección solar</a:t>
            </a:r>
          </a:p>
        </p:txBody>
      </p:sp>
      <p:sp>
        <p:nvSpPr>
          <p:cNvPr id="149516" name="AutoShape 12"/>
          <p:cNvSpPr>
            <a:spLocks noChangeArrowheads="1"/>
          </p:cNvSpPr>
          <p:nvPr/>
        </p:nvSpPr>
        <p:spPr bwMode="auto">
          <a:xfrm>
            <a:off x="3059113" y="3632211"/>
            <a:ext cx="5545137" cy="1296987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Planteamiento del Problema</a:t>
            </a:r>
          </a:p>
          <a:p>
            <a:pPr eaLnBrk="1" hangingPunct="1">
              <a:buFontTx/>
              <a:buChar char="•"/>
            </a:pPr>
            <a:r>
              <a:rPr lang="es-ES" dirty="0" smtClean="0">
                <a:cs typeface="Arial" charset="0"/>
              </a:rPr>
              <a:t>Hipótesis</a:t>
            </a:r>
            <a:endParaRPr lang="es-ES" dirty="0">
              <a:cs typeface="Arial" charset="0"/>
            </a:endParaRP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Ejemplo elaboración fichas técnicas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Fichas técnicas calculadas</a:t>
            </a:r>
          </a:p>
        </p:txBody>
      </p:sp>
      <p:sp>
        <p:nvSpPr>
          <p:cNvPr id="149517" name="AutoShape 13"/>
          <p:cNvSpPr>
            <a:spLocks noChangeArrowheads="1"/>
          </p:cNvSpPr>
          <p:nvPr/>
        </p:nvSpPr>
        <p:spPr bwMode="auto">
          <a:xfrm>
            <a:off x="3059113" y="5065730"/>
            <a:ext cx="5545137" cy="792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Justificación CTE: objetivos y limitaciones</a:t>
            </a:r>
          </a:p>
          <a:p>
            <a:pPr eaLnBrk="1" hangingPunct="1">
              <a:buFontTx/>
              <a:buChar char="•"/>
            </a:pPr>
            <a:r>
              <a:rPr lang="es-ES" dirty="0">
                <a:cs typeface="Arial" charset="0"/>
              </a:rPr>
              <a:t>Resultados e informes</a:t>
            </a:r>
          </a:p>
        </p:txBody>
      </p:sp>
      <p:sp>
        <p:nvSpPr>
          <p:cNvPr id="149518" name="AutoShape 14"/>
          <p:cNvSpPr>
            <a:spLocks noChangeArrowheads="1"/>
          </p:cNvSpPr>
          <p:nvPr/>
        </p:nvSpPr>
        <p:spPr bwMode="auto">
          <a:xfrm>
            <a:off x="3059113" y="5994423"/>
            <a:ext cx="5545137" cy="792163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Char char="•"/>
            </a:pPr>
            <a:r>
              <a:rPr lang="es-ES" dirty="0" smtClean="0">
                <a:cs typeface="Arial" charset="0"/>
              </a:rPr>
              <a:t>Conclusiones generales</a:t>
            </a:r>
          </a:p>
          <a:p>
            <a:pPr eaLnBrk="1" hangingPunct="1">
              <a:buFontTx/>
              <a:buChar char="•"/>
            </a:pPr>
            <a:r>
              <a:rPr lang="es-ES" dirty="0" smtClean="0">
                <a:cs typeface="Arial" charset="0"/>
              </a:rPr>
              <a:t>Bibliografía</a:t>
            </a:r>
            <a:endParaRPr lang="es-ES" dirty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animBg="1"/>
      <p:bldP spid="149508" grpId="0" animBg="1"/>
      <p:bldP spid="149509" grpId="0" animBg="1"/>
      <p:bldP spid="149510" grpId="0" animBg="1"/>
      <p:bldP spid="149511" grpId="0" animBg="1"/>
      <p:bldP spid="149512" grpId="0" animBg="1"/>
      <p:bldP spid="149513" grpId="0" animBg="1"/>
      <p:bldP spid="149514" grpId="0" animBg="1"/>
      <p:bldP spid="149515" grpId="0" animBg="1"/>
      <p:bldP spid="149516" grpId="0" animBg="1"/>
      <p:bldP spid="149517" grpId="0" animBg="1"/>
      <p:bldP spid="1495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2268538" y="333375"/>
            <a:ext cx="672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/>
              <a:t>ESTUDIO DE SISTEMAS PASIVOS DE PROTECCION SOLAR</a:t>
            </a:r>
          </a:p>
        </p:txBody>
      </p:sp>
      <p:pic>
        <p:nvPicPr>
          <p:cNvPr id="186374" name="Picture 513" descr="IMG03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00338" y="1341438"/>
            <a:ext cx="5688012" cy="4262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6375" name="Rectangle 7"/>
          <p:cNvSpPr>
            <a:spLocks noChangeArrowheads="1"/>
          </p:cNvSpPr>
          <p:nvPr/>
        </p:nvSpPr>
        <p:spPr bwMode="auto">
          <a:xfrm>
            <a:off x="2195513" y="5949950"/>
            <a:ext cx="6948487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s-ES" sz="1700" dirty="0"/>
              <a:t>PROTECCION SOLAR </a:t>
            </a:r>
            <a:r>
              <a:rPr kumimoji="1" lang="es-ES" sz="1700" dirty="0" smtClean="0"/>
              <a:t>EN FACHADA </a:t>
            </a:r>
            <a:r>
              <a:rPr kumimoji="1" lang="es-ES" sz="1700" dirty="0"/>
              <a:t>DE EDIFICIO DE SEMINARIO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indic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357422" y="1214422"/>
            <a:ext cx="6624638" cy="547211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2555875" y="1125538"/>
          <a:ext cx="2305050" cy="4795837"/>
        </p:xfrm>
        <a:graphic>
          <a:graphicData uri="http://schemas.openxmlformats.org/presentationml/2006/ole">
            <p:oleObj spid="_x0000_s60418" name="AutoCAD Drawing" r:id="rId4" imgW="308610000" imgH="142989300" progId="">
              <p:embed/>
            </p:oleObj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ph sz="half" idx="4294967295"/>
          </p:nvPr>
        </p:nvGraphicFramePr>
        <p:xfrm>
          <a:off x="5651500" y="1268413"/>
          <a:ext cx="2674938" cy="5373687"/>
        </p:xfrm>
        <a:graphic>
          <a:graphicData uri="http://schemas.openxmlformats.org/presentationml/2006/ole">
            <p:oleObj spid="_x0000_s60419" name="AutoCAD Drawing" r:id="rId5" imgW="308610000" imgH="142989300" progId="">
              <p:embed/>
            </p:oleObj>
          </a:graphicData>
        </a:graphic>
      </p:graphicFrame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411413" y="1700213"/>
            <a:ext cx="2232025" cy="12239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2411413" y="3716338"/>
            <a:ext cx="2160587" cy="11525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2627313" y="3860800"/>
            <a:ext cx="1944687" cy="7207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2627313" y="1700213"/>
            <a:ext cx="1873250" cy="15128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2700338" y="3716338"/>
            <a:ext cx="1873250" cy="15128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2627313" y="1916113"/>
            <a:ext cx="1944687" cy="7207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6" name="Rectangle 48"/>
          <p:cNvSpPr>
            <a:spLocks noChangeArrowheads="1"/>
          </p:cNvSpPr>
          <p:nvPr/>
        </p:nvSpPr>
        <p:spPr bwMode="auto">
          <a:xfrm>
            <a:off x="1258888" y="260350"/>
            <a:ext cx="7530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C1EEFF"/>
                </a:solidFill>
              </a:rPr>
              <a:t>COMPARATIVA DE RADICION  SOLAR DENTRO </a:t>
            </a:r>
            <a:r>
              <a:rPr lang="es-ES" b="1" dirty="0" smtClean="0">
                <a:solidFill>
                  <a:srgbClr val="C1EEFF"/>
                </a:solidFill>
              </a:rPr>
              <a:t>DE  EDIFICIO SEMINARIO</a:t>
            </a:r>
            <a:endParaRPr lang="es-ES" b="1" dirty="0">
              <a:solidFill>
                <a:srgbClr val="C1EEFF"/>
              </a:solidFill>
            </a:endParaRP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786446" y="1643050"/>
            <a:ext cx="2428892" cy="278608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5929322" y="1500174"/>
            <a:ext cx="2071702" cy="371477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5929322" y="1357298"/>
            <a:ext cx="1571636" cy="3571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>
            <a:off x="6081722" y="1509698"/>
            <a:ext cx="847732" cy="320518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5857884" y="3857628"/>
            <a:ext cx="1500198" cy="264320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5929322" y="4143380"/>
            <a:ext cx="1928826" cy="23574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6081722" y="4295780"/>
            <a:ext cx="990608" cy="22050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>
            <a:off x="5857884" y="3714752"/>
            <a:ext cx="928694" cy="27146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5643570" y="6143644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tx2">
                    <a:satMod val="200000"/>
                  </a:schemeClr>
                </a:solidFill>
                <a:ea typeface="+mj-ea"/>
                <a:cs typeface="+mj-cs"/>
              </a:rPr>
              <a:t> </a:t>
            </a:r>
            <a:r>
              <a:rPr lang="es-ES" b="1" spc="-100" dirty="0" smtClean="0">
                <a:solidFill>
                  <a:schemeClr val="bg1"/>
                </a:solidFill>
                <a:ea typeface="+mj-ea"/>
                <a:cs typeface="+mj-cs"/>
              </a:rPr>
              <a:t>VERANO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3071802" y="6143644"/>
            <a:ext cx="199386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spc="-100" dirty="0" smtClean="0">
                <a:solidFill>
                  <a:schemeClr val="bg1"/>
                </a:solidFill>
                <a:ea typeface="+mj-ea"/>
                <a:cs typeface="+mj-cs"/>
              </a:rPr>
              <a:t>INVIERNO</a:t>
            </a:r>
            <a:endParaRPr kumimoji="0" lang="es-ES" sz="1800" b="1" i="0" u="none" strike="noStrike" kern="1200" cap="none" spc="-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00562" y="307181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14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2786058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0562" y="235743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10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01024" y="435769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16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86710" y="521495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14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86644" y="4929198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13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86578" y="471488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12</a:t>
            </a:r>
            <a:endParaRPr lang="es-MX" sz="1600" dirty="0">
              <a:solidFill>
                <a:schemeClr val="bg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indic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2268538" y="260350"/>
            <a:ext cx="672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/>
              <a:t>ESTUDIO DE SISTEMAS PASIVOS DE PROTECCION SOLAR</a:t>
            </a:r>
          </a:p>
        </p:txBody>
      </p:sp>
      <p:pic>
        <p:nvPicPr>
          <p:cNvPr id="189446" name="Picture 526" descr="IMG034"/>
          <p:cNvPicPr>
            <a:picLocks noGrp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71775" y="1125538"/>
            <a:ext cx="5473700" cy="4392612"/>
          </a:xfrm>
          <a:noFill/>
        </p:spPr>
      </p:pic>
      <p:sp>
        <p:nvSpPr>
          <p:cNvPr id="189447" name="Rectangle 7"/>
          <p:cNvSpPr>
            <a:spLocks noChangeArrowheads="1"/>
          </p:cNvSpPr>
          <p:nvPr/>
        </p:nvSpPr>
        <p:spPr bwMode="auto">
          <a:xfrm>
            <a:off x="3419475" y="5805488"/>
            <a:ext cx="3854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s-E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PROTECCION SOLAR EN EL AULARIO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71670" y="785794"/>
            <a:ext cx="7072330" cy="31432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100" name="Picture 4" descr="indic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2036763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268538" y="260350"/>
            <a:ext cx="672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 dirty="0"/>
              <a:t>ESTUDIO DE SISTEMAS PASIVOS DE PROTECCION SOLAR</a:t>
            </a:r>
          </a:p>
        </p:txBody>
      </p:sp>
      <p:graphicFrame>
        <p:nvGraphicFramePr>
          <p:cNvPr id="190470" name="Object 6"/>
          <p:cNvGraphicFramePr>
            <a:graphicFrameLocks noChangeAspect="1"/>
          </p:cNvGraphicFramePr>
          <p:nvPr/>
        </p:nvGraphicFramePr>
        <p:xfrm>
          <a:off x="2051050" y="712770"/>
          <a:ext cx="2830513" cy="3024187"/>
        </p:xfrm>
        <a:graphic>
          <a:graphicData uri="http://schemas.openxmlformats.org/presentationml/2006/ole">
            <p:oleObj spid="_x0000_s4098" name="AutoCAD Drawing" r:id="rId4" imgW="308610000" imgH="158934150" progId="">
              <p:embed/>
            </p:oleObj>
          </a:graphicData>
        </a:graphic>
      </p:graphicFrame>
      <p:graphicFrame>
        <p:nvGraphicFramePr>
          <p:cNvPr id="190471" name="Object 7"/>
          <p:cNvGraphicFramePr>
            <a:graphicFrameLocks noChangeAspect="1"/>
          </p:cNvGraphicFramePr>
          <p:nvPr/>
        </p:nvGraphicFramePr>
        <p:xfrm>
          <a:off x="4716463" y="1649395"/>
          <a:ext cx="4211637" cy="1878012"/>
        </p:xfrm>
        <a:graphic>
          <a:graphicData uri="http://schemas.openxmlformats.org/presentationml/2006/ole">
            <p:oleObj spid="_x0000_s4099" name="AutoCAD Drawing" r:id="rId5" imgW="308610000" imgH="142989300" progId="">
              <p:embed/>
            </p:oleObj>
          </a:graphicData>
        </a:graphic>
      </p:graphicFrame>
      <p:pic>
        <p:nvPicPr>
          <p:cNvPr id="190472" name="Picture 27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642918"/>
            <a:ext cx="2285984" cy="180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071670" y="3714728"/>
            <a:ext cx="7072330" cy="31432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1979613" y="3786166"/>
          <a:ext cx="3313112" cy="3065463"/>
        </p:xfrm>
        <a:graphic>
          <a:graphicData uri="http://schemas.openxmlformats.org/presentationml/2006/ole">
            <p:oleObj spid="_x0000_s4100" name="AutoCAD Drawing" r:id="rId7" imgW="308610000" imgH="15893415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219700" y="4938691"/>
          <a:ext cx="3744913" cy="1443038"/>
        </p:xfrm>
        <a:graphic>
          <a:graphicData uri="http://schemas.openxmlformats.org/presentationml/2006/ole">
            <p:oleObj spid="_x0000_s4101" name="AutoCAD Drawing" r:id="rId8" imgW="308610000" imgH="142989300" progId="">
              <p:embed/>
            </p:oleObj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358082" y="4357694"/>
            <a:ext cx="1098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VERANO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143504" y="1000108"/>
            <a:ext cx="12426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INVIERNO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5286380" y="2143116"/>
            <a:ext cx="658803" cy="43497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5500693" y="1857364"/>
            <a:ext cx="428629" cy="71438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572132" y="5357826"/>
            <a:ext cx="642942" cy="42862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 flipH="1">
            <a:off x="6215074" y="5214950"/>
            <a:ext cx="285752" cy="50006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Content Placeholder 3" descr="fichasxespaci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8929718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43108" y="714357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ANALISIS DE TEMPERATURAS FICHAS TECNICAS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-285784" y="5429240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U0496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857892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3174" y="1071546"/>
            <a:ext cx="6016651" cy="4714908"/>
          </a:xfrm>
        </p:spPr>
        <p:txBody>
          <a:bodyPr>
            <a:normAutofit/>
          </a:bodyPr>
          <a:lstStyle/>
          <a:p>
            <a:endParaRPr lang="es-MX" dirty="0" smtClean="0"/>
          </a:p>
          <a:p>
            <a:pPr algn="just"/>
            <a:r>
              <a:rPr lang="es-MX" dirty="0" smtClean="0"/>
              <a:t>Estudio </a:t>
            </a:r>
            <a:r>
              <a:rPr lang="es-MX" b="1" i="1" dirty="0" smtClean="0"/>
              <a:t>temperaturas máximas ambientales que se pueden llegar </a:t>
            </a:r>
            <a:r>
              <a:rPr lang="es-MX" i="1" dirty="0" smtClean="0"/>
              <a:t>a</a:t>
            </a:r>
            <a:r>
              <a:rPr lang="es-MX" b="1" i="1" dirty="0" smtClean="0"/>
              <a:t> </a:t>
            </a:r>
            <a:r>
              <a:rPr lang="es-MX" dirty="0" smtClean="0"/>
              <a:t>alcanzar en un espacio determinado, a una hora y fecha precisa, esto a través de la</a:t>
            </a:r>
          </a:p>
          <a:p>
            <a:pPr algn="just"/>
            <a:r>
              <a:rPr lang="es-MX" dirty="0" smtClean="0"/>
              <a:t>elaboración de fichas técnicas.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 Libro de “Ahorro de Energía” ,Peter Burberry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Las fichas técnicas nos dan un resultado de la temperatura alcanzada en un espacio de acuerdo a las características del local, orientación y materiales constructivos.</a:t>
            </a:r>
            <a:endParaRPr lang="es-ES" sz="2000" b="1" dirty="0" smtClean="0">
              <a:solidFill>
                <a:srgbClr val="002060"/>
              </a:solidFill>
            </a:endParaRPr>
          </a:p>
        </p:txBody>
      </p:sp>
      <p:sp>
        <p:nvSpPr>
          <p:cNvPr id="9220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PLANTEAMIENTO DEL PROBLEMA</a:t>
            </a:r>
          </a:p>
        </p:txBody>
      </p:sp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0298" y="1071546"/>
            <a:ext cx="6016651" cy="428628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MX" dirty="0" smtClean="0"/>
              <a:t>Estudio comparativo  mismo espacio de las condiciones de temperatura. Diferentes condiciones diseño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• Comprobar  la aplicación de las estrategias de diseño bioclimático al diseño arquitectónico se logran las condiciones de confort óptimas para el usuario.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• La aplicación de estrategias de diseño bioclimático contribuyen a cumplir con los requerimientos de eficiencia energética.</a:t>
            </a:r>
            <a:endParaRPr lang="es-ES" sz="2000" b="1" dirty="0" smtClean="0">
              <a:solidFill>
                <a:srgbClr val="002060"/>
              </a:solidFill>
            </a:endParaRPr>
          </a:p>
        </p:txBody>
      </p:sp>
      <p:sp>
        <p:nvSpPr>
          <p:cNvPr id="9220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HIPOTESIS</a:t>
            </a:r>
          </a:p>
        </p:txBody>
      </p:sp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 txBox="1">
            <a:spLocks noChangeArrowheads="1"/>
          </p:cNvSpPr>
          <p:nvPr/>
        </p:nvSpPr>
        <p:spPr bwMode="auto">
          <a:xfrm>
            <a:off x="2428860" y="142852"/>
            <a:ext cx="6045200" cy="431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BRISE-SOLEILS</a:t>
            </a:r>
            <a:r>
              <a:rPr kumimoji="0" lang="es-MX" sz="2800" b="0" i="0" u="none" strike="noStrike" kern="1200" cap="none" spc="-100" normalizeH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s-ES" sz="2800" b="0" i="0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6" name="Picture 5" descr="PARASOL.jpg"/>
          <p:cNvPicPr>
            <a:picLocks noChangeAspect="1"/>
          </p:cNvPicPr>
          <p:nvPr/>
        </p:nvPicPr>
        <p:blipFill>
          <a:blip r:embed="rId3"/>
          <a:srcRect r="7954"/>
          <a:stretch>
            <a:fillRect/>
          </a:stretch>
        </p:blipFill>
        <p:spPr>
          <a:xfrm>
            <a:off x="2214546" y="1714488"/>
            <a:ext cx="6733389" cy="3429024"/>
          </a:xfrm>
          <a:prstGeom prst="rect">
            <a:avLst/>
          </a:prstGeom>
        </p:spPr>
      </p:pic>
      <p:pic>
        <p:nvPicPr>
          <p:cNvPr id="59394" name="Picture 2" descr="C:\Documents and Settings\YO\My Documents\10°UPV\taller.11 final\TALLER.MAY\CORTE.jpg"/>
          <p:cNvPicPr>
            <a:picLocks noChangeAspect="1" noChangeArrowheads="1"/>
          </p:cNvPicPr>
          <p:nvPr/>
        </p:nvPicPr>
        <p:blipFill>
          <a:blip r:embed="rId4"/>
          <a:srcRect l="23581" t="9563" r="46943" b="13934"/>
          <a:stretch>
            <a:fillRect/>
          </a:stretch>
        </p:blipFill>
        <p:spPr bwMode="auto">
          <a:xfrm>
            <a:off x="2885553" y="642918"/>
            <a:ext cx="4822065" cy="6000792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5400000">
            <a:off x="5750727" y="2893215"/>
            <a:ext cx="642942" cy="1588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00694" y="271462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1.25</a:t>
            </a:r>
            <a:endParaRPr lang="es-MX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357818" y="1500174"/>
            <a:ext cx="500066" cy="142876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57818" y="171448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1.20</a:t>
            </a:r>
            <a:endParaRPr lang="es-MX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0496" y="442913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0.20  x 0.04</a:t>
            </a:r>
          </a:p>
          <a:p>
            <a:endParaRPr lang="es-MX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0298" y="1071546"/>
            <a:ext cx="6016651" cy="4286280"/>
          </a:xfrm>
        </p:spPr>
        <p:txBody>
          <a:bodyPr>
            <a:normAutofit/>
          </a:bodyPr>
          <a:lstStyle/>
          <a:p>
            <a:pPr algn="just"/>
            <a:r>
              <a:rPr lang="es-MX" dirty="0" smtClean="0"/>
              <a:t>A partir de la temperatura media anual, se calcula la temperatura neutra (</a:t>
            </a:r>
            <a:r>
              <a:rPr lang="es-MX" dirty="0" err="1" smtClean="0"/>
              <a:t>tn</a:t>
            </a:r>
            <a:r>
              <a:rPr lang="es-MX" dirty="0" smtClean="0"/>
              <a:t>) con base en las formulas propuestas por Steve </a:t>
            </a:r>
            <a:r>
              <a:rPr lang="es-MX" dirty="0" err="1" smtClean="0"/>
              <a:t>Szokolay</a:t>
            </a:r>
            <a:r>
              <a:rPr lang="es-MX" dirty="0" smtClean="0"/>
              <a:t> (1998)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r>
              <a:rPr lang="es-MX" dirty="0" smtClean="0"/>
              <a:t>El resultado de este cálculo es la definición de la zona de </a:t>
            </a:r>
            <a:r>
              <a:rPr lang="es-MX" b="1" i="1" dirty="0" smtClean="0">
                <a:solidFill>
                  <a:srgbClr val="FFFF00"/>
                </a:solidFill>
              </a:rPr>
              <a:t>confort térmico</a:t>
            </a:r>
            <a:r>
              <a:rPr lang="es-MX" b="1" i="1" dirty="0" smtClean="0"/>
              <a:t> para la </a:t>
            </a:r>
            <a:r>
              <a:rPr lang="es-MX" dirty="0" smtClean="0"/>
              <a:t>ciudad de Valencia, la cual se encuentra en los rangos de temperaturas de </a:t>
            </a:r>
            <a:r>
              <a:rPr lang="es-MX" b="1" i="1" dirty="0" smtClean="0">
                <a:solidFill>
                  <a:srgbClr val="FFFF00"/>
                </a:solidFill>
              </a:rPr>
              <a:t>21.3 °C y</a:t>
            </a:r>
          </a:p>
          <a:p>
            <a:pPr algn="just"/>
            <a:r>
              <a:rPr lang="es-MX" b="1" i="1" dirty="0" smtClean="0">
                <a:solidFill>
                  <a:srgbClr val="FFFF00"/>
                </a:solidFill>
              </a:rPr>
              <a:t>26.31 °C como máxima.</a:t>
            </a:r>
            <a:endParaRPr lang="es-ES" sz="2000" b="1" dirty="0" smtClean="0">
              <a:solidFill>
                <a:srgbClr val="FFFF00"/>
              </a:solidFill>
            </a:endParaRPr>
          </a:p>
        </p:txBody>
      </p:sp>
      <p:sp>
        <p:nvSpPr>
          <p:cNvPr id="9220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2800" dirty="0" smtClean="0"/>
              <a:t>zona de confort térmico para la Ciudad de Valencia</a:t>
            </a:r>
            <a:endParaRPr lang="es-ES" sz="2800" dirty="0" smtClean="0">
              <a:latin typeface="+mn-lt"/>
            </a:endParaRPr>
          </a:p>
        </p:txBody>
      </p:sp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Content Placeholder 3" descr="wwe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130200"/>
            <a:ext cx="5654874" cy="6656362"/>
          </a:xfrm>
          <a:prstGeom prst="rect">
            <a:avLst/>
          </a:prstGeom>
        </p:spPr>
      </p:pic>
      <p:sp>
        <p:nvSpPr>
          <p:cNvPr id="4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571736" y="142852"/>
            <a:ext cx="3143272" cy="1785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1600" dirty="0" smtClean="0">
                <a:solidFill>
                  <a:schemeClr val="bg1"/>
                </a:solidFill>
              </a:rPr>
              <a:t>Esquema de elaboración</a:t>
            </a:r>
            <a:br>
              <a:rPr lang="es-MX" sz="1600" dirty="0" smtClean="0">
                <a:solidFill>
                  <a:schemeClr val="bg1"/>
                </a:solidFill>
              </a:rPr>
            </a:br>
            <a:r>
              <a:rPr lang="es-MX" sz="1600" dirty="0" smtClean="0">
                <a:solidFill>
                  <a:schemeClr val="bg1"/>
                </a:solidFill>
              </a:rPr>
              <a:t>de fichas </a:t>
            </a:r>
            <a:br>
              <a:rPr lang="es-MX" sz="1600" dirty="0" smtClean="0">
                <a:solidFill>
                  <a:schemeClr val="bg1"/>
                </a:solidFill>
              </a:rPr>
            </a:br>
            <a:r>
              <a:rPr lang="es-MX" sz="1600" dirty="0" smtClean="0">
                <a:solidFill>
                  <a:schemeClr val="bg1"/>
                </a:solidFill>
              </a:rPr>
              <a:t>técnicas</a:t>
            </a:r>
            <a:endParaRPr lang="es-ES" sz="16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tecedentes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64124" cy="6858000"/>
          </a:xfrm>
          <a:prstGeom prst="rect">
            <a:avLst/>
          </a:prstGeom>
        </p:spPr>
      </p:pic>
      <p:pic>
        <p:nvPicPr>
          <p:cNvPr id="3" name="Picture 2" descr="antecedentes1.jpg"/>
          <p:cNvPicPr>
            <a:picLocks noChangeAspect="1"/>
          </p:cNvPicPr>
          <p:nvPr/>
        </p:nvPicPr>
        <p:blipFill>
          <a:blip r:embed="rId2"/>
          <a:srcRect l="8635" t="55209" r="6459" b="1041"/>
          <a:stretch>
            <a:fillRect/>
          </a:stretch>
        </p:blipFill>
        <p:spPr>
          <a:xfrm>
            <a:off x="4929190" y="0"/>
            <a:ext cx="4214810" cy="3000372"/>
          </a:xfrm>
          <a:prstGeom prst="rect">
            <a:avLst/>
          </a:prstGeom>
        </p:spPr>
      </p:pic>
      <p:pic>
        <p:nvPicPr>
          <p:cNvPr id="4" name="Picture 3" descr="antecedentes1.jpg"/>
          <p:cNvPicPr>
            <a:picLocks noChangeAspect="1"/>
          </p:cNvPicPr>
          <p:nvPr/>
        </p:nvPicPr>
        <p:blipFill>
          <a:blip r:embed="rId2"/>
          <a:srcRect l="11145" t="5208" r="1071" b="38542"/>
          <a:stretch>
            <a:fillRect/>
          </a:stretch>
        </p:blipFill>
        <p:spPr>
          <a:xfrm>
            <a:off x="4786314" y="3000372"/>
            <a:ext cx="4357686" cy="38576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08" y="714357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OBJETIVOS Y</a:t>
            </a:r>
          </a:p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ANTECEDENTES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42910" y="5286388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U0496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5929330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12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428604"/>
            <a:ext cx="4071966" cy="3030096"/>
          </a:xfrm>
          <a:prstGeom prst="rect">
            <a:avLst/>
          </a:prstGeom>
        </p:spPr>
      </p:pic>
      <p:pic>
        <p:nvPicPr>
          <p:cNvPr id="5" name="Picture 4" descr="biliote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714752"/>
            <a:ext cx="4143404" cy="28174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57422" y="1142984"/>
            <a:ext cx="20717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DISEÑO ARQUITECTONICO</a:t>
            </a:r>
          </a:p>
          <a:p>
            <a:pPr algn="ctr"/>
            <a:endParaRPr lang="es-MX" dirty="0" smtClean="0"/>
          </a:p>
          <a:p>
            <a:pPr algn="ctr"/>
            <a:r>
              <a:rPr lang="es-MX" b="1" dirty="0" smtClean="0"/>
              <a:t>“caso 1”</a:t>
            </a:r>
          </a:p>
          <a:p>
            <a:pPr algn="ctr"/>
            <a:r>
              <a:rPr lang="es-MX" b="1" dirty="0" smtClean="0"/>
              <a:t>Vano-ventana</a:t>
            </a:r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4143380"/>
            <a:ext cx="20717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DISEÑO ARQUITECTONICO</a:t>
            </a:r>
          </a:p>
          <a:p>
            <a:pPr algn="ctr"/>
            <a:endParaRPr lang="es-MX" dirty="0" smtClean="0"/>
          </a:p>
          <a:p>
            <a:pPr algn="ctr"/>
            <a:r>
              <a:rPr lang="es-MX" b="1" dirty="0" smtClean="0"/>
              <a:t>“caso 2”</a:t>
            </a:r>
          </a:p>
          <a:p>
            <a:pPr algn="ctr"/>
            <a:r>
              <a:rPr lang="es-MX" b="1" dirty="0" smtClean="0"/>
              <a:t>Brise-</a:t>
            </a:r>
            <a:r>
              <a:rPr lang="es-MX" b="1" dirty="0" err="1" smtClean="0"/>
              <a:t>soleils</a:t>
            </a:r>
            <a:endParaRPr lang="es-MX" b="1" dirty="0" smtClean="0"/>
          </a:p>
          <a:p>
            <a:endParaRPr lang="es-MX" dirty="0" smtClean="0"/>
          </a:p>
          <a:p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 txBox="1">
            <a:spLocks noChangeArrowheads="1"/>
          </p:cNvSpPr>
          <p:nvPr/>
        </p:nvSpPr>
        <p:spPr bwMode="auto">
          <a:xfrm>
            <a:off x="2428860" y="214290"/>
            <a:ext cx="6045200" cy="431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EJEMPLO</a:t>
            </a:r>
            <a:r>
              <a:rPr kumimoji="0" lang="es-MX" sz="2800" b="1" u="none" strike="noStrike" kern="1200" cap="none" spc="-100" normalizeH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FICHAS TECNICAS</a:t>
            </a:r>
            <a:endParaRPr kumimoji="0" lang="es-ES" sz="2800" b="1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61442" name="Picture 2" descr="C:\Documents and Settings\YO\Desktop\FICHAS MODIFICADAS\FICHA 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4394231" cy="5857916"/>
          </a:xfrm>
          <a:prstGeom prst="rect">
            <a:avLst/>
          </a:prstGeom>
          <a:noFill/>
        </p:spPr>
      </p:pic>
      <p:pic>
        <p:nvPicPr>
          <p:cNvPr id="61443" name="Picture 3" descr="C:\Documents and Settings\YO\Desktop\FICHAS MODIFICADAS\FICHA 1B.jpg"/>
          <p:cNvPicPr>
            <a:picLocks noChangeAspect="1" noChangeArrowheads="1"/>
          </p:cNvPicPr>
          <p:nvPr/>
        </p:nvPicPr>
        <p:blipFill>
          <a:blip r:embed="rId3"/>
          <a:srcRect l="1559" r="1766"/>
          <a:stretch>
            <a:fillRect/>
          </a:stretch>
        </p:blipFill>
        <p:spPr bwMode="auto">
          <a:xfrm>
            <a:off x="4786314" y="857232"/>
            <a:ext cx="3986893" cy="5795958"/>
          </a:xfrm>
          <a:prstGeom prst="rect">
            <a:avLst/>
          </a:prstGeom>
          <a:noFill/>
        </p:spPr>
      </p:pic>
      <p:sp>
        <p:nvSpPr>
          <p:cNvPr id="5" name="Rectangle 13"/>
          <p:cNvSpPr txBox="1">
            <a:spLocks noChangeArrowheads="1"/>
          </p:cNvSpPr>
          <p:nvPr/>
        </p:nvSpPr>
        <p:spPr bwMode="auto">
          <a:xfrm>
            <a:off x="214282" y="142852"/>
            <a:ext cx="1428760" cy="50006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 spc="-10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Aula</a:t>
            </a:r>
            <a:endParaRPr kumimoji="0" lang="es-ES" sz="2800" b="1" u="none" strike="noStrike" kern="1200" cap="none" spc="-100" normalizeH="0" baseline="0" noProof="0" dirty="0" smtClean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785786" y="6143644"/>
            <a:ext cx="1428760" cy="50006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 spc="-1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Caso 1</a:t>
            </a:r>
            <a:endParaRPr kumimoji="0" lang="es-ES" sz="2800" b="1" u="none" strike="noStrike" kern="1200" cap="none" spc="-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Rectangle 13"/>
          <p:cNvSpPr txBox="1">
            <a:spLocks noChangeArrowheads="1"/>
          </p:cNvSpPr>
          <p:nvPr/>
        </p:nvSpPr>
        <p:spPr bwMode="auto">
          <a:xfrm>
            <a:off x="5429256" y="6143644"/>
            <a:ext cx="1428760" cy="50006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 spc="-1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Caso 2</a:t>
            </a:r>
            <a:endParaRPr kumimoji="0" lang="es-ES" sz="2800" b="1" u="none" strike="noStrike" kern="1200" cap="none" spc="-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9" name="Rectangle 13"/>
          <p:cNvSpPr txBox="1">
            <a:spLocks noChangeArrowheads="1"/>
          </p:cNvSpPr>
          <p:nvPr/>
        </p:nvSpPr>
        <p:spPr bwMode="auto">
          <a:xfrm>
            <a:off x="3071802" y="5643578"/>
            <a:ext cx="1928826" cy="42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spc="-1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32.86 °C</a:t>
            </a:r>
            <a:endParaRPr kumimoji="0" lang="es-ES" sz="2400" b="1" u="none" strike="noStrike" kern="1200" cap="none" spc="-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Rectangle 13"/>
          <p:cNvSpPr txBox="1">
            <a:spLocks noChangeArrowheads="1"/>
          </p:cNvSpPr>
          <p:nvPr/>
        </p:nvSpPr>
        <p:spPr bwMode="auto">
          <a:xfrm>
            <a:off x="7143768" y="5643578"/>
            <a:ext cx="1857388" cy="50006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spc="-1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26.75 °C</a:t>
            </a:r>
            <a:endParaRPr kumimoji="0" lang="es-ES" sz="2400" b="1" u="none" strike="noStrike" kern="1200" cap="none" spc="-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planta primera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2357422" y="1142984"/>
            <a:ext cx="6406858" cy="48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Espacios  analizados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00760" y="1428736"/>
            <a:ext cx="1000132" cy="714380"/>
          </a:xfrm>
          <a:prstGeom prst="rect">
            <a:avLst/>
          </a:prstGeom>
          <a:solidFill>
            <a:schemeClr val="accent1">
              <a:alpha val="47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angle 6"/>
          <p:cNvSpPr/>
          <p:nvPr/>
        </p:nvSpPr>
        <p:spPr>
          <a:xfrm>
            <a:off x="7643834" y="2357430"/>
            <a:ext cx="857256" cy="1214446"/>
          </a:xfrm>
          <a:prstGeom prst="rect">
            <a:avLst/>
          </a:prstGeom>
          <a:solidFill>
            <a:srgbClr val="002060">
              <a:alpha val="37000"/>
            </a:srgb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Trapezoid 7"/>
          <p:cNvSpPr/>
          <p:nvPr/>
        </p:nvSpPr>
        <p:spPr>
          <a:xfrm rot="10800000">
            <a:off x="7143768" y="4214818"/>
            <a:ext cx="1143008" cy="1143008"/>
          </a:xfrm>
          <a:prstGeom prst="trapezoid">
            <a:avLst>
              <a:gd name="adj" fmla="val 17836"/>
            </a:avLst>
          </a:prstGeom>
          <a:solidFill>
            <a:schemeClr val="bg1">
              <a:lumMod val="75000"/>
              <a:lumOff val="25000"/>
              <a:alpha val="55000"/>
            </a:schemeClr>
          </a:solidFill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TextBox 8"/>
          <p:cNvSpPr txBox="1"/>
          <p:nvPr/>
        </p:nvSpPr>
        <p:spPr>
          <a:xfrm>
            <a:off x="4286248" y="1214422"/>
            <a:ext cx="1571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MODULO AULA</a:t>
            </a:r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10" name="TextBox 9"/>
          <p:cNvSpPr txBox="1"/>
          <p:nvPr/>
        </p:nvSpPr>
        <p:spPr>
          <a:xfrm>
            <a:off x="5857884" y="2285992"/>
            <a:ext cx="1571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SALA ESTUDIOS</a:t>
            </a:r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11" name="TextBox 10"/>
          <p:cNvSpPr txBox="1"/>
          <p:nvPr/>
        </p:nvSpPr>
        <p:spPr>
          <a:xfrm>
            <a:off x="5643570" y="4071942"/>
            <a:ext cx="1571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AULA MAGNA</a:t>
            </a:r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13" name="Right Arrow 12"/>
          <p:cNvSpPr/>
          <p:nvPr/>
        </p:nvSpPr>
        <p:spPr>
          <a:xfrm rot="8137245">
            <a:off x="3032707" y="5377381"/>
            <a:ext cx="357384" cy="2382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TextBox 13"/>
          <p:cNvSpPr txBox="1"/>
          <p:nvPr/>
        </p:nvSpPr>
        <p:spPr>
          <a:xfrm>
            <a:off x="2928926" y="4929198"/>
            <a:ext cx="12144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tx1">
                    <a:lumMod val="50000"/>
                  </a:schemeClr>
                </a:solidFill>
              </a:rPr>
              <a:t>N</a:t>
            </a:r>
          </a:p>
          <a:p>
            <a:endParaRPr lang="es-MX" dirty="0" smtClean="0"/>
          </a:p>
          <a:p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Comparación de resultados</a:t>
            </a:r>
            <a:br>
              <a:rPr lang="es-ES" sz="2800" dirty="0" smtClean="0">
                <a:latin typeface="+mn-lt"/>
              </a:rPr>
            </a:br>
            <a:r>
              <a:rPr lang="es-ES" sz="2800" dirty="0" smtClean="0">
                <a:latin typeface="+mn-lt"/>
              </a:rPr>
              <a:t>AULA TIPO</a:t>
            </a:r>
          </a:p>
        </p:txBody>
      </p:sp>
      <p:pic>
        <p:nvPicPr>
          <p:cNvPr id="7" name="Picture 6" descr="122.jpg"/>
          <p:cNvPicPr>
            <a:picLocks noChangeAspect="1"/>
          </p:cNvPicPr>
          <p:nvPr/>
        </p:nvPicPr>
        <p:blipFill>
          <a:blip r:embed="rId3"/>
          <a:srcRect t="5093"/>
          <a:stretch>
            <a:fillRect/>
          </a:stretch>
        </p:blipFill>
        <p:spPr>
          <a:xfrm>
            <a:off x="2357422" y="1533527"/>
            <a:ext cx="6210300" cy="53244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0" y="3929066"/>
            <a:ext cx="1071570" cy="785818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angle 8"/>
          <p:cNvSpPr/>
          <p:nvPr/>
        </p:nvSpPr>
        <p:spPr>
          <a:xfrm>
            <a:off x="4572000" y="5357826"/>
            <a:ext cx="1071570" cy="571504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TextBox 9"/>
          <p:cNvSpPr txBox="1"/>
          <p:nvPr/>
        </p:nvSpPr>
        <p:spPr>
          <a:xfrm>
            <a:off x="4714876" y="3357562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Brise-soleil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00430" y="4714884"/>
            <a:ext cx="1000132" cy="571504"/>
          </a:xfrm>
          <a:prstGeom prst="rect">
            <a:avLst/>
          </a:prstGeom>
          <a:solidFill>
            <a:schemeClr val="tx2">
              <a:lumMod val="50000"/>
              <a:alpha val="34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>
                <a:latin typeface="+mn-lt"/>
              </a:rPr>
              <a:t>Comparación de resultados</a:t>
            </a:r>
            <a:br>
              <a:rPr lang="es-ES" sz="2800" dirty="0" smtClean="0">
                <a:latin typeface="+mn-lt"/>
              </a:rPr>
            </a:br>
            <a:endParaRPr lang="es-ES" sz="2800" dirty="0" smtClean="0">
              <a:latin typeface="+mn-lt"/>
            </a:endParaRPr>
          </a:p>
        </p:txBody>
      </p:sp>
      <p:pic>
        <p:nvPicPr>
          <p:cNvPr id="7" name="Picture 6" descr="123.jpg"/>
          <p:cNvPicPr>
            <a:picLocks noChangeAspect="1"/>
          </p:cNvPicPr>
          <p:nvPr/>
        </p:nvPicPr>
        <p:blipFill>
          <a:blip r:embed="rId3"/>
          <a:srcRect t="7765" r="1205"/>
          <a:stretch>
            <a:fillRect/>
          </a:stretch>
        </p:blipFill>
        <p:spPr>
          <a:xfrm>
            <a:off x="1643042" y="2071678"/>
            <a:ext cx="3616429" cy="31432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00298" y="150017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BIBLIOTECA</a:t>
            </a:r>
            <a:endParaRPr lang="es-MX" dirty="0"/>
          </a:p>
        </p:txBody>
      </p:sp>
      <p:sp>
        <p:nvSpPr>
          <p:cNvPr id="9" name="TextBox 8"/>
          <p:cNvSpPr txBox="1"/>
          <p:nvPr/>
        </p:nvSpPr>
        <p:spPr>
          <a:xfrm>
            <a:off x="6143636" y="150017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AULA MAGNA</a:t>
            </a:r>
            <a:endParaRPr lang="es-MX" dirty="0"/>
          </a:p>
        </p:txBody>
      </p:sp>
      <p:pic>
        <p:nvPicPr>
          <p:cNvPr id="10" name="Picture 9" descr="eeeeee.jpg"/>
          <p:cNvPicPr>
            <a:picLocks noChangeAspect="1"/>
          </p:cNvPicPr>
          <p:nvPr/>
        </p:nvPicPr>
        <p:blipFill>
          <a:blip r:embed="rId4"/>
          <a:srcRect l="1559" t="2273" r="3714"/>
          <a:stretch>
            <a:fillRect/>
          </a:stretch>
        </p:blipFill>
        <p:spPr>
          <a:xfrm>
            <a:off x="5357818" y="2071678"/>
            <a:ext cx="3643338" cy="30718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28860" y="-571528"/>
            <a:ext cx="4214842" cy="5857916"/>
          </a:xfrm>
        </p:spPr>
        <p:txBody>
          <a:bodyPr>
            <a:normAutofit/>
          </a:bodyPr>
          <a:lstStyle/>
          <a:p>
            <a:pPr algn="just"/>
            <a:r>
              <a:rPr lang="es-MX" sz="1800" b="1" dirty="0" smtClean="0">
                <a:solidFill>
                  <a:srgbClr val="FFFF00"/>
                </a:solidFill>
              </a:rPr>
              <a:t>Junio y Septiembre </a:t>
            </a:r>
            <a:r>
              <a:rPr lang="es-MX" sz="1800" b="1" dirty="0" smtClean="0"/>
              <a:t>las condiciones de temperatura </a:t>
            </a:r>
            <a:r>
              <a:rPr lang="es-MX" sz="1800" dirty="0" smtClean="0"/>
              <a:t>alcanzadas, entran dentro del rango de temperatura de confort (21.3-26.39 °C) en el “</a:t>
            </a:r>
            <a:r>
              <a:rPr lang="es-MX" sz="1800" b="1" i="1" dirty="0" smtClean="0"/>
              <a:t>caso 2” “</a:t>
            </a:r>
            <a:r>
              <a:rPr lang="es-MX" sz="1800" dirty="0" smtClean="0"/>
              <a:t>brise soleil</a:t>
            </a:r>
            <a:r>
              <a:rPr lang="es-MX" sz="1800" b="1" i="1" dirty="0" smtClean="0"/>
              <a:t>”</a:t>
            </a:r>
            <a:endParaRPr lang="es-MX" sz="1800" dirty="0" smtClean="0"/>
          </a:p>
          <a:p>
            <a:pPr algn="just"/>
            <a:endParaRPr lang="es-MX" sz="1800" dirty="0" smtClean="0"/>
          </a:p>
          <a:p>
            <a:pPr algn="just"/>
            <a:endParaRPr lang="es-MX" sz="1800" dirty="0" smtClean="0"/>
          </a:p>
          <a:p>
            <a:pPr algn="just"/>
            <a:r>
              <a:rPr lang="es-MX" sz="1800" b="1" dirty="0" smtClean="0">
                <a:solidFill>
                  <a:srgbClr val="FFFF00"/>
                </a:solidFill>
              </a:rPr>
              <a:t>Marzo </a:t>
            </a:r>
            <a:r>
              <a:rPr lang="es-MX" sz="1800" b="1" dirty="0" smtClean="0"/>
              <a:t>las </a:t>
            </a:r>
            <a:r>
              <a:rPr lang="es-MX" sz="1800" b="1" dirty="0" smtClean="0"/>
              <a:t>condiciones de temperatura </a:t>
            </a:r>
            <a:r>
              <a:rPr lang="es-MX" sz="1800" dirty="0" smtClean="0"/>
              <a:t>alcanzadas, entran dentro del rango de temperatura de confort en el “</a:t>
            </a:r>
            <a:r>
              <a:rPr lang="es-MX" sz="1800" b="1" dirty="0" smtClean="0"/>
              <a:t>caso 1</a:t>
            </a:r>
            <a:r>
              <a:rPr lang="es-MX" sz="1800" dirty="0" smtClean="0"/>
              <a:t>”</a:t>
            </a:r>
            <a:r>
              <a:rPr lang="es-MX" sz="1800" b="1" i="1" dirty="0" smtClean="0"/>
              <a:t> “</a:t>
            </a:r>
            <a:r>
              <a:rPr lang="es-MX" sz="1800" i="1" dirty="0" smtClean="0"/>
              <a:t>vano-ventana”</a:t>
            </a:r>
          </a:p>
          <a:p>
            <a:pPr algn="just"/>
            <a:endParaRPr lang="es-MX" sz="1800" b="1" i="1" dirty="0" smtClean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2000" dirty="0" smtClean="0"/>
              <a:t>Conclusiones en base al análisis de temperaturas por medio de las</a:t>
            </a:r>
            <a:br>
              <a:rPr lang="es-MX" sz="2000" dirty="0" smtClean="0"/>
            </a:br>
            <a:r>
              <a:rPr lang="es-MX" sz="2000" dirty="0" smtClean="0"/>
              <a:t>fichas</a:t>
            </a:r>
            <a:endParaRPr lang="es-ES" sz="2000" dirty="0" smtClean="0">
              <a:latin typeface="+mn-lt"/>
            </a:endParaRPr>
          </a:p>
        </p:txBody>
      </p:sp>
      <p:pic>
        <p:nvPicPr>
          <p:cNvPr id="5" name="Picture 4" descr="123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4000504"/>
            <a:ext cx="2214578" cy="1647947"/>
          </a:xfrm>
          <a:prstGeom prst="rect">
            <a:avLst/>
          </a:prstGeom>
        </p:spPr>
      </p:pic>
      <p:pic>
        <p:nvPicPr>
          <p:cNvPr id="8" name="Picture 7" descr="biliote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1571612"/>
            <a:ext cx="2227173" cy="15144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2000" dirty="0" smtClean="0"/>
              <a:t>VIDEO DEL RECORRIDO SOLAR SOBRE LA FACULTAD DE FILOSOFIA</a:t>
            </a:r>
            <a:endParaRPr lang="es-ES" sz="2000" dirty="0" smtClean="0">
              <a:latin typeface="+mn-lt"/>
            </a:endParaRPr>
          </a:p>
        </p:txBody>
      </p:sp>
      <p:pic>
        <p:nvPicPr>
          <p:cNvPr id="7" name="RECORRIDOSOLA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28362" y="1071546"/>
            <a:ext cx="8615638" cy="5357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ndic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2000" dirty="0" smtClean="0"/>
              <a:t>Conclusiones en base al análisis de temperaturas por medio de las</a:t>
            </a:r>
            <a:br>
              <a:rPr lang="es-MX" sz="2000" dirty="0" smtClean="0"/>
            </a:br>
            <a:r>
              <a:rPr lang="es-MX" sz="2000" dirty="0" smtClean="0"/>
              <a:t>fichas</a:t>
            </a:r>
            <a:endParaRPr lang="es-ES" sz="2000" dirty="0" smtClean="0">
              <a:latin typeface="+mn-lt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285728"/>
            <a:ext cx="6016651" cy="5143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s-MX" sz="1800" dirty="0" smtClean="0">
                <a:solidFill>
                  <a:srgbClr val="FFFF00"/>
                </a:solidFill>
              </a:rPr>
              <a:t>Junio y Setiembre </a:t>
            </a:r>
            <a:r>
              <a:rPr lang="es-MX" sz="1800" dirty="0" smtClean="0"/>
              <a:t>la importancia del brise soleil sobre la fachada es fundamental para mantener una temperatura de confort </a:t>
            </a:r>
            <a:r>
              <a:rPr lang="es-MX" sz="1800" b="1" dirty="0" smtClean="0">
                <a:solidFill>
                  <a:schemeClr val="accent4">
                    <a:lumMod val="75000"/>
                  </a:schemeClr>
                </a:solidFill>
              </a:rPr>
              <a:t>impidiendo </a:t>
            </a:r>
            <a:r>
              <a:rPr lang="es-MX" sz="1800" dirty="0" smtClean="0"/>
              <a:t>la incidencia solar.</a:t>
            </a:r>
          </a:p>
          <a:p>
            <a:endParaRPr lang="es-MX" sz="1800" dirty="0" smtClean="0"/>
          </a:p>
          <a:p>
            <a:endParaRPr lang="es-MX" sz="1800" dirty="0" smtClean="0"/>
          </a:p>
          <a:p>
            <a:pPr>
              <a:buFont typeface="Wingdings" pitchFamily="2" charset="2"/>
              <a:buChar char="§"/>
            </a:pPr>
            <a:r>
              <a:rPr lang="es-MX" sz="1800" dirty="0" smtClean="0"/>
              <a:t>  </a:t>
            </a:r>
            <a:r>
              <a:rPr lang="es-MX" sz="1800" dirty="0" smtClean="0">
                <a:solidFill>
                  <a:srgbClr val="FFFF00"/>
                </a:solidFill>
              </a:rPr>
              <a:t>Marzo y Diciembre </a:t>
            </a:r>
            <a:r>
              <a:rPr lang="es-MX" sz="1800" dirty="0" smtClean="0"/>
              <a:t>lo que más destaca es la importancia del diseño del brise soleil </a:t>
            </a:r>
            <a:r>
              <a:rPr lang="es-MX" sz="1800" b="1" dirty="0" smtClean="0">
                <a:solidFill>
                  <a:schemeClr val="accent4">
                    <a:lumMod val="75000"/>
                  </a:schemeClr>
                </a:solidFill>
              </a:rPr>
              <a:t>permitiendo</a:t>
            </a:r>
            <a:r>
              <a:rPr lang="es-MX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MX" sz="1800" dirty="0" smtClean="0"/>
              <a:t>el paso parcial de la radiación solar.</a:t>
            </a:r>
          </a:p>
          <a:p>
            <a:endParaRPr lang="es-MX" sz="1800" dirty="0" smtClean="0"/>
          </a:p>
          <a:p>
            <a:pPr>
              <a:buFont typeface="Wingdings" pitchFamily="2" charset="2"/>
              <a:buChar char="§"/>
            </a:pPr>
            <a:r>
              <a:rPr lang="es-MX" sz="1800" dirty="0" smtClean="0"/>
              <a:t>  Los espacios más importantes tienen una orientación la cual está expuesta todo el año a la incidencia solar</a:t>
            </a:r>
          </a:p>
          <a:p>
            <a:endParaRPr lang="es-MX" sz="2000" dirty="0" smtClean="0"/>
          </a:p>
          <a:p>
            <a:endParaRPr lang="es-MX" dirty="0" smtClean="0"/>
          </a:p>
          <a:p>
            <a:endParaRPr lang="es-ES" sz="2000" dirty="0" smtClean="0"/>
          </a:p>
        </p:txBody>
      </p:sp>
      <p:pic>
        <p:nvPicPr>
          <p:cNvPr id="5" name="Picture 4" descr="edficio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4572008"/>
            <a:ext cx="3857620" cy="2174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Content Placeholder 3" descr="estudioct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-1"/>
            <a:ext cx="4964125" cy="6858001"/>
          </a:xfrm>
        </p:spPr>
      </p:pic>
      <p:pic>
        <p:nvPicPr>
          <p:cNvPr id="5" name="Picture 4" descr="FICHAS.jpg"/>
          <p:cNvPicPr>
            <a:picLocks noChangeAspect="1"/>
          </p:cNvPicPr>
          <p:nvPr/>
        </p:nvPicPr>
        <p:blipFill>
          <a:blip r:embed="rId3"/>
          <a:srcRect l="13001" r="24163"/>
          <a:stretch>
            <a:fillRect/>
          </a:stretch>
        </p:blipFill>
        <p:spPr>
          <a:xfrm>
            <a:off x="5072066" y="0"/>
            <a:ext cx="4071934" cy="6858000"/>
          </a:xfrm>
          <a:prstGeom prst="rect">
            <a:avLst/>
          </a:prstGeom>
        </p:spPr>
      </p:pic>
      <p:pic>
        <p:nvPicPr>
          <p:cNvPr id="6" name="Picture 5" descr="FICH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14290"/>
            <a:ext cx="4071934" cy="40121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108" y="714357"/>
            <a:ext cx="6215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CODIGO TECNICO EDIFICACION CTE-HE1 </a:t>
            </a:r>
          </a:p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LIDER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-285784" y="5429240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6" descr="U0496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5929330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285984" y="214290"/>
            <a:ext cx="7434292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JUSTIFICACION CODIGO TECNICO</a:t>
            </a:r>
          </a:p>
        </p:txBody>
      </p:sp>
      <p:pic>
        <p:nvPicPr>
          <p:cNvPr id="39939" name="Picture 4" descr="indic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58" y="887436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2500298" y="1214422"/>
            <a:ext cx="60483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Los edificios dispondrán de una envolvente de características tales que limite adecuadamente la demanda energética necesaria para alcanzar el bienestar térmico en función de: </a:t>
            </a:r>
          </a:p>
          <a:p>
            <a:pPr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dirty="0"/>
          </a:p>
          <a:p>
            <a:pPr lvl="1"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 clima de la localidad</a:t>
            </a:r>
          </a:p>
          <a:p>
            <a:pPr lvl="1"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 uso del edificio </a:t>
            </a:r>
          </a:p>
          <a:p>
            <a:pPr lvl="1"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 régimen de verano y de invierno</a:t>
            </a:r>
          </a:p>
          <a:p>
            <a:pPr lvl="1"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 características de aislamiento e inercia, permeabilidad al aire </a:t>
            </a:r>
          </a:p>
          <a:p>
            <a:pPr lvl="1" algn="just"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 exposición a la radiación solar.</a:t>
            </a:r>
            <a:r>
              <a:rPr lang="es-ES" dirty="0"/>
              <a:t> 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4581525"/>
            <a:ext cx="26511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285728"/>
            <a:ext cx="6408737" cy="2000264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s-ES" sz="2000" spc="150" dirty="0" smtClean="0"/>
              <a:t>Estudio y análisis de la influencia de los sistemas pasivos de protección solar en un edificio modelo.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2000" spc="150" dirty="0" smtClean="0"/>
              <a:t> </a:t>
            </a:r>
            <a:r>
              <a:rPr lang="es-ES" spc="150" dirty="0" smtClean="0"/>
              <a:t> </a:t>
            </a:r>
            <a:r>
              <a:rPr lang="es-ES" sz="2000" spc="150" dirty="0" smtClean="0"/>
              <a:t>Demanda energética </a:t>
            </a:r>
          </a:p>
          <a:p>
            <a:pPr lvl="1" algn="just">
              <a:buFont typeface="Wingdings" pitchFamily="2" charset="2"/>
              <a:buChar char="§"/>
            </a:pPr>
            <a:r>
              <a:rPr lang="es-ES" sz="2000" spc="150" dirty="0" smtClean="0"/>
              <a:t>  Temperatura Interior (Confort térmico)</a:t>
            </a:r>
          </a:p>
        </p:txBody>
      </p:sp>
      <p:pic>
        <p:nvPicPr>
          <p:cNvPr id="10243" name="Picture 12" descr="indic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13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3200" dirty="0" smtClean="0"/>
              <a:t>OBJETIVOS</a:t>
            </a:r>
          </a:p>
        </p:txBody>
      </p:sp>
      <p:pic>
        <p:nvPicPr>
          <p:cNvPr id="6" name="Picture 5" descr="biliote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4857760"/>
            <a:ext cx="2428892" cy="1807427"/>
          </a:xfrm>
          <a:prstGeom prst="rect">
            <a:avLst/>
          </a:prstGeom>
        </p:spPr>
      </p:pic>
      <p:pic>
        <p:nvPicPr>
          <p:cNvPr id="7" name="Picture 6" descr="123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4786322"/>
            <a:ext cx="2428892" cy="1859953"/>
          </a:xfrm>
          <a:prstGeom prst="rect">
            <a:avLst/>
          </a:prstGeom>
        </p:spPr>
      </p:pic>
      <p:pic>
        <p:nvPicPr>
          <p:cNvPr id="8" name="Picture 6" descr="volumen facultad filosof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357430"/>
            <a:ext cx="4318374" cy="244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11413" y="188913"/>
            <a:ext cx="5451475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OBJETIVOS Y LIMITACIONES</a:t>
            </a:r>
          </a:p>
        </p:txBody>
      </p:sp>
      <p:sp>
        <p:nvSpPr>
          <p:cNvPr id="40964" name="Rectangle 6"/>
          <p:cNvSpPr>
            <a:spLocks noChangeArrowheads="1"/>
          </p:cNvSpPr>
          <p:nvPr/>
        </p:nvSpPr>
        <p:spPr bwMode="auto">
          <a:xfrm>
            <a:off x="2339975" y="908050"/>
            <a:ext cx="62642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b="1" dirty="0"/>
              <a:t>Objetivo:</a:t>
            </a:r>
            <a:r>
              <a:rPr lang="es-ES" dirty="0"/>
              <a:t> estudiar la influencia de los brise-</a:t>
            </a:r>
            <a:r>
              <a:rPr lang="es-ES" dirty="0" err="1"/>
              <a:t>soleis</a:t>
            </a:r>
            <a:r>
              <a:rPr lang="es-ES" dirty="0"/>
              <a:t> (parasoles) en la demanda energética del edificio modelo.</a:t>
            </a:r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dirty="0"/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	Programa informático </a:t>
            </a:r>
            <a:r>
              <a:rPr lang="es-ES" b="1" dirty="0"/>
              <a:t>LIDER</a:t>
            </a:r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b="1" dirty="0"/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b="1" dirty="0"/>
              <a:t>Limitaciones:</a:t>
            </a:r>
            <a:r>
              <a:rPr lang="es-ES" dirty="0"/>
              <a:t> </a:t>
            </a:r>
          </a:p>
          <a:p>
            <a:pPr lvl="1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modelización de grandes edificios</a:t>
            </a:r>
          </a:p>
          <a:p>
            <a:pPr lvl="1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Geometría de los brise-</a:t>
            </a:r>
            <a:r>
              <a:rPr lang="es-ES" dirty="0" err="1"/>
              <a:t>soleils</a:t>
            </a:r>
            <a:r>
              <a:rPr lang="es-ES" dirty="0"/>
              <a:t>. </a:t>
            </a:r>
          </a:p>
          <a:p>
            <a:pPr lvl="1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dirty="0"/>
              <a:t>  Elementos constructivos envolvente del edificio. </a:t>
            </a:r>
          </a:p>
        </p:txBody>
      </p:sp>
      <p:pic>
        <p:nvPicPr>
          <p:cNvPr id="40965" name="Picture 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149725"/>
            <a:ext cx="2352675" cy="2314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0966" name="Text Box 8"/>
          <p:cNvSpPr txBox="1">
            <a:spLocks noChangeArrowheads="1"/>
          </p:cNvSpPr>
          <p:nvPr/>
        </p:nvSpPr>
        <p:spPr bwMode="auto">
          <a:xfrm>
            <a:off x="5256213" y="4292600"/>
            <a:ext cx="38877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ES" b="1" dirty="0"/>
              <a:t>Informes calculados:</a:t>
            </a:r>
          </a:p>
          <a:p>
            <a:pPr lvl="2" eaLnBrk="1" hangingPunct="1"/>
            <a:endParaRPr lang="es-ES" b="1" dirty="0"/>
          </a:p>
          <a:p>
            <a:pPr eaLnBrk="1" hangingPunct="1">
              <a:buFontTx/>
              <a:buChar char="•"/>
            </a:pPr>
            <a:r>
              <a:rPr lang="es-ES" dirty="0"/>
              <a:t> INFORME 1: con parasoles</a:t>
            </a:r>
          </a:p>
          <a:p>
            <a:pPr eaLnBrk="1" hangingPunct="1">
              <a:buFontTx/>
              <a:buChar char="•"/>
            </a:pPr>
            <a:endParaRPr lang="es-ES" dirty="0"/>
          </a:p>
          <a:p>
            <a:pPr eaLnBrk="1" hangingPunct="1">
              <a:buFontTx/>
              <a:buChar char="•"/>
            </a:pPr>
            <a:r>
              <a:rPr lang="es-ES" dirty="0"/>
              <a:t> INFORME 2: sin parasoles. </a:t>
            </a:r>
          </a:p>
        </p:txBody>
      </p:sp>
      <p:pic>
        <p:nvPicPr>
          <p:cNvPr id="7" name="Picture 4" descr="indic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58" y="887436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11413" y="188913"/>
            <a:ext cx="5451475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RESULTADOS E INFORMES</a:t>
            </a:r>
          </a:p>
        </p:txBody>
      </p:sp>
      <p:sp>
        <p:nvSpPr>
          <p:cNvPr id="41988" name="Rectangle 7"/>
          <p:cNvSpPr>
            <a:spLocks noChangeArrowheads="1"/>
          </p:cNvSpPr>
          <p:nvPr/>
        </p:nvSpPr>
        <p:spPr bwMode="auto">
          <a:xfrm>
            <a:off x="2484438" y="908050"/>
            <a:ext cx="633571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b="1"/>
              <a:t>INFORME 1:</a:t>
            </a:r>
            <a:r>
              <a:rPr lang="es-ES"/>
              <a:t> </a:t>
            </a: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/>
              <a:t>Modelización del edificio con parasoles con un % de sombreamiento similar  a los brise-soleils existentes en el edificio analizado.</a:t>
            </a:r>
          </a:p>
        </p:txBody>
      </p:sp>
      <p:pic>
        <p:nvPicPr>
          <p:cNvPr id="41989" name="Picture 60"/>
          <p:cNvPicPr>
            <a:picLocks noChangeAspect="1" noChangeArrowheads="1"/>
          </p:cNvPicPr>
          <p:nvPr/>
        </p:nvPicPr>
        <p:blipFill>
          <a:blip r:embed="rId2"/>
          <a:srcRect l="1341" t="23553" b="10381"/>
          <a:stretch>
            <a:fillRect/>
          </a:stretch>
        </p:blipFill>
        <p:spPr bwMode="auto">
          <a:xfrm>
            <a:off x="2627313" y="2420938"/>
            <a:ext cx="6315075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9"/>
          <p:cNvSpPr txBox="1">
            <a:spLocks noChangeArrowheads="1"/>
          </p:cNvSpPr>
          <p:nvPr/>
        </p:nvSpPr>
        <p:spPr bwMode="auto">
          <a:xfrm>
            <a:off x="3132138" y="6092825"/>
            <a:ext cx="4967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SI cumple reglamentación CTE DB-HE1</a:t>
            </a:r>
          </a:p>
        </p:txBody>
      </p:sp>
      <p:pic>
        <p:nvPicPr>
          <p:cNvPr id="7" name="Picture 4" descr="indic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58" y="887436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11413" y="188913"/>
            <a:ext cx="5451475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RESULTADOS E INFORMES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484438" y="981075"/>
            <a:ext cx="63357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b="1" dirty="0"/>
              <a:t>INFORME 2</a:t>
            </a:r>
            <a:r>
              <a:rPr lang="es-ES" dirty="0"/>
              <a:t>: </a:t>
            </a: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Modelización del edificio sin parasoles (brise-</a:t>
            </a:r>
            <a:r>
              <a:rPr lang="es-ES" dirty="0" err="1"/>
              <a:t>soleils</a:t>
            </a:r>
            <a:r>
              <a:rPr lang="es-ES" dirty="0"/>
              <a:t>)</a:t>
            </a:r>
          </a:p>
        </p:txBody>
      </p:sp>
      <p:pic>
        <p:nvPicPr>
          <p:cNvPr id="43013" name="Picture 61"/>
          <p:cNvPicPr>
            <a:picLocks noChangeAspect="1" noChangeArrowheads="1"/>
          </p:cNvPicPr>
          <p:nvPr/>
        </p:nvPicPr>
        <p:blipFill>
          <a:blip r:embed="rId2"/>
          <a:srcRect t="22763" b="10509"/>
          <a:stretch>
            <a:fillRect/>
          </a:stretch>
        </p:blipFill>
        <p:spPr bwMode="auto">
          <a:xfrm>
            <a:off x="2339975" y="1844675"/>
            <a:ext cx="644366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3132138" y="6092825"/>
            <a:ext cx="4967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NO cumple reglamentación CTE DB-HE1</a:t>
            </a:r>
          </a:p>
        </p:txBody>
      </p:sp>
      <p:pic>
        <p:nvPicPr>
          <p:cNvPr id="7" name="Picture 4" descr="indic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58" y="887436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Content Placeholder 3" descr="EJEMPL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929222" cy="6858000"/>
          </a:xfrm>
        </p:spPr>
      </p:pic>
      <p:pic>
        <p:nvPicPr>
          <p:cNvPr id="5" name="Content Placeholder 3" descr="EJEMPLO.jpg"/>
          <p:cNvPicPr>
            <a:picLocks noChangeAspect="1"/>
          </p:cNvPicPr>
          <p:nvPr/>
        </p:nvPicPr>
        <p:blipFill>
          <a:blip r:embed="rId2"/>
          <a:srcRect t="43011" r="1449"/>
          <a:stretch>
            <a:fillRect/>
          </a:stretch>
        </p:blipFill>
        <p:spPr>
          <a:xfrm>
            <a:off x="4929189" y="0"/>
            <a:ext cx="4214809" cy="3367181"/>
          </a:xfrm>
          <a:prstGeom prst="rect">
            <a:avLst/>
          </a:prstGeom>
        </p:spPr>
      </p:pic>
      <p:pic>
        <p:nvPicPr>
          <p:cNvPr id="7" name="Content Placeholder 3" descr="EJEMPLO.jpg"/>
          <p:cNvPicPr>
            <a:picLocks noChangeAspect="1"/>
          </p:cNvPicPr>
          <p:nvPr/>
        </p:nvPicPr>
        <p:blipFill>
          <a:blip r:embed="rId2"/>
          <a:srcRect b="51744"/>
          <a:stretch>
            <a:fillRect/>
          </a:stretch>
        </p:blipFill>
        <p:spPr>
          <a:xfrm>
            <a:off x="4214778" y="3357562"/>
            <a:ext cx="4929222" cy="35004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3108" y="714357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CONCLUSIONES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-285784" y="5429240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6" descr="U0496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5929330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411413" y="188913"/>
            <a:ext cx="5451475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CONCLUSIONES GENERALES</a:t>
            </a:r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2484438" y="981074"/>
            <a:ext cx="6264275" cy="523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es-ES" dirty="0"/>
              <a:t> </a:t>
            </a:r>
            <a:r>
              <a:rPr lang="es-ES" dirty="0" smtClean="0"/>
              <a:t>  Importancia </a:t>
            </a:r>
            <a:r>
              <a:rPr lang="es-ES" b="1" dirty="0"/>
              <a:t>clima</a:t>
            </a:r>
            <a:r>
              <a:rPr lang="es-ES" dirty="0"/>
              <a:t>, la </a:t>
            </a:r>
            <a:r>
              <a:rPr lang="es-ES" b="1" dirty="0" smtClean="0"/>
              <a:t>ubicación, la</a:t>
            </a:r>
            <a:r>
              <a:rPr lang="es-ES" dirty="0" smtClean="0"/>
              <a:t> </a:t>
            </a:r>
            <a:r>
              <a:rPr lang="es-ES" b="1" dirty="0" smtClean="0"/>
              <a:t>forma y trayectoria solar</a:t>
            </a:r>
            <a:endParaRPr lang="es-ES" dirty="0"/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dirty="0"/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es-ES" dirty="0"/>
              <a:t>  </a:t>
            </a:r>
            <a:r>
              <a:rPr lang="es-ES" dirty="0" smtClean="0"/>
              <a:t>  Los</a:t>
            </a:r>
            <a:r>
              <a:rPr lang="es-ES" b="1" dirty="0" smtClean="0"/>
              <a:t> </a:t>
            </a:r>
            <a:r>
              <a:rPr lang="es-ES" b="1" dirty="0"/>
              <a:t>sistemas pasivos de protección solar:</a:t>
            </a:r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endParaRPr lang="es-ES" dirty="0"/>
          </a:p>
          <a:p>
            <a:pPr lvl="1" algn="just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Mejoran confort o bienestar térmico interior.</a:t>
            </a:r>
          </a:p>
          <a:p>
            <a:pPr lvl="1" algn="just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Reducen la demanda energética del edificio</a:t>
            </a:r>
            <a:r>
              <a:rPr lang="es-ES" dirty="0"/>
              <a:t>.</a:t>
            </a:r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dirty="0"/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es-ES" dirty="0"/>
              <a:t> </a:t>
            </a:r>
            <a:r>
              <a:rPr lang="es-ES" dirty="0" smtClean="0"/>
              <a:t>  Relaciones</a:t>
            </a:r>
            <a:r>
              <a:rPr lang="es-ES" b="1" dirty="0" smtClean="0"/>
              <a:t> </a:t>
            </a:r>
            <a:r>
              <a:rPr lang="es-ES" b="1" dirty="0"/>
              <a:t>causa-efecto</a:t>
            </a:r>
            <a:r>
              <a:rPr lang="es-ES" dirty="0"/>
              <a:t> entre</a:t>
            </a:r>
            <a:r>
              <a:rPr lang="es-ES" b="1" dirty="0"/>
              <a:t> clima y arquitectura</a:t>
            </a:r>
            <a:r>
              <a:rPr lang="es-ES" dirty="0"/>
              <a:t>. 	</a:t>
            </a:r>
          </a:p>
          <a:p>
            <a:pPr lvl="1" algn="just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sz="1600" dirty="0"/>
              <a:t>   </a:t>
            </a:r>
            <a:r>
              <a:rPr lang="es-ES" b="1" dirty="0"/>
              <a:t>Modelos informáticos, físicos y matemáticos. </a:t>
            </a:r>
          </a:p>
          <a:p>
            <a:pPr lvl="1" algn="just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</a:pPr>
            <a:r>
              <a:rPr lang="es-ES" b="1" dirty="0"/>
              <a:t> </a:t>
            </a:r>
            <a:r>
              <a:rPr lang="es-ES" b="1" dirty="0" smtClean="0"/>
              <a:t> </a:t>
            </a:r>
            <a:r>
              <a:rPr lang="es-ES" b="1" dirty="0" smtClean="0">
                <a:latin typeface="Corbel" pitchFamily="34" charset="0"/>
              </a:rPr>
              <a:t>Modelos de conocimiento de entorno y clima.</a:t>
            </a:r>
            <a:endParaRPr lang="es-ES" b="1" dirty="0"/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b="1" dirty="0"/>
          </a:p>
          <a:p>
            <a:pPr algn="just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es-ES" dirty="0"/>
              <a:t> </a:t>
            </a:r>
            <a:r>
              <a:rPr lang="es-ES" dirty="0" smtClean="0"/>
              <a:t>  Necesidad </a:t>
            </a:r>
            <a:r>
              <a:rPr lang="es-ES" dirty="0"/>
              <a:t>de </a:t>
            </a:r>
            <a:r>
              <a:rPr lang="es-ES" b="1" dirty="0"/>
              <a:t>fomentar</a:t>
            </a:r>
            <a:r>
              <a:rPr lang="es-ES" dirty="0"/>
              <a:t> </a:t>
            </a:r>
            <a:r>
              <a:rPr lang="es-ES" b="1" dirty="0"/>
              <a:t>técnicas de diseño y constructivas</a:t>
            </a:r>
            <a:r>
              <a:rPr lang="es-ES" dirty="0"/>
              <a:t> que den respuesta a los retos actuales de </a:t>
            </a:r>
            <a:r>
              <a:rPr lang="es-ES" b="1" dirty="0"/>
              <a:t>sostenibilidad y demanda energética eficiente</a:t>
            </a:r>
            <a:r>
              <a:rPr lang="es-ES" dirty="0"/>
              <a:t>.</a:t>
            </a:r>
          </a:p>
        </p:txBody>
      </p:sp>
      <p:pic>
        <p:nvPicPr>
          <p:cNvPr id="6" name="Picture 7" descr="indic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036763" cy="58277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914400"/>
          </a:xfrm>
        </p:spPr>
        <p:txBody>
          <a:bodyPr/>
          <a:lstStyle/>
          <a:p>
            <a:r>
              <a:rPr lang="es-MX" sz="2800" b="1" dirty="0" smtClean="0"/>
              <a:t>FUENTES CONSULTADAS Y BIBLIOGRAFÍA</a:t>
            </a:r>
            <a:endParaRPr lang="es-MX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4546" y="1285860"/>
            <a:ext cx="6643734" cy="5357850"/>
          </a:xfrm>
        </p:spPr>
        <p:txBody>
          <a:bodyPr>
            <a:normAutofit/>
          </a:bodyPr>
          <a:lstStyle/>
          <a:p>
            <a:r>
              <a:rPr lang="es-MX" sz="1600" b="1" dirty="0" smtClean="0"/>
              <a:t>Arquitectura y Clima. Autor: Rafael Serra. </a:t>
            </a:r>
          </a:p>
          <a:p>
            <a:r>
              <a:rPr lang="es-MX" sz="1600" b="1" dirty="0" smtClean="0"/>
              <a:t>Arquitectura y Clima. Autor: Víctor </a:t>
            </a:r>
            <a:r>
              <a:rPr lang="es-MX" sz="1600" b="1" dirty="0" err="1" smtClean="0"/>
              <a:t>Olgyay</a:t>
            </a:r>
            <a:r>
              <a:rPr lang="es-MX" sz="1600" b="1" dirty="0" smtClean="0"/>
              <a:t>. </a:t>
            </a:r>
          </a:p>
          <a:p>
            <a:r>
              <a:rPr lang="es-MX" sz="1600" b="1" dirty="0" smtClean="0"/>
              <a:t>Fernando Moreno </a:t>
            </a:r>
            <a:r>
              <a:rPr lang="es-MX" sz="1600" b="1" dirty="0" err="1" smtClean="0"/>
              <a:t>Barberá</a:t>
            </a:r>
            <a:r>
              <a:rPr lang="es-MX" sz="1600" b="1" dirty="0" smtClean="0"/>
              <a:t>. Modernidad y arquitectura. Autor: Juan </a:t>
            </a:r>
            <a:r>
              <a:rPr lang="es-MX" sz="1600" b="1" dirty="0" err="1" smtClean="0"/>
              <a:t>Blat</a:t>
            </a:r>
            <a:r>
              <a:rPr lang="es-MX" sz="1600" b="1" dirty="0" smtClean="0"/>
              <a:t> Pizarro.</a:t>
            </a:r>
          </a:p>
          <a:p>
            <a:r>
              <a:rPr lang="es-MX" sz="1600" b="1" dirty="0" smtClean="0"/>
              <a:t>Código Técnico de la Edificación</a:t>
            </a:r>
          </a:p>
          <a:p>
            <a:r>
              <a:rPr lang="es-MX" sz="1600" b="1" dirty="0" smtClean="0"/>
              <a:t>http://www.codigotecnico.org/web/</a:t>
            </a:r>
          </a:p>
          <a:p>
            <a:r>
              <a:rPr lang="es-MX" sz="1600" b="1" dirty="0" smtClean="0"/>
              <a:t>“Ahorro de Energía”, Peter </a:t>
            </a:r>
            <a:r>
              <a:rPr lang="es-MX" sz="1600" b="1" dirty="0" err="1" smtClean="0"/>
              <a:t>Burberry,“Manuales</a:t>
            </a:r>
            <a:r>
              <a:rPr lang="es-MX" sz="1600" b="1" dirty="0" smtClean="0"/>
              <a:t> AJ”.</a:t>
            </a:r>
          </a:p>
          <a:p>
            <a:r>
              <a:rPr lang="es-MX" sz="1600" b="1" dirty="0" smtClean="0"/>
              <a:t>Ministerio de Medio ambiente y medio rural y marítimo en España</a:t>
            </a:r>
          </a:p>
          <a:p>
            <a:r>
              <a:rPr lang="es-MX" sz="1600" b="1" dirty="0" smtClean="0"/>
              <a:t>http://www.marm.es/es/</a:t>
            </a:r>
          </a:p>
          <a:p>
            <a:r>
              <a:rPr lang="es-MX" sz="1600" b="1" dirty="0" smtClean="0"/>
              <a:t>Manual LIDER</a:t>
            </a:r>
          </a:p>
          <a:p>
            <a:r>
              <a:rPr lang="es-MX" sz="1600" b="1" dirty="0" smtClean="0"/>
              <a:t>Las Diversas Perspectivas del Desarrollo Sustentable Autor Velásquez, S. R. M., Hernández, G. J., y Domínguez, H. M. L. (2002). </a:t>
            </a:r>
          </a:p>
          <a:p>
            <a:endParaRPr lang="es-MX" sz="1400" b="1" dirty="0" smtClean="0"/>
          </a:p>
        </p:txBody>
      </p:sp>
      <p:pic>
        <p:nvPicPr>
          <p:cNvPr id="4" name="Picture 7" descr="indic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036763" cy="58277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642910" y="2857496"/>
            <a:ext cx="28575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spc="160" dirty="0">
                <a:latin typeface="+mj-lt"/>
              </a:rPr>
              <a:t>MUCHAS </a:t>
            </a:r>
            <a:r>
              <a:rPr lang="es-ES" sz="2800" b="1" spc="160" dirty="0" smtClean="0">
                <a:latin typeface="+mj-lt"/>
              </a:rPr>
              <a:t>GRACIAS</a:t>
            </a:r>
            <a:endParaRPr lang="es-ES" sz="2800" b="1" spc="160" dirty="0">
              <a:latin typeface="+mj-lt"/>
            </a:endParaRPr>
          </a:p>
        </p:txBody>
      </p:sp>
      <p:pic>
        <p:nvPicPr>
          <p:cNvPr id="5" name="Picture 4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028" y="0"/>
            <a:ext cx="4029972" cy="2818558"/>
          </a:xfrm>
          <a:prstGeom prst="rect">
            <a:avLst/>
          </a:prstGeom>
        </p:spPr>
      </p:pic>
      <p:pic>
        <p:nvPicPr>
          <p:cNvPr id="6" name="Picture 5" descr="edficio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705" y="4351687"/>
            <a:ext cx="4445295" cy="2506313"/>
          </a:xfrm>
          <a:prstGeom prst="rect">
            <a:avLst/>
          </a:prstGeom>
        </p:spPr>
      </p:pic>
      <p:pic>
        <p:nvPicPr>
          <p:cNvPr id="9" name="Picture 8" descr="PORTAAAAADAC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0"/>
            <a:ext cx="53578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2500299" y="1628775"/>
            <a:ext cx="6215106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es-ES" dirty="0"/>
              <a:t>Análisis de soluciones y métodos empleados en el edificio modelo</a:t>
            </a:r>
            <a:r>
              <a:rPr lang="es-ES" dirty="0" smtClean="0"/>
              <a:t>. </a:t>
            </a:r>
            <a:endParaRPr lang="es-ES" dirty="0"/>
          </a:p>
          <a:p>
            <a:pPr marL="342900" indent="-342900" eaLnBrk="1" hangingPunct="1">
              <a:buFontTx/>
              <a:buAutoNum type="arabicPeriod"/>
            </a:pPr>
            <a:endParaRPr lang="es-ES" dirty="0"/>
          </a:p>
          <a:p>
            <a:pPr marL="342900" indent="-342900" eaLnBrk="1" hangingPunct="1">
              <a:buFontTx/>
              <a:buAutoNum type="arabicPeriod"/>
            </a:pPr>
            <a:r>
              <a:rPr lang="es-ES" dirty="0"/>
              <a:t>Cálculo de las temperaturas máximas ambientales dentro del edificio modelo</a:t>
            </a:r>
            <a:r>
              <a:rPr lang="es-ES" dirty="0" smtClean="0"/>
              <a:t>.</a:t>
            </a:r>
            <a:endParaRPr lang="es-ES" dirty="0"/>
          </a:p>
          <a:p>
            <a:pPr marL="342900" indent="-342900" eaLnBrk="1" hangingPunct="1">
              <a:buFontTx/>
              <a:buAutoNum type="arabicPeriod"/>
            </a:pPr>
            <a:endParaRPr lang="es-ES" dirty="0"/>
          </a:p>
          <a:p>
            <a:pPr marL="342900" indent="-342900" eaLnBrk="1" hangingPunct="1">
              <a:buFontTx/>
              <a:buAutoNum type="arabicPeriod"/>
            </a:pPr>
            <a:r>
              <a:rPr lang="es-ES" dirty="0"/>
              <a:t>Estudio de la demanda energética. Justificación CTE DB- HE</a:t>
            </a:r>
            <a:r>
              <a:rPr lang="es-ES" sz="2400" dirty="0"/>
              <a:t>1</a:t>
            </a:r>
          </a:p>
        </p:txBody>
      </p:sp>
      <p:pic>
        <p:nvPicPr>
          <p:cNvPr id="11267" name="Picture 5" descr="indic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6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3200" dirty="0" smtClean="0"/>
              <a:t>METODOLOGIA</a:t>
            </a:r>
          </a:p>
        </p:txBody>
      </p:sp>
      <p:pic>
        <p:nvPicPr>
          <p:cNvPr id="1126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786322"/>
            <a:ext cx="26511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2555875" y="98107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Análisis desarrollados: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14546" y="1071546"/>
            <a:ext cx="665956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es-ES" dirty="0"/>
              <a:t>Edificio modelo seleccionado: </a:t>
            </a:r>
          </a:p>
          <a:p>
            <a:pPr marL="342900" indent="-342900" eaLnBrk="1" hangingPunct="1"/>
            <a:r>
              <a:rPr lang="es-ES" dirty="0"/>
              <a:t>	</a:t>
            </a:r>
          </a:p>
          <a:p>
            <a:pPr marL="342900" indent="-342900" eaLnBrk="1" hangingPunct="1"/>
            <a:r>
              <a:rPr lang="es-ES" dirty="0"/>
              <a:t>	Edificio proyectado por el Arquitecto </a:t>
            </a:r>
            <a:r>
              <a:rPr lang="es-ES" b="1" dirty="0"/>
              <a:t>Fernando Moreno Barberá</a:t>
            </a:r>
            <a:r>
              <a:rPr lang="es-ES" dirty="0"/>
              <a:t> para albergar la antigua Facultad de Derecho de Valencia. </a:t>
            </a:r>
          </a:p>
          <a:p>
            <a:pPr marL="342900" indent="-342900"/>
            <a:r>
              <a:rPr lang="es-ES" dirty="0"/>
              <a:t>    </a:t>
            </a:r>
          </a:p>
          <a:p>
            <a:pPr marL="342900" indent="-342900"/>
            <a:r>
              <a:rPr lang="es-ES" dirty="0"/>
              <a:t>      Uso actual del edificio: </a:t>
            </a:r>
            <a:r>
              <a:rPr lang="es-ES" b="1" dirty="0"/>
              <a:t>Facultad de Filosofía </a:t>
            </a:r>
            <a:r>
              <a:rPr lang="es-ES" b="1" dirty="0" smtClean="0"/>
              <a:t> y Ciencias de la Educación </a:t>
            </a:r>
            <a:r>
              <a:rPr lang="es-ES" b="1" dirty="0"/>
              <a:t>Valencia.</a:t>
            </a:r>
            <a:r>
              <a:rPr lang="es-ES" dirty="0"/>
              <a:t> </a:t>
            </a:r>
          </a:p>
          <a:p>
            <a:pPr marL="342900" indent="-342900"/>
            <a:endParaRPr lang="es-ES" dirty="0"/>
          </a:p>
          <a:p>
            <a:pPr marL="342900" indent="-342900"/>
            <a:r>
              <a:rPr lang="es-ES" dirty="0"/>
              <a:t>       Fecha construcción 1956-1959</a:t>
            </a:r>
          </a:p>
        </p:txBody>
      </p:sp>
      <p:pic>
        <p:nvPicPr>
          <p:cNvPr id="12291" name="Picture 3" descr="indic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3200" dirty="0" smtClean="0"/>
              <a:t>ANTECEDENTES</a:t>
            </a:r>
          </a:p>
        </p:txBody>
      </p:sp>
      <p:pic>
        <p:nvPicPr>
          <p:cNvPr id="32769" name="Picture 1" descr="C:\Documents and Settings\YO\Desktop\jardines monfort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892507"/>
            <a:ext cx="6500858" cy="5965493"/>
          </a:xfrm>
          <a:prstGeom prst="rect">
            <a:avLst/>
          </a:prstGeom>
          <a:noFill/>
        </p:spPr>
      </p:pic>
      <p:pic>
        <p:nvPicPr>
          <p:cNvPr id="6" name="Picture 5" descr="Conjunto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0" y="857232"/>
            <a:ext cx="6858048" cy="38666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3" descr="BIOCLIMATISMO-1.jpg"/>
          <p:cNvPicPr>
            <a:picLocks noChangeAspect="1"/>
          </p:cNvPicPr>
          <p:nvPr/>
        </p:nvPicPr>
        <p:blipFill>
          <a:blip r:embed="rId2"/>
          <a:srcRect l="1648" b="89011"/>
          <a:stretch>
            <a:fillRect/>
          </a:stretch>
        </p:blipFill>
        <p:spPr>
          <a:xfrm rot="16200000" flipV="1">
            <a:off x="5440687" y="3154687"/>
            <a:ext cx="6858001" cy="548623"/>
          </a:xfrm>
          <a:prstGeom prst="rect">
            <a:avLst/>
          </a:prstGeom>
        </p:spPr>
      </p:pic>
      <p:pic>
        <p:nvPicPr>
          <p:cNvPr id="9" name="Content Placeholder 3" descr="BIOCLIMATISMO-1.jpg"/>
          <p:cNvPicPr>
            <a:picLocks noChangeAspect="1"/>
          </p:cNvPicPr>
          <p:nvPr/>
        </p:nvPicPr>
        <p:blipFill>
          <a:blip r:embed="rId2"/>
          <a:srcRect l="1648" b="89011"/>
          <a:stretch>
            <a:fillRect/>
          </a:stretch>
        </p:blipFill>
        <p:spPr>
          <a:xfrm>
            <a:off x="214283" y="6143644"/>
            <a:ext cx="8929718" cy="7143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Content Placeholder 3" descr="BIOCLIMATISMO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8667811" cy="6500858"/>
          </a:xfrm>
        </p:spPr>
      </p:pic>
      <p:sp>
        <p:nvSpPr>
          <p:cNvPr id="6" name="TextBox 5"/>
          <p:cNvSpPr txBox="1"/>
          <p:nvPr/>
        </p:nvSpPr>
        <p:spPr>
          <a:xfrm>
            <a:off x="2143108" y="714357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CONCEPTOS </a:t>
            </a:r>
          </a:p>
          <a:p>
            <a:pPr algn="ctr"/>
            <a:r>
              <a:rPr lang="es-ES" sz="3200" b="1" dirty="0" smtClean="0">
                <a:solidFill>
                  <a:schemeClr val="bg1"/>
                </a:solidFill>
                <a:cs typeface="Arial" charset="0"/>
              </a:rPr>
              <a:t>BIOCLIMATISMO</a:t>
            </a:r>
            <a:endParaRPr lang="es-ES" sz="3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-285784" y="5429240"/>
            <a:ext cx="4000528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ESTUDIO Y ANALISIS DE SISTEMAS PASIVOS BIOCLIMATICOS.  </a:t>
            </a:r>
          </a:p>
          <a:p>
            <a:pPr marL="411480" marR="0" lvl="0" indent="-342900" algn="ctr" defTabSz="914400" rtl="0" eaLnBrk="1" fontAlgn="auto" latinLnBrk="0" hangingPunct="1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FACULTAD DE FILOSOFIA Y CIENCIAS DE LA EDUCACION VALENCIA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U0496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5929330"/>
            <a:ext cx="725484" cy="7254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2484438" y="188913"/>
            <a:ext cx="60452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2800" dirty="0" smtClean="0"/>
              <a:t>DEFINICION ARQUITECTURA BIOCLIMATICA</a:t>
            </a:r>
          </a:p>
        </p:txBody>
      </p:sp>
      <p:pic>
        <p:nvPicPr>
          <p:cNvPr id="13315" name="Picture 6" descr="indic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038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2500298" y="1285860"/>
            <a:ext cx="61420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12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s-ES" dirty="0"/>
              <a:t>Aquella que utiliza un conjunto de </a:t>
            </a:r>
            <a:r>
              <a:rPr lang="es-ES" b="1" dirty="0"/>
              <a:t>acciones de diseño</a:t>
            </a:r>
            <a:r>
              <a:rPr lang="es-ES" dirty="0"/>
              <a:t> en relación a los sistemas pasivos y activos del edificio, teniendo en cuenta </a:t>
            </a:r>
            <a:r>
              <a:rPr lang="es-ES" b="1" dirty="0"/>
              <a:t>el clima y las condiciones del entorno</a:t>
            </a:r>
            <a:r>
              <a:rPr lang="es-ES" dirty="0"/>
              <a:t>, para lograr un estado de confort térmico en el interior de los edificios con un </a:t>
            </a:r>
            <a:r>
              <a:rPr lang="es-ES" b="1" dirty="0"/>
              <a:t>uso eficiente de la energía</a:t>
            </a:r>
            <a:r>
              <a:rPr lang="es-ES" dirty="0"/>
              <a:t>.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s-ES" sz="2400" dirty="0"/>
          </a:p>
        </p:txBody>
      </p:sp>
      <p:pic>
        <p:nvPicPr>
          <p:cNvPr id="13317" name="Picture 1" descr="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3860800"/>
            <a:ext cx="30337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5724525" y="4076700"/>
            <a:ext cx="3168650" cy="1889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" b="1" dirty="0"/>
              <a:t>   EFICIENCIA</a:t>
            </a:r>
            <a:r>
              <a:rPr lang="es-ES" dirty="0"/>
              <a:t> </a:t>
            </a:r>
          </a:p>
          <a:p>
            <a:pPr eaLnBrk="1" hangingPunct="1">
              <a:spcBef>
                <a:spcPct val="50000"/>
              </a:spcBef>
            </a:pPr>
            <a:endParaRPr lang="es-ES" dirty="0"/>
          </a:p>
          <a:p>
            <a:pPr eaLnBrk="1" hangingPunct="1">
              <a:spcBef>
                <a:spcPct val="50000"/>
              </a:spcBef>
            </a:pPr>
            <a:endParaRPr lang="es-ES" dirty="0"/>
          </a:p>
          <a:p>
            <a:pPr algn="ctr" eaLnBrk="1" hangingPunct="1">
              <a:spcBef>
                <a:spcPct val="50000"/>
              </a:spcBef>
            </a:pPr>
            <a:r>
              <a:rPr lang="es-ES" b="1" dirty="0"/>
              <a:t>objetivos +</a:t>
            </a:r>
            <a:r>
              <a:rPr lang="es-ES" dirty="0"/>
              <a:t> </a:t>
            </a:r>
            <a:r>
              <a:rPr lang="es-ES" b="1" dirty="0"/>
              <a:t>optimización de recursos</a:t>
            </a:r>
            <a:endParaRPr lang="es-ES" dirty="0"/>
          </a:p>
        </p:txBody>
      </p:sp>
      <p:sp>
        <p:nvSpPr>
          <p:cNvPr id="13319" name="AutoShape 10"/>
          <p:cNvSpPr>
            <a:spLocks noChangeArrowheads="1"/>
          </p:cNvSpPr>
          <p:nvPr/>
        </p:nvSpPr>
        <p:spPr bwMode="auto">
          <a:xfrm>
            <a:off x="7164388" y="4508500"/>
            <a:ext cx="371475" cy="649288"/>
          </a:xfrm>
          <a:prstGeom prst="downArrow">
            <a:avLst>
              <a:gd name="adj1" fmla="val 50000"/>
              <a:gd name="adj2" fmla="val 4369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1143</TotalTime>
  <Words>1565</Words>
  <Application>Microsoft Office PowerPoint</Application>
  <PresentationFormat>On-screen Show (4:3)</PresentationFormat>
  <Paragraphs>351</Paragraphs>
  <Slides>56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8" baseType="lpstr">
      <vt:lpstr>Metro</vt:lpstr>
      <vt:lpstr>AutoCAD Drawing</vt:lpstr>
      <vt:lpstr>Autores: Edgar Abraham Delgado Castillo Iván Soldado Jorge Fernando José Gómez Castelló </vt:lpstr>
      <vt:lpstr>Presentación del equipo</vt:lpstr>
      <vt:lpstr>Slide 3</vt:lpstr>
      <vt:lpstr>Slide 4</vt:lpstr>
      <vt:lpstr>OBJETIVOS</vt:lpstr>
      <vt:lpstr>METODOLOGIA</vt:lpstr>
      <vt:lpstr>ANTECEDENTES</vt:lpstr>
      <vt:lpstr>Slide 8</vt:lpstr>
      <vt:lpstr>DEFINICION ARQUITECTURA BIOCLIMATICA</vt:lpstr>
      <vt:lpstr>LA TRAYECTORIA SOLAR</vt:lpstr>
      <vt:lpstr>PROTECCION - CAPTACION SOLAR</vt:lpstr>
      <vt:lpstr>VENTILACION NATURAL CRUZADA</vt:lpstr>
      <vt:lpstr>Slide 13</vt:lpstr>
      <vt:lpstr>FERNANDO MORENO BARBERA </vt:lpstr>
      <vt:lpstr>EL MOVIMIENTO MODERNO </vt:lpstr>
      <vt:lpstr>DESCRIPCION DEL EDIFICIO </vt:lpstr>
      <vt:lpstr>FACHADA ESTE AULAS </vt:lpstr>
      <vt:lpstr>FACHADA SUR-ESTE BIBLIOTECA</vt:lpstr>
      <vt:lpstr>FACHADA NOR-ESTE</vt:lpstr>
      <vt:lpstr>FACHADA OESTE</vt:lpstr>
      <vt:lpstr>Slide 21</vt:lpstr>
      <vt:lpstr>ESTUDIO DE SISTEMAS PASIVOS DE PROTECCION SOLAR</vt:lpstr>
      <vt:lpstr>ESTUDIO DE SISTEMAS PASIVOS DE PROTECCION SOLAR</vt:lpstr>
      <vt:lpstr>ESTUDIO DE SISTEMAS PASIVOS DE PROTECCION SOLAR</vt:lpstr>
      <vt:lpstr>ESTUDIO DE SISTEMAS PASIVOS DE PROTECCION SOLAR</vt:lpstr>
      <vt:lpstr>ESTUDIO DE SISTEMAS PASIVOS DE PROTECCION SOLAR</vt:lpstr>
      <vt:lpstr> </vt:lpstr>
      <vt:lpstr>ESTUDIO DE SISTEMAS PASIVOS DE PROTECCION SOLAR</vt:lpstr>
      <vt:lpstr>Slide 29</vt:lpstr>
      <vt:lpstr>Slide 30</vt:lpstr>
      <vt:lpstr>Slide 31</vt:lpstr>
      <vt:lpstr>Slide 32</vt:lpstr>
      <vt:lpstr>Slide 33</vt:lpstr>
      <vt:lpstr>Slide 34</vt:lpstr>
      <vt:lpstr>PLANTEAMIENTO DEL PROBLEMA</vt:lpstr>
      <vt:lpstr>HIPOTESIS</vt:lpstr>
      <vt:lpstr>Slide 37</vt:lpstr>
      <vt:lpstr>zona de confort térmico para la Ciudad de Valencia</vt:lpstr>
      <vt:lpstr>Esquema de elaboración de fichas  técnicas</vt:lpstr>
      <vt:lpstr>Slide 40</vt:lpstr>
      <vt:lpstr>Slide 41</vt:lpstr>
      <vt:lpstr>Espacios  analizados </vt:lpstr>
      <vt:lpstr>Comparación de resultados AULA TIPO</vt:lpstr>
      <vt:lpstr>Comparación de resultados </vt:lpstr>
      <vt:lpstr>Conclusiones en base al análisis de temperaturas por medio de las fichas</vt:lpstr>
      <vt:lpstr>VIDEO DEL RECORRIDO SOLAR SOBRE LA FACULTAD DE FILOSOFIA</vt:lpstr>
      <vt:lpstr>Conclusiones en base al análisis de temperaturas por medio de las fichas</vt:lpstr>
      <vt:lpstr>Slide 48</vt:lpstr>
      <vt:lpstr>JUSTIFICACION CODIGO TECNICO</vt:lpstr>
      <vt:lpstr>OBJETIVOS Y LIMITACIONES</vt:lpstr>
      <vt:lpstr>RESULTADOS E INFORMES</vt:lpstr>
      <vt:lpstr>RESULTADOS E INFORMES</vt:lpstr>
      <vt:lpstr>Slide 53</vt:lpstr>
      <vt:lpstr>CONCLUSIONES GENERALES</vt:lpstr>
      <vt:lpstr>FUENTES CONSULTADAS Y BIBLIOGRAFÍA</vt:lpstr>
      <vt:lpstr>Slide 56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107</cp:revision>
  <dcterms:created xsi:type="dcterms:W3CDTF">2011-07-05T08:26:58Z</dcterms:created>
  <dcterms:modified xsi:type="dcterms:W3CDTF">2011-07-11T17:12:29Z</dcterms:modified>
</cp:coreProperties>
</file>