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81" r:id="rId2"/>
  </p:sldIdLst>
  <p:sldSz cx="21385213" cy="30281563"/>
  <p:notesSz cx="14301788" cy="20564475"/>
  <p:custDataLst>
    <p:tags r:id="rId4"/>
  </p:custData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5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5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5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5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5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5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5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5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58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538">
          <p15:clr>
            <a:srgbClr val="A4A3A4"/>
          </p15:clr>
        </p15:guide>
        <p15:guide id="2" pos="39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740404"/>
    <a:srgbClr val="9C0808"/>
    <a:srgbClr val="8888D8"/>
    <a:srgbClr val="333300"/>
    <a:srgbClr val="003366"/>
    <a:srgbClr val="333399"/>
    <a:srgbClr val="B2B2B2"/>
    <a:srgbClr val="6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02" autoAdjust="0"/>
    <p:restoredTop sz="94660"/>
  </p:normalViewPr>
  <p:slideViewPr>
    <p:cSldViewPr>
      <p:cViewPr>
        <p:scale>
          <a:sx n="50" d="100"/>
          <a:sy n="50" d="100"/>
        </p:scale>
        <p:origin x="-1962" y="4650"/>
      </p:cViewPr>
      <p:guideLst>
        <p:guide orient="horz" pos="9538"/>
        <p:guide pos="3929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C75FC5-3168-40F7-B53B-4630AD301AB2}" type="doc">
      <dgm:prSet loTypeId="urn:microsoft.com/office/officeart/2005/8/layout/vProcess5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s-ES"/>
        </a:p>
      </dgm:t>
    </dgm:pt>
    <dgm:pt modelId="{2FE345B4-1166-44C2-876A-9E8420292CE1}">
      <dgm:prSet phldrT="[Texto]" custT="1"/>
      <dgm:spPr>
        <a:solidFill>
          <a:schemeClr val="bg1"/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Entrega de listado de solares diferenciando en: </a:t>
          </a:r>
          <a:r>
            <a:rPr lang="es-ES" sz="1000" b="1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Balcón de Montroi, Polígono Industrial y casco urbano.</a:t>
          </a:r>
          <a:endParaRPr lang="es-ES" sz="1000" b="1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DEF4140-D22C-46DA-B33C-2107081CE63A}" type="parTrans" cxnId="{2E9A1765-80C9-4319-8108-9CD746FDDF62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000D416-AF7C-470B-B050-513616C94705}" type="sibTrans" cxnId="{2E9A1765-80C9-4319-8108-9CD746FDDF62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92F88C2A-49DA-4F2E-83B3-C7351FF4CE1A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b="1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Localización previa </a:t>
          </a:r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 los solares vía internet y </a:t>
          </a:r>
          <a:r>
            <a:rPr lang="es-ES" sz="1000" b="1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visita in situ </a:t>
          </a:r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para determinar si es necesaria su limpieza.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117C0E8-645A-4E71-A23B-C0DA18CC385B}" type="parTrans" cxnId="{29017A0B-5003-4C58-A97E-7FC9AC4D52E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BB28B9-DBE4-4445-B0C4-A8CFF9C559E1}" type="sibTrans" cxnId="{29017A0B-5003-4C58-A97E-7FC9AC4D52EE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48A6F648-4602-47C7-AA98-EC1F4C2AD529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Descartar solares y </a:t>
          </a:r>
          <a:r>
            <a:rPr lang="es-ES" sz="1000" b="1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determinación de superficie</a:t>
          </a:r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 con la ayuda del catastro.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CD4B36F3-CEFA-4C97-9964-BE61FBD00626}" type="parTrans" cxnId="{B4D4ECAD-C366-4980-A915-D248E8F8A068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F77BCDB-A042-421C-830B-03C1D8D95233}" type="sibTrans" cxnId="{B4D4ECAD-C366-4980-A915-D248E8F8A068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34B063F-C42C-4888-AB23-605F7C522095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Realización de una hoja excel, donde calculo el coste aproximado que supone la limpieza del solar, según superficie y baremo establecido por el técnico del Ayuntamiento.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7E41972C-FB3E-4737-97E8-A9509FEF2C0D}" type="par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FB67A99-C56F-4447-9E69-5BD882362EBA}" type="sib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4994F1-E6F9-4F20-9D52-9D2F266BC9F5}" type="pres">
      <dgm:prSet presAssocID="{20C75FC5-3168-40F7-B53B-4630AD301AB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09DB3EE-7507-4C79-A6E0-D3C9DCCFE545}" type="pres">
      <dgm:prSet presAssocID="{20C75FC5-3168-40F7-B53B-4630AD301AB2}" presName="dummyMaxCanvas" presStyleCnt="0">
        <dgm:presLayoutVars/>
      </dgm:prSet>
      <dgm:spPr/>
      <dgm:t>
        <a:bodyPr/>
        <a:lstStyle/>
        <a:p>
          <a:endParaRPr lang="es-ES"/>
        </a:p>
      </dgm:t>
    </dgm:pt>
    <dgm:pt modelId="{AABB9B2D-9D23-49E9-A900-3A3F80680EB8}" type="pres">
      <dgm:prSet presAssocID="{20C75FC5-3168-40F7-B53B-4630AD301AB2}" presName="FourNodes_1" presStyleLbl="node1" presStyleIdx="0" presStyleCnt="4" custScaleY="8449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050AE9E-8038-4167-8D86-7360282FEE5A}" type="pres">
      <dgm:prSet presAssocID="{20C75FC5-3168-40F7-B53B-4630AD301AB2}" presName="FourNodes_2" presStyleLbl="node1" presStyleIdx="1" presStyleCnt="4" custScaleY="82353" custLinFactNeighborX="-232" custLinFactNeighborY="-353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B33569-C270-4ABA-AE29-599DD4A14F8D}" type="pres">
      <dgm:prSet presAssocID="{20C75FC5-3168-40F7-B53B-4630AD301AB2}" presName="FourNodes_3" presStyleLbl="node1" presStyleIdx="2" presStyleCnt="4" custScaleY="64599" custLinFactNeighborX="227" custLinFactNeighborY="-1347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A610A7-70E9-4840-A593-5F5D332CF630}" type="pres">
      <dgm:prSet presAssocID="{20C75FC5-3168-40F7-B53B-4630AD301AB2}" presName="FourNodes_4" presStyleLbl="node1" presStyleIdx="3" presStyleCnt="4" custScaleY="118610" custLinFactNeighborX="-196" custLinFactNeighborY="-315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C290F-44B2-44A7-B012-933F8882EFA9}" type="pres">
      <dgm:prSet presAssocID="{20C75FC5-3168-40F7-B53B-4630AD301AB2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1C98B7-DEAF-49D1-A808-D0AB4B5F26B4}" type="pres">
      <dgm:prSet presAssocID="{20C75FC5-3168-40F7-B53B-4630AD301AB2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53CC9E-A0F9-43AA-9800-54D693AC5B77}" type="pres">
      <dgm:prSet presAssocID="{20C75FC5-3168-40F7-B53B-4630AD301AB2}" presName="FourConn_3-4" presStyleLbl="fgAccFollowNode1" presStyleIdx="2" presStyleCnt="3" custLinFactNeighborX="-7343" custLinFactNeighborY="-2850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67C3B1-D926-4F66-A77C-43ECC18AA281}" type="pres">
      <dgm:prSet presAssocID="{20C75FC5-3168-40F7-B53B-4630AD301AB2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5E853BA-7EA4-4A92-A5AF-21A332E6171E}" type="pres">
      <dgm:prSet presAssocID="{20C75FC5-3168-40F7-B53B-4630AD301AB2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50EA510-1893-40E7-8BA8-62CB4808E4EA}" type="pres">
      <dgm:prSet presAssocID="{20C75FC5-3168-40F7-B53B-4630AD301AB2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D57B360-80F7-4CEA-9FC9-1708EFDE1964}" type="pres">
      <dgm:prSet presAssocID="{20C75FC5-3168-40F7-B53B-4630AD301AB2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E9A1765-80C9-4319-8108-9CD746FDDF62}" srcId="{20C75FC5-3168-40F7-B53B-4630AD301AB2}" destId="{2FE345B4-1166-44C2-876A-9E8420292CE1}" srcOrd="0" destOrd="0" parTransId="{8DEF4140-D22C-46DA-B33C-2107081CE63A}" sibTransId="{1000D416-AF7C-470B-B050-513616C94705}"/>
    <dgm:cxn modelId="{819ED388-D0DD-4B8C-A68F-3B6776878819}" type="presOf" srcId="{48A6F648-4602-47C7-AA98-EC1F4C2AD529}" destId="{350EA510-1893-40E7-8BA8-62CB4808E4EA}" srcOrd="1" destOrd="0" presId="urn:microsoft.com/office/officeart/2005/8/layout/vProcess5"/>
    <dgm:cxn modelId="{29017A0B-5003-4C58-A97E-7FC9AC4D52EE}" srcId="{20C75FC5-3168-40F7-B53B-4630AD301AB2}" destId="{92F88C2A-49DA-4F2E-83B3-C7351FF4CE1A}" srcOrd="1" destOrd="0" parTransId="{8117C0E8-645A-4E71-A23B-C0DA18CC385B}" sibTransId="{BDBB28B9-DBE4-4445-B0C4-A8CFF9C559E1}"/>
    <dgm:cxn modelId="{E339E9A4-4FA1-4FCE-82B3-FBF06D31A3A4}" type="presOf" srcId="{534B063F-C42C-4888-AB23-605F7C522095}" destId="{54A610A7-70E9-4840-A593-5F5D332CF630}" srcOrd="0" destOrd="0" presId="urn:microsoft.com/office/officeart/2005/8/layout/vProcess5"/>
    <dgm:cxn modelId="{1AB84C0F-FBE1-4BB4-BA1B-E56388D2B3EB}" type="presOf" srcId="{92F88C2A-49DA-4F2E-83B3-C7351FF4CE1A}" destId="{E050AE9E-8038-4167-8D86-7360282FEE5A}" srcOrd="0" destOrd="0" presId="urn:microsoft.com/office/officeart/2005/8/layout/vProcess5"/>
    <dgm:cxn modelId="{57E74786-43E7-4769-8363-6DC4E070083E}" srcId="{20C75FC5-3168-40F7-B53B-4630AD301AB2}" destId="{534B063F-C42C-4888-AB23-605F7C522095}" srcOrd="3" destOrd="0" parTransId="{7E41972C-FB3E-4737-97E8-A9509FEF2C0D}" sibTransId="{5FB67A99-C56F-4447-9E69-5BD882362EBA}"/>
    <dgm:cxn modelId="{68388CCD-F4E9-4EF5-9B36-172E94CF971D}" type="presOf" srcId="{2FE345B4-1166-44C2-876A-9E8420292CE1}" destId="{DF67C3B1-D926-4F66-A77C-43ECC18AA281}" srcOrd="1" destOrd="0" presId="urn:microsoft.com/office/officeart/2005/8/layout/vProcess5"/>
    <dgm:cxn modelId="{F16EE5EC-DEC6-4126-984B-0481A6D26436}" type="presOf" srcId="{48A6F648-4602-47C7-AA98-EC1F4C2AD529}" destId="{75B33569-C270-4ABA-AE29-599DD4A14F8D}" srcOrd="0" destOrd="0" presId="urn:microsoft.com/office/officeart/2005/8/layout/vProcess5"/>
    <dgm:cxn modelId="{060B0AD0-F0A3-4BE9-BDCF-2DEBCF780632}" type="presOf" srcId="{1F77BCDB-A042-421C-830B-03C1D8D95233}" destId="{8A53CC9E-A0F9-43AA-9800-54D693AC5B77}" srcOrd="0" destOrd="0" presId="urn:microsoft.com/office/officeart/2005/8/layout/vProcess5"/>
    <dgm:cxn modelId="{B4D4ECAD-C366-4980-A915-D248E8F8A068}" srcId="{20C75FC5-3168-40F7-B53B-4630AD301AB2}" destId="{48A6F648-4602-47C7-AA98-EC1F4C2AD529}" srcOrd="2" destOrd="0" parTransId="{CD4B36F3-CEFA-4C97-9964-BE61FBD00626}" sibTransId="{1F77BCDB-A042-421C-830B-03C1D8D95233}"/>
    <dgm:cxn modelId="{36CD64AA-452A-4311-833B-AD746856156E}" type="presOf" srcId="{534B063F-C42C-4888-AB23-605F7C522095}" destId="{ED57B360-80F7-4CEA-9FC9-1708EFDE1964}" srcOrd="1" destOrd="0" presId="urn:microsoft.com/office/officeart/2005/8/layout/vProcess5"/>
    <dgm:cxn modelId="{687A8296-D9FA-4C01-88F3-BAD88BB028C7}" type="presOf" srcId="{92F88C2A-49DA-4F2E-83B3-C7351FF4CE1A}" destId="{25E853BA-7EA4-4A92-A5AF-21A332E6171E}" srcOrd="1" destOrd="0" presId="urn:microsoft.com/office/officeart/2005/8/layout/vProcess5"/>
    <dgm:cxn modelId="{A053F8AE-AF6A-47DF-A802-9401E45CA512}" type="presOf" srcId="{20C75FC5-3168-40F7-B53B-4630AD301AB2}" destId="{BD4994F1-E6F9-4F20-9D52-9D2F266BC9F5}" srcOrd="0" destOrd="0" presId="urn:microsoft.com/office/officeart/2005/8/layout/vProcess5"/>
    <dgm:cxn modelId="{AB345032-DA2C-4E03-A8DD-55EC640DBF48}" type="presOf" srcId="{2FE345B4-1166-44C2-876A-9E8420292CE1}" destId="{AABB9B2D-9D23-49E9-A900-3A3F80680EB8}" srcOrd="0" destOrd="0" presId="urn:microsoft.com/office/officeart/2005/8/layout/vProcess5"/>
    <dgm:cxn modelId="{100890C8-EE62-48B0-8CB7-706395B0F028}" type="presOf" srcId="{1000D416-AF7C-470B-B050-513616C94705}" destId="{5B2C290F-44B2-44A7-B012-933F8882EFA9}" srcOrd="0" destOrd="0" presId="urn:microsoft.com/office/officeart/2005/8/layout/vProcess5"/>
    <dgm:cxn modelId="{03D06E0B-363A-4D8D-B66A-4C42AABB34F6}" type="presOf" srcId="{BDBB28B9-DBE4-4445-B0C4-A8CFF9C559E1}" destId="{811C98B7-DEAF-49D1-A808-D0AB4B5F26B4}" srcOrd="0" destOrd="0" presId="urn:microsoft.com/office/officeart/2005/8/layout/vProcess5"/>
    <dgm:cxn modelId="{6AFC7A8F-8687-431A-AA79-EB8F040C3BEC}" type="presParOf" srcId="{BD4994F1-E6F9-4F20-9D52-9D2F266BC9F5}" destId="{309DB3EE-7507-4C79-A6E0-D3C9DCCFE545}" srcOrd="0" destOrd="0" presId="urn:microsoft.com/office/officeart/2005/8/layout/vProcess5"/>
    <dgm:cxn modelId="{147455F8-4F6B-4EFA-81C9-0E5F8FC69B8A}" type="presParOf" srcId="{BD4994F1-E6F9-4F20-9D52-9D2F266BC9F5}" destId="{AABB9B2D-9D23-49E9-A900-3A3F80680EB8}" srcOrd="1" destOrd="0" presId="urn:microsoft.com/office/officeart/2005/8/layout/vProcess5"/>
    <dgm:cxn modelId="{6149537D-E17A-4301-8611-95493091104A}" type="presParOf" srcId="{BD4994F1-E6F9-4F20-9D52-9D2F266BC9F5}" destId="{E050AE9E-8038-4167-8D86-7360282FEE5A}" srcOrd="2" destOrd="0" presId="urn:microsoft.com/office/officeart/2005/8/layout/vProcess5"/>
    <dgm:cxn modelId="{D44DF012-312C-4A31-9C8A-92B617DD9319}" type="presParOf" srcId="{BD4994F1-E6F9-4F20-9D52-9D2F266BC9F5}" destId="{75B33569-C270-4ABA-AE29-599DD4A14F8D}" srcOrd="3" destOrd="0" presId="urn:microsoft.com/office/officeart/2005/8/layout/vProcess5"/>
    <dgm:cxn modelId="{B1DEA8AA-13BF-4CB8-8519-E6F8C7BA48B3}" type="presParOf" srcId="{BD4994F1-E6F9-4F20-9D52-9D2F266BC9F5}" destId="{54A610A7-70E9-4840-A593-5F5D332CF630}" srcOrd="4" destOrd="0" presId="urn:microsoft.com/office/officeart/2005/8/layout/vProcess5"/>
    <dgm:cxn modelId="{68983798-C1CA-4B2B-BAB5-8F22957B35C2}" type="presParOf" srcId="{BD4994F1-E6F9-4F20-9D52-9D2F266BC9F5}" destId="{5B2C290F-44B2-44A7-B012-933F8882EFA9}" srcOrd="5" destOrd="0" presId="urn:microsoft.com/office/officeart/2005/8/layout/vProcess5"/>
    <dgm:cxn modelId="{A535238B-D4C0-4A20-A2CC-BE9827E6BAAD}" type="presParOf" srcId="{BD4994F1-E6F9-4F20-9D52-9D2F266BC9F5}" destId="{811C98B7-DEAF-49D1-A808-D0AB4B5F26B4}" srcOrd="6" destOrd="0" presId="urn:microsoft.com/office/officeart/2005/8/layout/vProcess5"/>
    <dgm:cxn modelId="{8517BDA7-D394-4D04-BCFF-54346C0D6CB1}" type="presParOf" srcId="{BD4994F1-E6F9-4F20-9D52-9D2F266BC9F5}" destId="{8A53CC9E-A0F9-43AA-9800-54D693AC5B77}" srcOrd="7" destOrd="0" presId="urn:microsoft.com/office/officeart/2005/8/layout/vProcess5"/>
    <dgm:cxn modelId="{E0B40744-34DC-42B6-969A-A701970C4370}" type="presParOf" srcId="{BD4994F1-E6F9-4F20-9D52-9D2F266BC9F5}" destId="{DF67C3B1-D926-4F66-A77C-43ECC18AA281}" srcOrd="8" destOrd="0" presId="urn:microsoft.com/office/officeart/2005/8/layout/vProcess5"/>
    <dgm:cxn modelId="{42712FD3-623D-481E-B9BE-498EB3289F1B}" type="presParOf" srcId="{BD4994F1-E6F9-4F20-9D52-9D2F266BC9F5}" destId="{25E853BA-7EA4-4A92-A5AF-21A332E6171E}" srcOrd="9" destOrd="0" presId="urn:microsoft.com/office/officeart/2005/8/layout/vProcess5"/>
    <dgm:cxn modelId="{1B7CA53B-36D1-4335-9AED-B03FF56A7368}" type="presParOf" srcId="{BD4994F1-E6F9-4F20-9D52-9D2F266BC9F5}" destId="{350EA510-1893-40E7-8BA8-62CB4808E4EA}" srcOrd="10" destOrd="0" presId="urn:microsoft.com/office/officeart/2005/8/layout/vProcess5"/>
    <dgm:cxn modelId="{E4598E20-E2E4-4629-A02A-BC9180758ED9}" type="presParOf" srcId="{BD4994F1-E6F9-4F20-9D52-9D2F266BC9F5}" destId="{ED57B360-80F7-4CEA-9FC9-1708EFDE196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C75FC5-3168-40F7-B53B-4630AD301AB2}" type="doc">
      <dgm:prSet loTypeId="urn:microsoft.com/office/officeart/2005/8/layout/vProcess5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s-ES"/>
        </a:p>
      </dgm:t>
    </dgm:pt>
    <dgm:pt modelId="{2FE345B4-1166-44C2-876A-9E8420292CE1}">
      <dgm:prSet phldrT="[Texto]" custT="1"/>
      <dgm:spPr>
        <a:solidFill>
          <a:schemeClr val="bg1"/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</a:rPr>
            <a:t>Resolución del Ayuntamiento donde cuantificaba las ayudas a los afectados que las solicitaron.</a:t>
          </a:r>
          <a:endParaRPr lang="es-ES" sz="1000" b="1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DEF4140-D22C-46DA-B33C-2107081CE63A}" type="parTrans" cxnId="{2E9A1765-80C9-4319-8108-9CD746FDDF62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000D416-AF7C-470B-B050-513616C94705}" type="sibTrans" cxnId="{2E9A1765-80C9-4319-8108-9CD746FDDF62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92F88C2A-49DA-4F2E-83B3-C7351FF4CE1A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</a:rPr>
            <a:t>Presentación por parte de los afectados de una declaración responsable en la que se comprometían a paliar los daños producidos por el incendio. 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117C0E8-645A-4E71-A23B-C0DA18CC385B}" type="parTrans" cxnId="{29017A0B-5003-4C58-A97E-7FC9AC4D52E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BB28B9-DBE4-4445-B0C4-A8CFF9C559E1}" type="sibTrans" cxnId="{29017A0B-5003-4C58-A97E-7FC9AC4D52EE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48A6F648-4602-47C7-AA98-EC1F4C2AD529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</a:rPr>
            <a:t>Localización de la parcela con la ayuda del catastro, visita y comprobación de la realización de los trabajo.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CD4B36F3-CEFA-4C97-9964-BE61FBD00626}" type="parTrans" cxnId="{B4D4ECAD-C366-4980-A915-D248E8F8A068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F77BCDB-A042-421C-830B-03C1D8D95233}" type="sibTrans" cxnId="{B4D4ECAD-C366-4980-A915-D248E8F8A068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34B063F-C42C-4888-AB23-605F7C522095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Realización de un informe con fotos adjuntas para justificar los trabajos realizados.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7E41972C-FB3E-4737-97E8-A9509FEF2C0D}" type="par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FB67A99-C56F-4447-9E69-5BD882362EBA}" type="sib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4994F1-E6F9-4F20-9D52-9D2F266BC9F5}" type="pres">
      <dgm:prSet presAssocID="{20C75FC5-3168-40F7-B53B-4630AD301AB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09DB3EE-7507-4C79-A6E0-D3C9DCCFE545}" type="pres">
      <dgm:prSet presAssocID="{20C75FC5-3168-40F7-B53B-4630AD301AB2}" presName="dummyMaxCanvas" presStyleCnt="0">
        <dgm:presLayoutVars/>
      </dgm:prSet>
      <dgm:spPr/>
      <dgm:t>
        <a:bodyPr/>
        <a:lstStyle/>
        <a:p>
          <a:endParaRPr lang="es-ES"/>
        </a:p>
      </dgm:t>
    </dgm:pt>
    <dgm:pt modelId="{AABB9B2D-9D23-49E9-A900-3A3F80680EB8}" type="pres">
      <dgm:prSet presAssocID="{20C75FC5-3168-40F7-B53B-4630AD301AB2}" presName="FourNodes_1" presStyleLbl="node1" presStyleIdx="0" presStyleCnt="4" custScaleY="8449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050AE9E-8038-4167-8D86-7360282FEE5A}" type="pres">
      <dgm:prSet presAssocID="{20C75FC5-3168-40F7-B53B-4630AD301AB2}" presName="FourNodes_2" presStyleLbl="node1" presStyleIdx="1" presStyleCnt="4" custScaleY="82353" custLinFactNeighborX="-232" custLinFactNeighborY="-353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B33569-C270-4ABA-AE29-599DD4A14F8D}" type="pres">
      <dgm:prSet presAssocID="{20C75FC5-3168-40F7-B53B-4630AD301AB2}" presName="FourNodes_3" presStyleLbl="node1" presStyleIdx="2" presStyleCnt="4" custScaleY="64599" custLinFactNeighborX="227" custLinFactNeighborY="-1347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A610A7-70E9-4840-A593-5F5D332CF630}" type="pres">
      <dgm:prSet presAssocID="{20C75FC5-3168-40F7-B53B-4630AD301AB2}" presName="FourNodes_4" presStyleLbl="node1" presStyleIdx="3" presStyleCnt="4" custScaleX="100392" custScaleY="67768" custLinFactNeighborX="16" custLinFactNeighborY="-403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C290F-44B2-44A7-B012-933F8882EFA9}" type="pres">
      <dgm:prSet presAssocID="{20C75FC5-3168-40F7-B53B-4630AD301AB2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1C98B7-DEAF-49D1-A808-D0AB4B5F26B4}" type="pres">
      <dgm:prSet presAssocID="{20C75FC5-3168-40F7-B53B-4630AD301AB2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53CC9E-A0F9-43AA-9800-54D693AC5B77}" type="pres">
      <dgm:prSet presAssocID="{20C75FC5-3168-40F7-B53B-4630AD301AB2}" presName="FourConn_3-4" presStyleLbl="fgAccFollowNode1" presStyleIdx="2" presStyleCnt="3" custLinFactNeighborX="-495" custLinFactNeighborY="-344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67C3B1-D926-4F66-A77C-43ECC18AA281}" type="pres">
      <dgm:prSet presAssocID="{20C75FC5-3168-40F7-B53B-4630AD301AB2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5E853BA-7EA4-4A92-A5AF-21A332E6171E}" type="pres">
      <dgm:prSet presAssocID="{20C75FC5-3168-40F7-B53B-4630AD301AB2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50EA510-1893-40E7-8BA8-62CB4808E4EA}" type="pres">
      <dgm:prSet presAssocID="{20C75FC5-3168-40F7-B53B-4630AD301AB2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D57B360-80F7-4CEA-9FC9-1708EFDE1964}" type="pres">
      <dgm:prSet presAssocID="{20C75FC5-3168-40F7-B53B-4630AD301AB2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E9A1765-80C9-4319-8108-9CD746FDDF62}" srcId="{20C75FC5-3168-40F7-B53B-4630AD301AB2}" destId="{2FE345B4-1166-44C2-876A-9E8420292CE1}" srcOrd="0" destOrd="0" parTransId="{8DEF4140-D22C-46DA-B33C-2107081CE63A}" sibTransId="{1000D416-AF7C-470B-B050-513616C94705}"/>
    <dgm:cxn modelId="{29017A0B-5003-4C58-A97E-7FC9AC4D52EE}" srcId="{20C75FC5-3168-40F7-B53B-4630AD301AB2}" destId="{92F88C2A-49DA-4F2E-83B3-C7351FF4CE1A}" srcOrd="1" destOrd="0" parTransId="{8117C0E8-645A-4E71-A23B-C0DA18CC385B}" sibTransId="{BDBB28B9-DBE4-4445-B0C4-A8CFF9C559E1}"/>
    <dgm:cxn modelId="{57E74786-43E7-4769-8363-6DC4E070083E}" srcId="{20C75FC5-3168-40F7-B53B-4630AD301AB2}" destId="{534B063F-C42C-4888-AB23-605F7C522095}" srcOrd="3" destOrd="0" parTransId="{7E41972C-FB3E-4737-97E8-A9509FEF2C0D}" sibTransId="{5FB67A99-C56F-4447-9E69-5BD882362EBA}"/>
    <dgm:cxn modelId="{BD9F36AD-346B-4397-9C87-4FFF477BC9DB}" type="presOf" srcId="{2FE345B4-1166-44C2-876A-9E8420292CE1}" destId="{DF67C3B1-D926-4F66-A77C-43ECC18AA281}" srcOrd="1" destOrd="0" presId="urn:microsoft.com/office/officeart/2005/8/layout/vProcess5"/>
    <dgm:cxn modelId="{D6DFE1CE-CF6A-42B9-A67D-315636469D1E}" type="presOf" srcId="{2FE345B4-1166-44C2-876A-9E8420292CE1}" destId="{AABB9B2D-9D23-49E9-A900-3A3F80680EB8}" srcOrd="0" destOrd="0" presId="urn:microsoft.com/office/officeart/2005/8/layout/vProcess5"/>
    <dgm:cxn modelId="{B4D4ECAD-C366-4980-A915-D248E8F8A068}" srcId="{20C75FC5-3168-40F7-B53B-4630AD301AB2}" destId="{48A6F648-4602-47C7-AA98-EC1F4C2AD529}" srcOrd="2" destOrd="0" parTransId="{CD4B36F3-CEFA-4C97-9964-BE61FBD00626}" sibTransId="{1F77BCDB-A042-421C-830B-03C1D8D95233}"/>
    <dgm:cxn modelId="{6EB79D59-B082-4EE5-9B9B-886CD3B4118D}" type="presOf" srcId="{20C75FC5-3168-40F7-B53B-4630AD301AB2}" destId="{BD4994F1-E6F9-4F20-9D52-9D2F266BC9F5}" srcOrd="0" destOrd="0" presId="urn:microsoft.com/office/officeart/2005/8/layout/vProcess5"/>
    <dgm:cxn modelId="{104E2E8F-2EEA-45DA-BC8B-CFF523BC0F13}" type="presOf" srcId="{1000D416-AF7C-470B-B050-513616C94705}" destId="{5B2C290F-44B2-44A7-B012-933F8882EFA9}" srcOrd="0" destOrd="0" presId="urn:microsoft.com/office/officeart/2005/8/layout/vProcess5"/>
    <dgm:cxn modelId="{524F8198-A53A-46F8-A3CF-8F619013DA3D}" type="presOf" srcId="{BDBB28B9-DBE4-4445-B0C4-A8CFF9C559E1}" destId="{811C98B7-DEAF-49D1-A808-D0AB4B5F26B4}" srcOrd="0" destOrd="0" presId="urn:microsoft.com/office/officeart/2005/8/layout/vProcess5"/>
    <dgm:cxn modelId="{4F7BC359-D989-4561-A913-BD4B8D0E0FF0}" type="presOf" srcId="{534B063F-C42C-4888-AB23-605F7C522095}" destId="{54A610A7-70E9-4840-A593-5F5D332CF630}" srcOrd="0" destOrd="0" presId="urn:microsoft.com/office/officeart/2005/8/layout/vProcess5"/>
    <dgm:cxn modelId="{2A01DE24-8032-4516-B97E-15E14C234710}" type="presOf" srcId="{92F88C2A-49DA-4F2E-83B3-C7351FF4CE1A}" destId="{25E853BA-7EA4-4A92-A5AF-21A332E6171E}" srcOrd="1" destOrd="0" presId="urn:microsoft.com/office/officeart/2005/8/layout/vProcess5"/>
    <dgm:cxn modelId="{B2485C6C-3EEC-41F8-ADEE-3A1262D30B7D}" type="presOf" srcId="{48A6F648-4602-47C7-AA98-EC1F4C2AD529}" destId="{75B33569-C270-4ABA-AE29-599DD4A14F8D}" srcOrd="0" destOrd="0" presId="urn:microsoft.com/office/officeart/2005/8/layout/vProcess5"/>
    <dgm:cxn modelId="{52D913A2-F5FA-40DD-89F6-ECD48EDBA7FF}" type="presOf" srcId="{92F88C2A-49DA-4F2E-83B3-C7351FF4CE1A}" destId="{E050AE9E-8038-4167-8D86-7360282FEE5A}" srcOrd="0" destOrd="0" presId="urn:microsoft.com/office/officeart/2005/8/layout/vProcess5"/>
    <dgm:cxn modelId="{FF289A1F-3BB1-4A7C-A213-293A0790C4F2}" type="presOf" srcId="{534B063F-C42C-4888-AB23-605F7C522095}" destId="{ED57B360-80F7-4CEA-9FC9-1708EFDE1964}" srcOrd="1" destOrd="0" presId="urn:microsoft.com/office/officeart/2005/8/layout/vProcess5"/>
    <dgm:cxn modelId="{C4B6C79D-EBD7-4757-B69D-AC740A4A3722}" type="presOf" srcId="{1F77BCDB-A042-421C-830B-03C1D8D95233}" destId="{8A53CC9E-A0F9-43AA-9800-54D693AC5B77}" srcOrd="0" destOrd="0" presId="urn:microsoft.com/office/officeart/2005/8/layout/vProcess5"/>
    <dgm:cxn modelId="{0993BC1E-923C-4C72-8324-145783CB809A}" type="presOf" srcId="{48A6F648-4602-47C7-AA98-EC1F4C2AD529}" destId="{350EA510-1893-40E7-8BA8-62CB4808E4EA}" srcOrd="1" destOrd="0" presId="urn:microsoft.com/office/officeart/2005/8/layout/vProcess5"/>
    <dgm:cxn modelId="{A6EAA49F-2C87-4181-BD1E-947DBF821806}" type="presParOf" srcId="{BD4994F1-E6F9-4F20-9D52-9D2F266BC9F5}" destId="{309DB3EE-7507-4C79-A6E0-D3C9DCCFE545}" srcOrd="0" destOrd="0" presId="urn:microsoft.com/office/officeart/2005/8/layout/vProcess5"/>
    <dgm:cxn modelId="{0D16E832-FC08-4634-B10E-1ECC1C867A2F}" type="presParOf" srcId="{BD4994F1-E6F9-4F20-9D52-9D2F266BC9F5}" destId="{AABB9B2D-9D23-49E9-A900-3A3F80680EB8}" srcOrd="1" destOrd="0" presId="urn:microsoft.com/office/officeart/2005/8/layout/vProcess5"/>
    <dgm:cxn modelId="{0E03B1D5-CBE7-40A6-A13B-18D31C6846CE}" type="presParOf" srcId="{BD4994F1-E6F9-4F20-9D52-9D2F266BC9F5}" destId="{E050AE9E-8038-4167-8D86-7360282FEE5A}" srcOrd="2" destOrd="0" presId="urn:microsoft.com/office/officeart/2005/8/layout/vProcess5"/>
    <dgm:cxn modelId="{B5B25F31-AD84-458C-9FBE-BDA597E18953}" type="presParOf" srcId="{BD4994F1-E6F9-4F20-9D52-9D2F266BC9F5}" destId="{75B33569-C270-4ABA-AE29-599DD4A14F8D}" srcOrd="3" destOrd="0" presId="urn:microsoft.com/office/officeart/2005/8/layout/vProcess5"/>
    <dgm:cxn modelId="{1DF27F38-D4E3-4309-A52E-14A3B360380D}" type="presParOf" srcId="{BD4994F1-E6F9-4F20-9D52-9D2F266BC9F5}" destId="{54A610A7-70E9-4840-A593-5F5D332CF630}" srcOrd="4" destOrd="0" presId="urn:microsoft.com/office/officeart/2005/8/layout/vProcess5"/>
    <dgm:cxn modelId="{98C975EA-2C2E-4D6F-8939-78474484C0B6}" type="presParOf" srcId="{BD4994F1-E6F9-4F20-9D52-9D2F266BC9F5}" destId="{5B2C290F-44B2-44A7-B012-933F8882EFA9}" srcOrd="5" destOrd="0" presId="urn:microsoft.com/office/officeart/2005/8/layout/vProcess5"/>
    <dgm:cxn modelId="{E1BC6BBA-D252-485A-8192-D9BECEC55D52}" type="presParOf" srcId="{BD4994F1-E6F9-4F20-9D52-9D2F266BC9F5}" destId="{811C98B7-DEAF-49D1-A808-D0AB4B5F26B4}" srcOrd="6" destOrd="0" presId="urn:microsoft.com/office/officeart/2005/8/layout/vProcess5"/>
    <dgm:cxn modelId="{4236C142-B20D-4502-A0B1-43D0C91574D5}" type="presParOf" srcId="{BD4994F1-E6F9-4F20-9D52-9D2F266BC9F5}" destId="{8A53CC9E-A0F9-43AA-9800-54D693AC5B77}" srcOrd="7" destOrd="0" presId="urn:microsoft.com/office/officeart/2005/8/layout/vProcess5"/>
    <dgm:cxn modelId="{9E22E2AB-ED85-4B63-BBEE-B743A3D0D589}" type="presParOf" srcId="{BD4994F1-E6F9-4F20-9D52-9D2F266BC9F5}" destId="{DF67C3B1-D926-4F66-A77C-43ECC18AA281}" srcOrd="8" destOrd="0" presId="urn:microsoft.com/office/officeart/2005/8/layout/vProcess5"/>
    <dgm:cxn modelId="{2832FF95-73B9-4421-B329-102AFA4F80EF}" type="presParOf" srcId="{BD4994F1-E6F9-4F20-9D52-9D2F266BC9F5}" destId="{25E853BA-7EA4-4A92-A5AF-21A332E6171E}" srcOrd="9" destOrd="0" presId="urn:microsoft.com/office/officeart/2005/8/layout/vProcess5"/>
    <dgm:cxn modelId="{6277DB66-D10D-4606-8151-936282E4B673}" type="presParOf" srcId="{BD4994F1-E6F9-4F20-9D52-9D2F266BC9F5}" destId="{350EA510-1893-40E7-8BA8-62CB4808E4EA}" srcOrd="10" destOrd="0" presId="urn:microsoft.com/office/officeart/2005/8/layout/vProcess5"/>
    <dgm:cxn modelId="{211F750E-249A-41D4-88C8-CFD306BF3EB3}" type="presParOf" srcId="{BD4994F1-E6F9-4F20-9D52-9D2F266BC9F5}" destId="{ED57B360-80F7-4CEA-9FC9-1708EFDE196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C75FC5-3168-40F7-B53B-4630AD301AB2}" type="doc">
      <dgm:prSet loTypeId="urn:microsoft.com/office/officeart/2005/8/layout/vProcess5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s-ES"/>
        </a:p>
      </dgm:t>
    </dgm:pt>
    <dgm:pt modelId="{2FE345B4-1166-44C2-876A-9E8420292CE1}">
      <dgm:prSet phldrT="[Texto]" custT="1"/>
      <dgm:spPr>
        <a:solidFill>
          <a:schemeClr val="bg1"/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b="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Búsqueda y comparación mediante herramientas informáticas de omisiones catastrales.</a:t>
          </a:r>
          <a:endParaRPr lang="es-ES" sz="1000" b="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DEF4140-D22C-46DA-B33C-2107081CE63A}" type="parTrans" cxnId="{2E9A1765-80C9-4319-8108-9CD746FDDF62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000D416-AF7C-470B-B050-513616C94705}" type="sibTrans" cxnId="{2E9A1765-80C9-4319-8108-9CD746FDDF62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92F88C2A-49DA-4F2E-83B3-C7351FF4CE1A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b="1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Localización previa </a:t>
          </a:r>
          <a:r>
            <a: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 los solares vía internet , agrupación de los mismos por zonas y </a:t>
          </a:r>
          <a:r>
            <a:rPr lang="es-ES" sz="1000" b="1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visita in situ </a:t>
          </a:r>
          <a:r>
            <a: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para determinar si es real la omisión catastral detectada mediante las fotos aéreas..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8117C0E8-645A-4E71-A23B-C0DA18CC385B}" type="parTrans" cxnId="{29017A0B-5003-4C58-A97E-7FC9AC4D52E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BB28B9-DBE4-4445-B0C4-A8CFF9C559E1}" type="sibTrans" cxnId="{29017A0B-5003-4C58-A97E-7FC9AC4D52EE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48A6F648-4602-47C7-AA98-EC1F4C2AD529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Descartar omisiones erróneas y organización de las fichas a la vuelta para la posterior notificación a los propietarios.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CD4B36F3-CEFA-4C97-9964-BE61FBD00626}" type="parTrans" cxnId="{B4D4ECAD-C366-4980-A915-D248E8F8A068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1F77BCDB-A042-421C-830B-03C1D8D95233}" type="sibTrans" cxnId="{B4D4ECAD-C366-4980-A915-D248E8F8A068}">
      <dgm:prSet custT="1"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34B063F-C42C-4888-AB23-605F7C522095}">
      <dgm:prSet phldrT="[Texto]" custT="1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Entrega al técnico de la relación de parcelas o solares con omisiones catastrales para que se proceda a la notificación y se tomen las medidas necesarias en cada caso.</a:t>
          </a:r>
          <a:endParaRPr lang="es-ES" sz="10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7E41972C-FB3E-4737-97E8-A9509FEF2C0D}" type="par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5FB67A99-C56F-4447-9E69-5BD882362EBA}" type="sibTrans" cxnId="{57E74786-43E7-4769-8363-6DC4E070083E}">
      <dgm:prSet/>
      <dgm:spPr/>
      <dgm:t>
        <a:bodyPr/>
        <a:lstStyle/>
        <a:p>
          <a:endParaRPr lang="es-ES" sz="10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gm:t>
    </dgm:pt>
    <dgm:pt modelId="{BD4994F1-E6F9-4F20-9D52-9D2F266BC9F5}" type="pres">
      <dgm:prSet presAssocID="{20C75FC5-3168-40F7-B53B-4630AD301AB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09DB3EE-7507-4C79-A6E0-D3C9DCCFE545}" type="pres">
      <dgm:prSet presAssocID="{20C75FC5-3168-40F7-B53B-4630AD301AB2}" presName="dummyMaxCanvas" presStyleCnt="0">
        <dgm:presLayoutVars/>
      </dgm:prSet>
      <dgm:spPr/>
      <dgm:t>
        <a:bodyPr/>
        <a:lstStyle/>
        <a:p>
          <a:endParaRPr lang="es-ES"/>
        </a:p>
      </dgm:t>
    </dgm:pt>
    <dgm:pt modelId="{AABB9B2D-9D23-49E9-A900-3A3F80680EB8}" type="pres">
      <dgm:prSet presAssocID="{20C75FC5-3168-40F7-B53B-4630AD301AB2}" presName="FourNodes_1" presStyleLbl="node1" presStyleIdx="0" presStyleCnt="4" custScaleY="8449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050AE9E-8038-4167-8D86-7360282FEE5A}" type="pres">
      <dgm:prSet presAssocID="{20C75FC5-3168-40F7-B53B-4630AD301AB2}" presName="FourNodes_2" presStyleLbl="node1" presStyleIdx="1" presStyleCnt="4" custScaleX="100712" custScaleY="103176" custLinFactNeighborX="-232" custLinFactNeighborY="-353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B33569-C270-4ABA-AE29-599DD4A14F8D}" type="pres">
      <dgm:prSet presAssocID="{20C75FC5-3168-40F7-B53B-4630AD301AB2}" presName="FourNodes_3" presStyleLbl="node1" presStyleIdx="2" presStyleCnt="4" custScaleY="64599" custLinFactNeighborX="227" custLinFactNeighborY="-1347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A610A7-70E9-4840-A593-5F5D332CF630}" type="pres">
      <dgm:prSet presAssocID="{20C75FC5-3168-40F7-B53B-4630AD301AB2}" presName="FourNodes_4" presStyleLbl="node1" presStyleIdx="3" presStyleCnt="4" custScaleY="118610" custLinFactNeighborX="-196" custLinFactNeighborY="-315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C290F-44B2-44A7-B012-933F8882EFA9}" type="pres">
      <dgm:prSet presAssocID="{20C75FC5-3168-40F7-B53B-4630AD301AB2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1C98B7-DEAF-49D1-A808-D0AB4B5F26B4}" type="pres">
      <dgm:prSet presAssocID="{20C75FC5-3168-40F7-B53B-4630AD301AB2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53CC9E-A0F9-43AA-9800-54D693AC5B77}" type="pres">
      <dgm:prSet presAssocID="{20C75FC5-3168-40F7-B53B-4630AD301AB2}" presName="FourConn_3-4" presStyleLbl="fgAccFollowNode1" presStyleIdx="2" presStyleCnt="3" custLinFactNeighborX="-7343" custLinFactNeighborY="-2850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67C3B1-D926-4F66-A77C-43ECC18AA281}" type="pres">
      <dgm:prSet presAssocID="{20C75FC5-3168-40F7-B53B-4630AD301AB2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5E853BA-7EA4-4A92-A5AF-21A332E6171E}" type="pres">
      <dgm:prSet presAssocID="{20C75FC5-3168-40F7-B53B-4630AD301AB2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50EA510-1893-40E7-8BA8-62CB4808E4EA}" type="pres">
      <dgm:prSet presAssocID="{20C75FC5-3168-40F7-B53B-4630AD301AB2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D57B360-80F7-4CEA-9FC9-1708EFDE1964}" type="pres">
      <dgm:prSet presAssocID="{20C75FC5-3168-40F7-B53B-4630AD301AB2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E9A1765-80C9-4319-8108-9CD746FDDF62}" srcId="{20C75FC5-3168-40F7-B53B-4630AD301AB2}" destId="{2FE345B4-1166-44C2-876A-9E8420292CE1}" srcOrd="0" destOrd="0" parTransId="{8DEF4140-D22C-46DA-B33C-2107081CE63A}" sibTransId="{1000D416-AF7C-470B-B050-513616C94705}"/>
    <dgm:cxn modelId="{29017A0B-5003-4C58-A97E-7FC9AC4D52EE}" srcId="{20C75FC5-3168-40F7-B53B-4630AD301AB2}" destId="{92F88C2A-49DA-4F2E-83B3-C7351FF4CE1A}" srcOrd="1" destOrd="0" parTransId="{8117C0E8-645A-4E71-A23B-C0DA18CC385B}" sibTransId="{BDBB28B9-DBE4-4445-B0C4-A8CFF9C559E1}"/>
    <dgm:cxn modelId="{29429312-ACF9-479C-827E-3E8E76B82579}" type="presOf" srcId="{48A6F648-4602-47C7-AA98-EC1F4C2AD529}" destId="{350EA510-1893-40E7-8BA8-62CB4808E4EA}" srcOrd="1" destOrd="0" presId="urn:microsoft.com/office/officeart/2005/8/layout/vProcess5"/>
    <dgm:cxn modelId="{D8E799FE-D7D6-4DFD-89B9-A53C5600A8F3}" type="presOf" srcId="{1F77BCDB-A042-421C-830B-03C1D8D95233}" destId="{8A53CC9E-A0F9-43AA-9800-54D693AC5B77}" srcOrd="0" destOrd="0" presId="urn:microsoft.com/office/officeart/2005/8/layout/vProcess5"/>
    <dgm:cxn modelId="{57E74786-43E7-4769-8363-6DC4E070083E}" srcId="{20C75FC5-3168-40F7-B53B-4630AD301AB2}" destId="{534B063F-C42C-4888-AB23-605F7C522095}" srcOrd="3" destOrd="0" parTransId="{7E41972C-FB3E-4737-97E8-A9509FEF2C0D}" sibTransId="{5FB67A99-C56F-4447-9E69-5BD882362EBA}"/>
    <dgm:cxn modelId="{A1B50394-59B4-4B71-B9BE-9D289EDE3636}" type="presOf" srcId="{BDBB28B9-DBE4-4445-B0C4-A8CFF9C559E1}" destId="{811C98B7-DEAF-49D1-A808-D0AB4B5F26B4}" srcOrd="0" destOrd="0" presId="urn:microsoft.com/office/officeart/2005/8/layout/vProcess5"/>
    <dgm:cxn modelId="{8937B62D-02EF-42AB-AEDE-A818D9133A03}" type="presOf" srcId="{534B063F-C42C-4888-AB23-605F7C522095}" destId="{ED57B360-80F7-4CEA-9FC9-1708EFDE1964}" srcOrd="1" destOrd="0" presId="urn:microsoft.com/office/officeart/2005/8/layout/vProcess5"/>
    <dgm:cxn modelId="{6F9CFAAB-4AFB-4773-9A0B-BCF662351A15}" type="presOf" srcId="{48A6F648-4602-47C7-AA98-EC1F4C2AD529}" destId="{75B33569-C270-4ABA-AE29-599DD4A14F8D}" srcOrd="0" destOrd="0" presId="urn:microsoft.com/office/officeart/2005/8/layout/vProcess5"/>
    <dgm:cxn modelId="{B4D4ECAD-C366-4980-A915-D248E8F8A068}" srcId="{20C75FC5-3168-40F7-B53B-4630AD301AB2}" destId="{48A6F648-4602-47C7-AA98-EC1F4C2AD529}" srcOrd="2" destOrd="0" parTransId="{CD4B36F3-CEFA-4C97-9964-BE61FBD00626}" sibTransId="{1F77BCDB-A042-421C-830B-03C1D8D95233}"/>
    <dgm:cxn modelId="{81472A73-9BC4-4358-9936-904597C968BA}" type="presOf" srcId="{92F88C2A-49DA-4F2E-83B3-C7351FF4CE1A}" destId="{E050AE9E-8038-4167-8D86-7360282FEE5A}" srcOrd="0" destOrd="0" presId="urn:microsoft.com/office/officeart/2005/8/layout/vProcess5"/>
    <dgm:cxn modelId="{07591EA4-DC82-48E5-BC0F-7B9E106E486E}" type="presOf" srcId="{534B063F-C42C-4888-AB23-605F7C522095}" destId="{54A610A7-70E9-4840-A593-5F5D332CF630}" srcOrd="0" destOrd="0" presId="urn:microsoft.com/office/officeart/2005/8/layout/vProcess5"/>
    <dgm:cxn modelId="{F329F899-D3ED-4D5C-A937-3DB9B866E89D}" type="presOf" srcId="{2FE345B4-1166-44C2-876A-9E8420292CE1}" destId="{AABB9B2D-9D23-49E9-A900-3A3F80680EB8}" srcOrd="0" destOrd="0" presId="urn:microsoft.com/office/officeart/2005/8/layout/vProcess5"/>
    <dgm:cxn modelId="{BC949BE2-F67E-4A20-BD86-F6938E5C198B}" type="presOf" srcId="{1000D416-AF7C-470B-B050-513616C94705}" destId="{5B2C290F-44B2-44A7-B012-933F8882EFA9}" srcOrd="0" destOrd="0" presId="urn:microsoft.com/office/officeart/2005/8/layout/vProcess5"/>
    <dgm:cxn modelId="{563AEB3C-284F-4BC8-9F51-A09B2B960C91}" type="presOf" srcId="{2FE345B4-1166-44C2-876A-9E8420292CE1}" destId="{DF67C3B1-D926-4F66-A77C-43ECC18AA281}" srcOrd="1" destOrd="0" presId="urn:microsoft.com/office/officeart/2005/8/layout/vProcess5"/>
    <dgm:cxn modelId="{07E5554F-1AA4-4531-982F-0BFEA967CD3D}" type="presOf" srcId="{20C75FC5-3168-40F7-B53B-4630AD301AB2}" destId="{BD4994F1-E6F9-4F20-9D52-9D2F266BC9F5}" srcOrd="0" destOrd="0" presId="urn:microsoft.com/office/officeart/2005/8/layout/vProcess5"/>
    <dgm:cxn modelId="{106A3849-8AA2-4751-BE13-260BF27C0ECB}" type="presOf" srcId="{92F88C2A-49DA-4F2E-83B3-C7351FF4CE1A}" destId="{25E853BA-7EA4-4A92-A5AF-21A332E6171E}" srcOrd="1" destOrd="0" presId="urn:microsoft.com/office/officeart/2005/8/layout/vProcess5"/>
    <dgm:cxn modelId="{78432409-93B8-4AA7-9A9D-44AF45C24CB4}" type="presParOf" srcId="{BD4994F1-E6F9-4F20-9D52-9D2F266BC9F5}" destId="{309DB3EE-7507-4C79-A6E0-D3C9DCCFE545}" srcOrd="0" destOrd="0" presId="urn:microsoft.com/office/officeart/2005/8/layout/vProcess5"/>
    <dgm:cxn modelId="{A409DA07-2FA2-492C-878F-40C7562408C0}" type="presParOf" srcId="{BD4994F1-E6F9-4F20-9D52-9D2F266BC9F5}" destId="{AABB9B2D-9D23-49E9-A900-3A3F80680EB8}" srcOrd="1" destOrd="0" presId="urn:microsoft.com/office/officeart/2005/8/layout/vProcess5"/>
    <dgm:cxn modelId="{3D0E8C73-6298-424F-AA57-43FB2098A058}" type="presParOf" srcId="{BD4994F1-E6F9-4F20-9D52-9D2F266BC9F5}" destId="{E050AE9E-8038-4167-8D86-7360282FEE5A}" srcOrd="2" destOrd="0" presId="urn:microsoft.com/office/officeart/2005/8/layout/vProcess5"/>
    <dgm:cxn modelId="{4B1AA8CA-4B58-49D2-8D19-03A94CE71B2D}" type="presParOf" srcId="{BD4994F1-E6F9-4F20-9D52-9D2F266BC9F5}" destId="{75B33569-C270-4ABA-AE29-599DD4A14F8D}" srcOrd="3" destOrd="0" presId="urn:microsoft.com/office/officeart/2005/8/layout/vProcess5"/>
    <dgm:cxn modelId="{544A992B-9674-4603-8D89-B6954596AB22}" type="presParOf" srcId="{BD4994F1-E6F9-4F20-9D52-9D2F266BC9F5}" destId="{54A610A7-70E9-4840-A593-5F5D332CF630}" srcOrd="4" destOrd="0" presId="urn:microsoft.com/office/officeart/2005/8/layout/vProcess5"/>
    <dgm:cxn modelId="{208BE6E5-3106-4E24-860B-73E2D8FC699C}" type="presParOf" srcId="{BD4994F1-E6F9-4F20-9D52-9D2F266BC9F5}" destId="{5B2C290F-44B2-44A7-B012-933F8882EFA9}" srcOrd="5" destOrd="0" presId="urn:microsoft.com/office/officeart/2005/8/layout/vProcess5"/>
    <dgm:cxn modelId="{36B84CF2-9FB5-4604-B849-8E1785A84770}" type="presParOf" srcId="{BD4994F1-E6F9-4F20-9D52-9D2F266BC9F5}" destId="{811C98B7-DEAF-49D1-A808-D0AB4B5F26B4}" srcOrd="6" destOrd="0" presId="urn:microsoft.com/office/officeart/2005/8/layout/vProcess5"/>
    <dgm:cxn modelId="{CD1B35C0-2F0F-4360-AD64-3A26E126BA11}" type="presParOf" srcId="{BD4994F1-E6F9-4F20-9D52-9D2F266BC9F5}" destId="{8A53CC9E-A0F9-43AA-9800-54D693AC5B77}" srcOrd="7" destOrd="0" presId="urn:microsoft.com/office/officeart/2005/8/layout/vProcess5"/>
    <dgm:cxn modelId="{9CBFFF09-256F-469C-B9E8-C002A59A955C}" type="presParOf" srcId="{BD4994F1-E6F9-4F20-9D52-9D2F266BC9F5}" destId="{DF67C3B1-D926-4F66-A77C-43ECC18AA281}" srcOrd="8" destOrd="0" presId="urn:microsoft.com/office/officeart/2005/8/layout/vProcess5"/>
    <dgm:cxn modelId="{8ECD3BCD-CB73-4864-9F8E-EE83CBD93B70}" type="presParOf" srcId="{BD4994F1-E6F9-4F20-9D52-9D2F266BC9F5}" destId="{25E853BA-7EA4-4A92-A5AF-21A332E6171E}" srcOrd="9" destOrd="0" presId="urn:microsoft.com/office/officeart/2005/8/layout/vProcess5"/>
    <dgm:cxn modelId="{109039E1-1127-46CE-BE9B-963D65698863}" type="presParOf" srcId="{BD4994F1-E6F9-4F20-9D52-9D2F266BC9F5}" destId="{350EA510-1893-40E7-8BA8-62CB4808E4EA}" srcOrd="10" destOrd="0" presId="urn:microsoft.com/office/officeart/2005/8/layout/vProcess5"/>
    <dgm:cxn modelId="{163ADEE2-62D3-49B8-853B-0C140E313ED4}" type="presParOf" srcId="{BD4994F1-E6F9-4F20-9D52-9D2F266BC9F5}" destId="{ED57B360-80F7-4CEA-9FC9-1708EFDE196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B9B2D-9D23-49E9-A900-3A3F80680EB8}">
      <dsp:nvSpPr>
        <dsp:cNvPr id="0" name=""/>
        <dsp:cNvSpPr/>
      </dsp:nvSpPr>
      <dsp:spPr>
        <a:xfrm>
          <a:off x="0" y="19656"/>
          <a:ext cx="4608512" cy="535394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Entrega de listado de solares diferenciando en: </a:t>
          </a:r>
          <a:r>
            <a:rPr lang="es-ES" sz="1000" b="1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Balcón de Montroi, Polígono Industrial y casco urbano.</a:t>
          </a:r>
          <a:endParaRPr lang="es-ES" sz="1000" b="1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5681" y="35337"/>
        <a:ext cx="3876944" cy="504032"/>
      </dsp:txXfrm>
    </dsp:sp>
    <dsp:sp modelId="{E050AE9E-8038-4167-8D86-7360282FEE5A}">
      <dsp:nvSpPr>
        <dsp:cNvPr id="0" name=""/>
        <dsp:cNvSpPr/>
      </dsp:nvSpPr>
      <dsp:spPr>
        <a:xfrm>
          <a:off x="375271" y="752945"/>
          <a:ext cx="4608512" cy="52184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b="1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Localización previa </a:t>
          </a: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 los solares vía internet y </a:t>
          </a:r>
          <a:r>
            <a:rPr lang="es-ES" sz="1000" b="1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visita in situ </a:t>
          </a: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para determinar si es necesaria su limpieza.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390555" y="768229"/>
        <a:ext cx="3780095" cy="491278"/>
      </dsp:txXfrm>
    </dsp:sp>
    <dsp:sp modelId="{75B33569-C270-4ABA-AE29-599DD4A14F8D}">
      <dsp:nvSpPr>
        <dsp:cNvPr id="0" name=""/>
        <dsp:cNvSpPr/>
      </dsp:nvSpPr>
      <dsp:spPr>
        <a:xfrm>
          <a:off x="776626" y="1495054"/>
          <a:ext cx="4608512" cy="40934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Descartar solares y </a:t>
          </a:r>
          <a:r>
            <a:rPr lang="es-ES" sz="1000" b="1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determinación de superficie</a:t>
          </a: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 con la ayuda del catastro.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788615" y="1507043"/>
        <a:ext cx="3792445" cy="385366"/>
      </dsp:txXfrm>
    </dsp:sp>
    <dsp:sp modelId="{54A610A7-70E9-4840-A593-5F5D332CF630}">
      <dsp:nvSpPr>
        <dsp:cNvPr id="0" name=""/>
        <dsp:cNvSpPr/>
      </dsp:nvSpPr>
      <dsp:spPr>
        <a:xfrm>
          <a:off x="1143095" y="2138212"/>
          <a:ext cx="4608512" cy="7515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Realización de una hoja excel, donde calculo el coste aproximado que supone la limpieza del solar, según superficie y baremo establecido por el técnico del Ayuntamiento.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165108" y="2160225"/>
        <a:ext cx="3766637" cy="707570"/>
      </dsp:txXfrm>
    </dsp:sp>
    <dsp:sp modelId="{5B2C290F-44B2-44A7-B012-933F8882EFA9}">
      <dsp:nvSpPr>
        <dsp:cNvPr id="0" name=""/>
        <dsp:cNvSpPr/>
      </dsp:nvSpPr>
      <dsp:spPr>
        <a:xfrm>
          <a:off x="4196626" y="455852"/>
          <a:ext cx="411885" cy="41188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289300" y="455852"/>
        <a:ext cx="226537" cy="309943"/>
      </dsp:txXfrm>
    </dsp:sp>
    <dsp:sp modelId="{811C98B7-DEAF-49D1-A808-D0AB4B5F26B4}">
      <dsp:nvSpPr>
        <dsp:cNvPr id="0" name=""/>
        <dsp:cNvSpPr/>
      </dsp:nvSpPr>
      <dsp:spPr>
        <a:xfrm>
          <a:off x="4582589" y="1204735"/>
          <a:ext cx="411885" cy="41188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675263" y="1204735"/>
        <a:ext cx="226537" cy="309943"/>
      </dsp:txXfrm>
    </dsp:sp>
    <dsp:sp modelId="{8A53CC9E-A0F9-43AA-9800-54D693AC5B77}">
      <dsp:nvSpPr>
        <dsp:cNvPr id="0" name=""/>
        <dsp:cNvSpPr/>
      </dsp:nvSpPr>
      <dsp:spPr>
        <a:xfrm>
          <a:off x="4932546" y="1836206"/>
          <a:ext cx="411885" cy="41188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5025220" y="1836206"/>
        <a:ext cx="226537" cy="3099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B9B2D-9D23-49E9-A900-3A3F80680EB8}">
      <dsp:nvSpPr>
        <dsp:cNvPr id="0" name=""/>
        <dsp:cNvSpPr/>
      </dsp:nvSpPr>
      <dsp:spPr>
        <a:xfrm>
          <a:off x="-4516" y="46681"/>
          <a:ext cx="4608512" cy="508624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</a:rPr>
            <a:t>Resolución del Ayuntamiento donde cuantificaba las ayudas a los afectados que las solicitaron.</a:t>
          </a:r>
          <a:endParaRPr lang="es-ES" sz="1000" b="1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0381" y="61578"/>
        <a:ext cx="3913522" cy="478830"/>
      </dsp:txXfrm>
    </dsp:sp>
    <dsp:sp modelId="{E050AE9E-8038-4167-8D86-7360282FEE5A}">
      <dsp:nvSpPr>
        <dsp:cNvPr id="0" name=""/>
        <dsp:cNvSpPr/>
      </dsp:nvSpPr>
      <dsp:spPr>
        <a:xfrm>
          <a:off x="370754" y="743305"/>
          <a:ext cx="4608512" cy="4957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</a:rPr>
            <a:t>Presentación por parte de los afectados de una declaración responsable en la que se comprometían a paliar los daños producidos por el incendio. 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385274" y="757825"/>
        <a:ext cx="3802217" cy="466714"/>
      </dsp:txXfrm>
    </dsp:sp>
    <dsp:sp modelId="{75B33569-C270-4ABA-AE29-599DD4A14F8D}">
      <dsp:nvSpPr>
        <dsp:cNvPr id="0" name=""/>
        <dsp:cNvSpPr/>
      </dsp:nvSpPr>
      <dsp:spPr>
        <a:xfrm>
          <a:off x="772110" y="1448309"/>
          <a:ext cx="4608512" cy="3888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</a:rPr>
            <a:t>Localización de la parcela con la ayuda del catastro, visita y comprobación de la realización de los trabajo.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783500" y="1459699"/>
        <a:ext cx="3814238" cy="366097"/>
      </dsp:txXfrm>
    </dsp:sp>
    <dsp:sp modelId="{54A610A7-70E9-4840-A593-5F5D332CF630}">
      <dsp:nvSpPr>
        <dsp:cNvPr id="0" name=""/>
        <dsp:cNvSpPr/>
      </dsp:nvSpPr>
      <dsp:spPr>
        <a:xfrm>
          <a:off x="1138578" y="1988142"/>
          <a:ext cx="4626577" cy="4079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Realización de un informe con fotos adjuntas para justificar los trabajos realizados.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150527" y="2000091"/>
        <a:ext cx="3822378" cy="384056"/>
      </dsp:txXfrm>
    </dsp:sp>
    <dsp:sp modelId="{5B2C290F-44B2-44A7-B012-933F8882EFA9}">
      <dsp:nvSpPr>
        <dsp:cNvPr id="0" name=""/>
        <dsp:cNvSpPr/>
      </dsp:nvSpPr>
      <dsp:spPr>
        <a:xfrm>
          <a:off x="4212704" y="461067"/>
          <a:ext cx="391291" cy="39129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300744" y="461067"/>
        <a:ext cx="215211" cy="294446"/>
      </dsp:txXfrm>
    </dsp:sp>
    <dsp:sp modelId="{811C98B7-DEAF-49D1-A808-D0AB4B5F26B4}">
      <dsp:nvSpPr>
        <dsp:cNvPr id="0" name=""/>
        <dsp:cNvSpPr/>
      </dsp:nvSpPr>
      <dsp:spPr>
        <a:xfrm>
          <a:off x="4598667" y="1172506"/>
          <a:ext cx="391291" cy="39129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686707" y="1172506"/>
        <a:ext cx="215211" cy="294446"/>
      </dsp:txXfrm>
    </dsp:sp>
    <dsp:sp modelId="{8A53CC9E-A0F9-43AA-9800-54D693AC5B77}">
      <dsp:nvSpPr>
        <dsp:cNvPr id="0" name=""/>
        <dsp:cNvSpPr/>
      </dsp:nvSpPr>
      <dsp:spPr>
        <a:xfrm>
          <a:off x="4976932" y="1749243"/>
          <a:ext cx="391291" cy="391291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5064972" y="1749243"/>
        <a:ext cx="215211" cy="2944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B9B2D-9D23-49E9-A900-3A3F80680EB8}">
      <dsp:nvSpPr>
        <dsp:cNvPr id="0" name=""/>
        <dsp:cNvSpPr/>
      </dsp:nvSpPr>
      <dsp:spPr>
        <a:xfrm>
          <a:off x="0" y="18265"/>
          <a:ext cx="4545041" cy="497494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b="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Búsqueda y comparación mediante herramientas informáticas de omisiones catastrales.</a:t>
          </a:r>
          <a:endParaRPr lang="es-ES" sz="1000" b="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4571" y="32836"/>
        <a:ext cx="3865260" cy="468352"/>
      </dsp:txXfrm>
    </dsp:sp>
    <dsp:sp modelId="{E050AE9E-8038-4167-8D86-7360282FEE5A}">
      <dsp:nvSpPr>
        <dsp:cNvPr id="0" name=""/>
        <dsp:cNvSpPr/>
      </dsp:nvSpPr>
      <dsp:spPr>
        <a:xfrm>
          <a:off x="353922" y="638340"/>
          <a:ext cx="4577402" cy="6075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b="1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Localización previa </a:t>
          </a: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 los solares vía internet , agrupación de los mismos por zonas y </a:t>
          </a:r>
          <a:r>
            <a:rPr lang="es-ES" sz="1000" b="1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visita in situ </a:t>
          </a: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para determinar si es real la omisión catastral detectada mediante las fotos aéreas..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371715" y="656133"/>
        <a:ext cx="3773004" cy="571928"/>
      </dsp:txXfrm>
    </dsp:sp>
    <dsp:sp modelId="{75B33569-C270-4ABA-AE29-599DD4A14F8D}">
      <dsp:nvSpPr>
        <dsp:cNvPr id="0" name=""/>
        <dsp:cNvSpPr/>
      </dsp:nvSpPr>
      <dsp:spPr>
        <a:xfrm>
          <a:off x="765930" y="1389221"/>
          <a:ext cx="4545041" cy="3803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Descartar omisiones erróneas y organización de las fichas a la vuelta para la posterior notificación a los propietarios.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777071" y="1400362"/>
        <a:ext cx="3765064" cy="358085"/>
      </dsp:txXfrm>
    </dsp:sp>
    <dsp:sp modelId="{54A610A7-70E9-4840-A593-5F5D332CF630}">
      <dsp:nvSpPr>
        <dsp:cNvPr id="0" name=""/>
        <dsp:cNvSpPr/>
      </dsp:nvSpPr>
      <dsp:spPr>
        <a:xfrm>
          <a:off x="1127352" y="1986851"/>
          <a:ext cx="4545041" cy="69839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rPr>
            <a:t>Entrega al técnico de la relación de parcelas o solares con omisiones catastrales para que se proceda a la notificación y se tomen las medidas necesarias en cada caso.</a:t>
          </a:r>
          <a:endParaRPr lang="es-ES" sz="1000" kern="1200" dirty="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1147807" y="2007306"/>
        <a:ext cx="3740755" cy="657481"/>
      </dsp:txXfrm>
    </dsp:sp>
    <dsp:sp modelId="{5B2C290F-44B2-44A7-B012-933F8882EFA9}">
      <dsp:nvSpPr>
        <dsp:cNvPr id="0" name=""/>
        <dsp:cNvSpPr/>
      </dsp:nvSpPr>
      <dsp:spPr>
        <a:xfrm>
          <a:off x="4162312" y="423583"/>
          <a:ext cx="382728" cy="382728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248426" y="423583"/>
        <a:ext cx="210500" cy="288003"/>
      </dsp:txXfrm>
    </dsp:sp>
    <dsp:sp modelId="{811C98B7-DEAF-49D1-A808-D0AB4B5F26B4}">
      <dsp:nvSpPr>
        <dsp:cNvPr id="0" name=""/>
        <dsp:cNvSpPr/>
      </dsp:nvSpPr>
      <dsp:spPr>
        <a:xfrm>
          <a:off x="4542959" y="1119453"/>
          <a:ext cx="382728" cy="382728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629073" y="1119453"/>
        <a:ext cx="210500" cy="288003"/>
      </dsp:txXfrm>
    </dsp:sp>
    <dsp:sp modelId="{8A53CC9E-A0F9-43AA-9800-54D693AC5B77}">
      <dsp:nvSpPr>
        <dsp:cNvPr id="0" name=""/>
        <dsp:cNvSpPr/>
      </dsp:nvSpPr>
      <dsp:spPr>
        <a:xfrm>
          <a:off x="4889822" y="1706224"/>
          <a:ext cx="382728" cy="382728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solidFill>
              <a:schemeClr val="accent2">
                <a:lumMod val="50000"/>
              </a:schemeClr>
            </a:solidFill>
            <a:latin typeface="Century Gothic" pitchFamily="34" charset="0"/>
          </a:endParaRPr>
        </a:p>
      </dsp:txBody>
      <dsp:txXfrm>
        <a:off x="4975936" y="1706224"/>
        <a:ext cx="210500" cy="288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9219" tIns="99610" rIns="199219" bIns="99610" numCol="1" anchor="t" anchorCtr="0" compatLnSpc="1">
            <a:prstTxWarp prst="textNoShape">
              <a:avLst/>
            </a:prstTxWarp>
          </a:bodyPr>
          <a:lstStyle>
            <a:lvl1pPr>
              <a:defRPr sz="26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8101037" y="0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9219" tIns="99610" rIns="199219" bIns="99610" numCol="1" anchor="t" anchorCtr="0" compatLnSpc="1">
            <a:prstTxWarp prst="textNoShape">
              <a:avLst/>
            </a:prstTxWarp>
          </a:bodyPr>
          <a:lstStyle>
            <a:lvl1pPr algn="r">
              <a:defRPr sz="26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429125" y="1543050"/>
            <a:ext cx="5443538" cy="7710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30179" y="9768125"/>
            <a:ext cx="11441430" cy="9254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9219" tIns="99610" rIns="199219" bIns="996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9532683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9219" tIns="99610" rIns="199219" bIns="99610" numCol="1" anchor="b" anchorCtr="0" compatLnSpc="1">
            <a:prstTxWarp prst="textNoShape">
              <a:avLst/>
            </a:prstTxWarp>
          </a:bodyPr>
          <a:lstStyle>
            <a:lvl1pPr>
              <a:defRPr sz="26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8101037" y="19532683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9219" tIns="99610" rIns="199219" bIns="99610" numCol="1" anchor="b" anchorCtr="0" compatLnSpc="1">
            <a:prstTxWarp prst="textNoShape">
              <a:avLst/>
            </a:prstTxWarp>
          </a:bodyPr>
          <a:lstStyle>
            <a:lvl1pPr algn="r">
              <a:defRPr sz="2600" smtClean="0"/>
            </a:lvl1pPr>
          </a:lstStyle>
          <a:p>
            <a:pPr>
              <a:defRPr/>
            </a:pPr>
            <a:fld id="{F50900DC-22E6-4778-9A7E-868B346985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831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8101037" y="19532683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99219" tIns="99610" rIns="199219" bIns="99610" anchor="b"/>
          <a:lstStyle/>
          <a:p>
            <a:pPr algn="r"/>
            <a:fld id="{F01B1F95-F5CB-4086-BD9B-744ADD54F8A6}" type="slidenum">
              <a:rPr lang="es-ES" sz="2600"/>
              <a:pPr algn="r"/>
              <a:t>1</a:t>
            </a:fld>
            <a:endParaRPr lang="es-ES" sz="2600" dirty="0"/>
          </a:p>
        </p:txBody>
      </p:sp>
      <p:sp>
        <p:nvSpPr>
          <p:cNvPr id="4710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429125" y="1543050"/>
            <a:ext cx="5443538" cy="77104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1430179" y="9768125"/>
            <a:ext cx="11441430" cy="9254014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183899" tIns="91949" rIns="183899" bIns="91949"/>
          <a:lstStyle/>
          <a:p>
            <a:pPr eaLnBrk="1" hangingPunct="1">
              <a:spcBef>
                <a:spcPct val="0"/>
              </a:spcBef>
            </a:pPr>
            <a:endParaRPr lang="da-DK" dirty="0" smtClean="0"/>
          </a:p>
        </p:txBody>
      </p:sp>
      <p:sp>
        <p:nvSpPr>
          <p:cNvPr id="47109" name="3 Marcador de número de diapositiva"/>
          <p:cNvSpPr txBox="1">
            <a:spLocks noGrp="1"/>
          </p:cNvSpPr>
          <p:nvPr/>
        </p:nvSpPr>
        <p:spPr bwMode="auto">
          <a:xfrm>
            <a:off x="8101037" y="19532683"/>
            <a:ext cx="6197442" cy="102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3899" tIns="91949" rIns="183899" bIns="91949" anchor="b"/>
          <a:lstStyle/>
          <a:p>
            <a:pPr algn="r" defTabSz="1840006"/>
            <a:fld id="{182BD805-42F1-422F-9427-0C7C6B3A2D82}" type="slidenum">
              <a:rPr lang="es-ES" sz="2400"/>
              <a:pPr algn="r" defTabSz="1840006"/>
              <a:t>1</a:t>
            </a:fld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282723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6237354" y="0"/>
            <a:ext cx="15147859" cy="30281563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95232" tIns="147616" rIns="295232" bIns="1476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8903428" y="15140782"/>
            <a:ext cx="30281563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295232" tIns="147616" rIns="295232" bIns="1476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7874146" y="2355232"/>
            <a:ext cx="11940077" cy="12664423"/>
          </a:xfrm>
        </p:spPr>
        <p:txBody>
          <a:bodyPr lIns="147616" tIns="0" rIns="147616">
            <a:noAutofit/>
          </a:bodyPr>
          <a:lstStyle>
            <a:lvl1pPr algn="r">
              <a:defRPr sz="136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7845085" y="15630302"/>
            <a:ext cx="11962010" cy="4862571"/>
          </a:xfrm>
        </p:spPr>
        <p:txBody>
          <a:bodyPr lIns="147616" tIns="0" rIns="147616" bIns="0"/>
          <a:lstStyle>
            <a:lvl1pPr marL="0" indent="0" algn="r">
              <a:buNone/>
              <a:defRPr sz="7100">
                <a:solidFill>
                  <a:srgbClr val="FFFFFF"/>
                </a:solidFill>
                <a:effectLst/>
              </a:defRPr>
            </a:lvl1pPr>
            <a:lvl2pPr marL="1476162" indent="0" algn="ctr">
              <a:buNone/>
            </a:lvl2pPr>
            <a:lvl3pPr marL="2952323" indent="0" algn="ctr">
              <a:buNone/>
            </a:lvl3pPr>
            <a:lvl4pPr marL="4428485" indent="0" algn="ctr">
              <a:buNone/>
            </a:lvl4pPr>
            <a:lvl5pPr marL="5904647" indent="0" algn="ctr">
              <a:buNone/>
            </a:lvl5pPr>
            <a:lvl6pPr marL="7380808" indent="0" algn="ctr">
              <a:buNone/>
            </a:lvl6pPr>
            <a:lvl7pPr marL="8856970" indent="0" algn="ctr">
              <a:buNone/>
            </a:lvl7pPr>
            <a:lvl8pPr marL="10333131" indent="0" algn="ctr">
              <a:buNone/>
            </a:lvl8pPr>
            <a:lvl9pPr marL="11809293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13731122" y="28956672"/>
            <a:ext cx="4683193" cy="1001888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593774" y="28956672"/>
            <a:ext cx="6847108" cy="1009385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8431144" y="28949174"/>
            <a:ext cx="1375950" cy="1009385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94941" y="12459850"/>
            <a:ext cx="14629806" cy="6014255"/>
          </a:xfrm>
        </p:spPr>
        <p:txBody>
          <a:bodyPr tIns="0" anchor="t"/>
          <a:lstStyle>
            <a:lvl1pPr algn="r">
              <a:buNone/>
              <a:defRPr sz="136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94941" y="8411548"/>
            <a:ext cx="14629806" cy="3282962"/>
          </a:xfrm>
        </p:spPr>
        <p:txBody>
          <a:bodyPr anchor="b"/>
          <a:lstStyle>
            <a:lvl1pPr marL="0" indent="0" algn="r">
              <a:buNone/>
              <a:defRPr sz="6500">
                <a:solidFill>
                  <a:schemeClr val="tx1"/>
                </a:solidFill>
                <a:effectLst/>
              </a:defRPr>
            </a:lvl1pPr>
            <a:lvl2pPr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11048648" y="28951656"/>
            <a:ext cx="4683193" cy="1001888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58508" y="28951656"/>
            <a:ext cx="6771984" cy="1009385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5748797" y="28944158"/>
            <a:ext cx="1375950" cy="1009385"/>
          </a:xfrm>
        </p:spPr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9260" y="1413140"/>
            <a:ext cx="16937089" cy="5046927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069261" y="7065700"/>
            <a:ext cx="8233307" cy="19984432"/>
          </a:xfrm>
        </p:spPr>
        <p:txBody>
          <a:bodyPr anchor="t"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773042" y="7065700"/>
            <a:ext cx="8233307" cy="19984432"/>
          </a:xfrm>
        </p:spPr>
        <p:txBody>
          <a:bodyPr anchor="t"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9260" y="1413140"/>
            <a:ext cx="16937089" cy="5046927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9261" y="25907559"/>
            <a:ext cx="8233307" cy="2018771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5800" b="1">
                <a:solidFill>
                  <a:schemeClr val="tx2"/>
                </a:solidFill>
                <a:effectLst/>
              </a:defRPr>
            </a:lvl1pPr>
            <a:lvl2pPr>
              <a:buNone/>
              <a:defRPr sz="6500" b="1"/>
            </a:lvl2pPr>
            <a:lvl3pPr>
              <a:buNone/>
              <a:defRPr sz="5800" b="1"/>
            </a:lvl3pPr>
            <a:lvl4pPr>
              <a:buNone/>
              <a:defRPr sz="5200" b="1"/>
            </a:lvl4pPr>
            <a:lvl5pPr>
              <a:buNone/>
              <a:defRPr sz="52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9773042" y="25907559"/>
            <a:ext cx="8233307" cy="2018771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5800" b="1">
                <a:solidFill>
                  <a:schemeClr val="tx2"/>
                </a:solidFill>
                <a:effectLst/>
              </a:defRPr>
            </a:lvl1pPr>
            <a:lvl2pPr>
              <a:buNone/>
              <a:defRPr sz="6500" b="1"/>
            </a:lvl2pPr>
            <a:lvl3pPr>
              <a:buNone/>
              <a:defRPr sz="5800" b="1"/>
            </a:lvl3pPr>
            <a:lvl4pPr>
              <a:buNone/>
              <a:defRPr sz="5200" b="1"/>
            </a:lvl4pPr>
            <a:lvl5pPr>
              <a:buNone/>
              <a:defRPr sz="52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1069261" y="7558645"/>
            <a:ext cx="8233307" cy="18168938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9773042" y="7558645"/>
            <a:ext cx="8233307" cy="18168938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9260" y="1413140"/>
            <a:ext cx="16937089" cy="5046927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9261" y="1009385"/>
            <a:ext cx="13793462" cy="5181512"/>
          </a:xfrm>
        </p:spPr>
        <p:txBody>
          <a:bodyPr wrap="square" anchor="b"/>
          <a:lstStyle>
            <a:lvl1pPr algn="l">
              <a:buNone/>
              <a:defRPr lang="en-US" sz="77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069261" y="6611855"/>
            <a:ext cx="13793462" cy="2660397"/>
          </a:xfrm>
        </p:spPr>
        <p:txBody>
          <a:bodyPr rot="0" spcFirstLastPara="0" vertOverflow="overflow" horzOverflow="overflow" vert="horz" wrap="square" lIns="147616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4500"/>
            </a:lvl1pPr>
            <a:lvl2pPr>
              <a:buNone/>
              <a:defRPr sz="3900"/>
            </a:lvl2pPr>
            <a:lvl3pPr>
              <a:buNone/>
              <a:defRPr sz="3200"/>
            </a:lvl3pPr>
            <a:lvl4pPr>
              <a:buNone/>
              <a:defRPr sz="2900"/>
            </a:lvl4pPr>
            <a:lvl5pPr>
              <a:buNone/>
              <a:defRPr sz="2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069261" y="9420931"/>
            <a:ext cx="16929960" cy="19303512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1398478" y="4436123"/>
            <a:ext cx="10102144" cy="19042206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232" tIns="147616" rIns="295232" bIns="147616"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1395527" y="4410284"/>
            <a:ext cx="10102144" cy="19042206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232" tIns="147616" rIns="295232" bIns="147616"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603566" y="5046927"/>
            <a:ext cx="8019455" cy="9084469"/>
          </a:xfrm>
        </p:spPr>
        <p:txBody>
          <a:bodyPr vert="horz" anchor="b"/>
          <a:lstStyle>
            <a:lvl1pPr algn="l">
              <a:buNone/>
              <a:defRPr sz="97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2603566" y="14498916"/>
            <a:ext cx="8019455" cy="8478838"/>
          </a:xfrm>
        </p:spPr>
        <p:txBody>
          <a:bodyPr rot="0" spcFirstLastPara="0" vertOverflow="overflow" horzOverflow="overflow" vert="horz" wrap="square" lIns="265709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500" baseline="0">
                <a:solidFill>
                  <a:schemeClr val="tx1"/>
                </a:solidFill>
              </a:defRPr>
            </a:lvl1pPr>
            <a:lvl2pPr>
              <a:defRPr sz="39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1552163" y="4596554"/>
            <a:ext cx="9837198" cy="18572692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103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5326069" y="1214069"/>
            <a:ext cx="3564202" cy="25837463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069260" y="1212687"/>
            <a:ext cx="14078599" cy="2583746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9922739" y="28956672"/>
            <a:ext cx="4683193" cy="1001888"/>
          </a:xfrm>
        </p:spPr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069261" y="28949174"/>
            <a:ext cx="8554085" cy="1009385"/>
          </a:xfrm>
        </p:spPr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27486" y="28935716"/>
            <a:ext cx="1375950" cy="100938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19068482" y="0"/>
            <a:ext cx="2316731" cy="30281563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95232" tIns="147616" rIns="295232" bIns="1476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1069261" y="1413140"/>
            <a:ext cx="16929960" cy="5046927"/>
          </a:xfrm>
          <a:prstGeom prst="rect">
            <a:avLst/>
          </a:prstGeom>
        </p:spPr>
        <p:txBody>
          <a:bodyPr vert="horz" lIns="147616" tIns="0" rIns="147616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1069261" y="7106391"/>
            <a:ext cx="16929960" cy="21398971"/>
          </a:xfrm>
          <a:prstGeom prst="rect">
            <a:avLst/>
          </a:prstGeom>
        </p:spPr>
        <p:txBody>
          <a:bodyPr vert="horz" lIns="295232" tIns="147616" rIns="295232" bIns="147616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9930036" y="28956672"/>
            <a:ext cx="4683193" cy="1001888"/>
          </a:xfrm>
          <a:prstGeom prst="rect">
            <a:avLst/>
          </a:prstGeom>
        </p:spPr>
        <p:txBody>
          <a:bodyPr vert="horz" lIns="295232" tIns="0" rIns="295232" bIns="0" anchor="b"/>
          <a:lstStyle>
            <a:lvl1pPr algn="l" eaLnBrk="1" latinLnBrk="0" hangingPunct="1">
              <a:defRPr kumimoji="0" sz="3200"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069261" y="28956672"/>
            <a:ext cx="8554085" cy="1009385"/>
          </a:xfrm>
          <a:prstGeom prst="rect">
            <a:avLst/>
          </a:prstGeom>
        </p:spPr>
        <p:txBody>
          <a:bodyPr vert="horz" lIns="295232" tIns="0" rIns="295232" bIns="0" anchor="b"/>
          <a:lstStyle>
            <a:lvl1pPr algn="r" eaLnBrk="1" latinLnBrk="0" hangingPunct="1">
              <a:defRPr kumimoji="0" sz="3200">
                <a:solidFill>
                  <a:schemeClr val="tx2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20357" y="28949174"/>
            <a:ext cx="1375950" cy="100938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3600">
                <a:solidFill>
                  <a:schemeClr val="tx2"/>
                </a:solidFill>
              </a:defRPr>
            </a:lvl1pPr>
            <a:extLst/>
          </a:lstStyle>
          <a:p>
            <a:fld id="{6D15AA16-BD36-4AA6-9F9F-0339FA49A0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12300" b="1" i="0" u="none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885697" indent="-885697" algn="l" rtl="0" eaLnBrk="1" latinLnBrk="0" hangingPunct="1">
        <a:spcBef>
          <a:spcPts val="1937"/>
        </a:spcBef>
        <a:buClr>
          <a:schemeClr val="tx2"/>
        </a:buClr>
        <a:buSzPct val="73000"/>
        <a:buFont typeface="Wingdings 2"/>
        <a:buChar char=""/>
        <a:defRPr kumimoji="0" sz="84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682824" indent="-738081" algn="l" rtl="0" eaLnBrk="1" latinLnBrk="0" hangingPunct="1">
        <a:spcBef>
          <a:spcPts val="1614"/>
        </a:spcBef>
        <a:buClr>
          <a:schemeClr val="accent4"/>
        </a:buClr>
        <a:buSzPct val="80000"/>
        <a:buFont typeface="Wingdings 2"/>
        <a:buChar char=""/>
        <a:defRPr kumimoji="0" sz="74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2450428" indent="-738081" algn="l" rtl="0" eaLnBrk="1" latinLnBrk="0" hangingPunct="1">
        <a:spcBef>
          <a:spcPts val="1291"/>
        </a:spcBef>
        <a:buClr>
          <a:schemeClr val="accent4"/>
        </a:buClr>
        <a:buSzPct val="60000"/>
        <a:buFont typeface="Wingdings"/>
        <a:buChar char=""/>
        <a:defRPr kumimoji="0" sz="6500" kern="1200">
          <a:solidFill>
            <a:schemeClr val="tx1"/>
          </a:solidFill>
          <a:latin typeface="+mn-lt"/>
          <a:ea typeface="+mn-ea"/>
          <a:cs typeface="+mn-cs"/>
        </a:defRPr>
      </a:lvl3pPr>
      <a:lvl4pPr marL="3247556" indent="-738081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65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4133253" indent="-738081" algn="l" rtl="0" eaLnBrk="1" latinLnBrk="0" hangingPunct="1">
        <a:spcBef>
          <a:spcPts val="1291"/>
        </a:spcBef>
        <a:buClr>
          <a:schemeClr val="accent4"/>
        </a:buClr>
        <a:buSzPct val="70000"/>
        <a:buFont typeface="Wingdings"/>
        <a:buChar char=""/>
        <a:defRPr kumimoji="0"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4753240" indent="-590465" algn="l" rtl="0" eaLnBrk="1" latinLnBrk="0" hangingPunct="1">
        <a:spcBef>
          <a:spcPts val="1291"/>
        </a:spcBef>
        <a:buClr>
          <a:schemeClr val="accent4"/>
        </a:buClr>
        <a:buSzPct val="80000"/>
        <a:buFont typeface="Wingdings 2"/>
        <a:buChar char=""/>
        <a:defRPr kumimoji="0" sz="5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5402752" indent="-590465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52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5963693" indent="-590465" algn="l" rtl="0" eaLnBrk="1" latinLnBrk="0" hangingPunct="1">
        <a:spcBef>
          <a:spcPts val="969"/>
        </a:spcBef>
        <a:buClr>
          <a:schemeClr val="accent4"/>
        </a:buClr>
        <a:buSzPct val="100000"/>
        <a:buChar char="•"/>
        <a:defRPr kumimoji="0" sz="52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6642727" indent="-590465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45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diagramDrawing" Target="../diagrams/drawing1.xml"/><Relationship Id="rId18" Type="http://schemas.openxmlformats.org/officeDocument/2006/relationships/image" Target="../media/image10.png"/><Relationship Id="rId26" Type="http://schemas.openxmlformats.org/officeDocument/2006/relationships/image" Target="../media/image13.jpeg"/><Relationship Id="rId39" Type="http://schemas.openxmlformats.org/officeDocument/2006/relationships/image" Target="../media/image21.jpeg"/><Relationship Id="rId21" Type="http://schemas.openxmlformats.org/officeDocument/2006/relationships/diagramLayout" Target="../diagrams/layout2.xml"/><Relationship Id="rId34" Type="http://schemas.openxmlformats.org/officeDocument/2006/relationships/image" Target="../media/image16.png"/><Relationship Id="rId7" Type="http://schemas.openxmlformats.org/officeDocument/2006/relationships/image" Target="../media/image4.png"/><Relationship Id="rId12" Type="http://schemas.openxmlformats.org/officeDocument/2006/relationships/diagramColors" Target="../diagrams/colors1.xml"/><Relationship Id="rId17" Type="http://schemas.openxmlformats.org/officeDocument/2006/relationships/image" Target="../media/image9.png"/><Relationship Id="rId25" Type="http://schemas.openxmlformats.org/officeDocument/2006/relationships/image" Target="../media/image12.png"/><Relationship Id="rId33" Type="http://schemas.openxmlformats.org/officeDocument/2006/relationships/image" Target="../media/image15.png"/><Relationship Id="rId38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.png"/><Relationship Id="rId20" Type="http://schemas.openxmlformats.org/officeDocument/2006/relationships/diagramData" Target="../diagrams/data2.xml"/><Relationship Id="rId29" Type="http://schemas.openxmlformats.org/officeDocument/2006/relationships/diagramLayout" Target="../diagrams/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diagramQuickStyle" Target="../diagrams/quickStyle1.xml"/><Relationship Id="rId24" Type="http://schemas.microsoft.com/office/2007/relationships/diagramDrawing" Target="../diagrams/drawing2.xml"/><Relationship Id="rId32" Type="http://schemas.microsoft.com/office/2007/relationships/diagramDrawing" Target="../diagrams/drawing3.xml"/><Relationship Id="rId37" Type="http://schemas.openxmlformats.org/officeDocument/2006/relationships/image" Target="../media/image19.jpeg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diagramColors" Target="../diagrams/colors2.xml"/><Relationship Id="rId28" Type="http://schemas.openxmlformats.org/officeDocument/2006/relationships/diagramData" Target="../diagrams/data3.xml"/><Relationship Id="rId36" Type="http://schemas.openxmlformats.org/officeDocument/2006/relationships/image" Target="../media/image18.jpeg"/><Relationship Id="rId10" Type="http://schemas.openxmlformats.org/officeDocument/2006/relationships/diagramLayout" Target="../diagrams/layout1.xml"/><Relationship Id="rId19" Type="http://schemas.openxmlformats.org/officeDocument/2006/relationships/image" Target="../media/image11.jpeg"/><Relationship Id="rId31" Type="http://schemas.openxmlformats.org/officeDocument/2006/relationships/diagramColors" Target="../diagrams/colors3.xml"/><Relationship Id="rId4" Type="http://schemas.openxmlformats.org/officeDocument/2006/relationships/oleObject" Target="../embeddings/oleObject1.bin"/><Relationship Id="rId9" Type="http://schemas.openxmlformats.org/officeDocument/2006/relationships/diagramData" Target="../diagrams/data1.xml"/><Relationship Id="rId14" Type="http://schemas.openxmlformats.org/officeDocument/2006/relationships/image" Target="../media/image6.png"/><Relationship Id="rId22" Type="http://schemas.openxmlformats.org/officeDocument/2006/relationships/diagramQuickStyle" Target="../diagrams/quickStyle2.xml"/><Relationship Id="rId27" Type="http://schemas.openxmlformats.org/officeDocument/2006/relationships/image" Target="../media/image14.jpeg"/><Relationship Id="rId30" Type="http://schemas.openxmlformats.org/officeDocument/2006/relationships/diagramQuickStyle" Target="../diagrams/quickStyle3.xml"/><Relationship Id="rId35" Type="http://schemas.openxmlformats.org/officeDocument/2006/relationships/image" Target="../media/image17.jpeg"/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17446"/>
            <a:ext cx="1600869" cy="28557554"/>
          </a:xfrm>
          <a:prstGeom prst="rect">
            <a:avLst/>
          </a:prstGeom>
          <a:solidFill>
            <a:srgbClr val="8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3776087"/>
              </p:ext>
            </p:extLst>
          </p:nvPr>
        </p:nvGraphicFramePr>
        <p:xfrm>
          <a:off x="11601752" y="28788714"/>
          <a:ext cx="2880000" cy="9671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9" name="Imagen de mapa de bits" r:id="rId4" imgW="6268325" imgH="2095793" progId="PBrush">
                  <p:embed/>
                </p:oleObj>
              </mc:Choice>
              <mc:Fallback>
                <p:oleObj name="Imagen de mapa de bits" r:id="rId4" imgW="6268325" imgH="2095793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1752" y="28788714"/>
                        <a:ext cx="2880000" cy="9671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6" name="Text Box 2"/>
          <p:cNvSpPr txBox="1">
            <a:spLocks noChangeArrowheads="1"/>
          </p:cNvSpPr>
          <p:nvPr/>
        </p:nvSpPr>
        <p:spPr bwMode="auto">
          <a:xfrm rot="16200000">
            <a:off x="-13718162" y="13769715"/>
            <a:ext cx="28614079" cy="1074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0812" tIns="105407" rIns="210812" bIns="105407">
            <a:spAutoFit/>
          </a:bodyPr>
          <a:lstStyle/>
          <a:p>
            <a:pPr algn="ctr" defTabSz="2106613">
              <a:spcBef>
                <a:spcPct val="50000"/>
              </a:spcBef>
            </a:pPr>
            <a:r>
              <a:rPr lang="es-ES" sz="56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T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rabajo  </a:t>
            </a:r>
            <a:r>
              <a:rPr lang="es-ES" sz="56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F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in </a:t>
            </a:r>
            <a:r>
              <a:rPr lang="es-ES" sz="3600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de </a:t>
            </a:r>
            <a:r>
              <a:rPr lang="es-ES" sz="56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G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rado en </a:t>
            </a:r>
            <a:r>
              <a:rPr lang="es-ES" sz="3600" b="1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A</a:t>
            </a:r>
            <a:r>
              <a:rPr lang="es-ES" sz="3600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rquitectura </a:t>
            </a:r>
            <a:r>
              <a:rPr lang="es-ES" sz="3600" b="1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T</a:t>
            </a:r>
            <a:r>
              <a:rPr lang="es-ES" sz="3600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écnica</a:t>
            </a:r>
            <a:r>
              <a:rPr lang="es-ES" sz="4000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      </a:t>
            </a:r>
            <a:r>
              <a:rPr lang="es-ES" sz="40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           M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odalidad </a:t>
            </a:r>
            <a:r>
              <a:rPr lang="es-ES" sz="3600" dirty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de 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Proyecto de Construcción | Curso  20</a:t>
            </a:r>
            <a:r>
              <a:rPr lang="es-ES" sz="56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14</a:t>
            </a:r>
            <a:r>
              <a:rPr lang="es-ES" sz="3600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-20</a:t>
            </a:r>
            <a:r>
              <a:rPr lang="es-ES" sz="56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15</a:t>
            </a:r>
            <a:endParaRPr lang="en-US" sz="56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46088" name="Text Box 2"/>
          <p:cNvSpPr txBox="1">
            <a:spLocks noChangeArrowheads="1"/>
          </p:cNvSpPr>
          <p:nvPr/>
        </p:nvSpPr>
        <p:spPr bwMode="auto">
          <a:xfrm>
            <a:off x="412058" y="28946239"/>
            <a:ext cx="10424564" cy="1136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0812" tIns="105407" rIns="210812" bIns="105407">
            <a:spAutoFit/>
          </a:bodyPr>
          <a:lstStyle/>
          <a:p>
            <a:pPr defTabSz="2106613">
              <a:spcBef>
                <a:spcPct val="50000"/>
              </a:spcBef>
            </a:pP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A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lumno: </a:t>
            </a:r>
            <a:r>
              <a:rPr lang="es-ES" sz="2400" b="1" dirty="0" err="1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L</a:t>
            </a:r>
            <a:r>
              <a:rPr lang="es-ES" sz="2400" dirty="0" err="1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luis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A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NDREU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P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UIG</a:t>
            </a:r>
            <a:endParaRPr lang="es-ES" sz="24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defTabSz="2106613">
              <a:spcBef>
                <a:spcPct val="50000"/>
              </a:spcBef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T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utor ETSIE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: 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P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edro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G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erardo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S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ALINAS</a:t>
            </a:r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M</a:t>
            </a:r>
            <a:r>
              <a:rPr lang="es-ES" sz="24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ARTINEZ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46089" name="Line 9"/>
          <p:cNvSpPr>
            <a:spLocks noChangeShapeType="1"/>
          </p:cNvSpPr>
          <p:nvPr/>
        </p:nvSpPr>
        <p:spPr bwMode="auto">
          <a:xfrm>
            <a:off x="-4763" y="28565475"/>
            <a:ext cx="21385213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6090" name="Line 10"/>
          <p:cNvSpPr>
            <a:spLocks noChangeShapeType="1"/>
          </p:cNvSpPr>
          <p:nvPr/>
        </p:nvSpPr>
        <p:spPr bwMode="auto">
          <a:xfrm flipH="1" flipV="1">
            <a:off x="1177755" y="17446"/>
            <a:ext cx="423114" cy="28646510"/>
          </a:xfrm>
          <a:prstGeom prst="line">
            <a:avLst/>
          </a:prstGeom>
          <a:noFill/>
          <a:ln w="19050">
            <a:noFill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6092" name="Text Box 2"/>
          <p:cNvSpPr txBox="1">
            <a:spLocks noChangeArrowheads="1"/>
          </p:cNvSpPr>
          <p:nvPr/>
        </p:nvSpPr>
        <p:spPr bwMode="auto">
          <a:xfrm>
            <a:off x="2075536" y="533400"/>
            <a:ext cx="18696902" cy="951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0812" tIns="105407" rIns="210812" bIns="105407">
            <a:spAutoFit/>
          </a:bodyPr>
          <a:lstStyle/>
          <a:p>
            <a:pPr algn="ctr" defTabSz="2106613">
              <a:spcBef>
                <a:spcPct val="50000"/>
              </a:spcBef>
            </a:pP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TFG Convenio con Empresa UPV-</a:t>
            </a:r>
            <a:r>
              <a:rPr lang="es-ES" sz="4800" b="1" dirty="0" err="1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Ajuntament</a:t>
            </a:r>
            <a:r>
              <a:rPr lang="es-ES" sz="48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 de </a:t>
            </a:r>
            <a:r>
              <a:rPr lang="es-ES" sz="4800" b="1" dirty="0" err="1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Montroi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cxnSp>
        <p:nvCxnSpPr>
          <p:cNvPr id="15" name="14 Conector recto"/>
          <p:cNvCxnSpPr/>
          <p:nvPr/>
        </p:nvCxnSpPr>
        <p:spPr>
          <a:xfrm>
            <a:off x="0" y="28642563"/>
            <a:ext cx="21385213" cy="1588"/>
          </a:xfrm>
          <a:prstGeom prst="line">
            <a:avLst/>
          </a:prstGeom>
          <a:ln w="63500" cmpd="sng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" t="12015" b="12310"/>
          <a:stretch/>
        </p:blipFill>
        <p:spPr>
          <a:xfrm>
            <a:off x="16669270" y="28805756"/>
            <a:ext cx="4231708" cy="1337973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487646" y="2171004"/>
            <a:ext cx="5760640" cy="2520000"/>
          </a:xfrm>
          <a:prstGeom prst="rect">
            <a:avLst/>
          </a:prstGeom>
          <a:noFill/>
          <a:ln cap="rnd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PRESENTACIÓN DEL PROYECTO FIN DE </a:t>
            </a:r>
            <a:r>
              <a:rPr lang="es-ES" sz="10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GRADO</a:t>
            </a:r>
            <a:endPara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s-ES" sz="1000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El 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proyecto final de grado realizado para el curso académico 2012 2013 se ha llevado a cabo gracias al convenio establecido entre la Universidad Politécnica de Valencia y el Ayuntamiento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.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A lo largo de este periodo, he realizado diversos trabajos, sin tener una tarea concreta hasta los últimos dos meses aproximadamente. Algunos de los trabajos que he realizado son: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Revisión e informes sobre limpieza de solares.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Comprobación, revisión y realización de informes relacionados con el incendio que afectó al término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Montroy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 en los días 29 y 30 de Junio del año 2010.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Realización de un censo del cementerio.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Revisión catastral del término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.</a:t>
            </a:r>
          </a:p>
          <a:p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93420" y="5015320"/>
            <a:ext cx="5760000" cy="1938992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b="1" dirty="0" smtClean="0">
                <a:solidFill>
                  <a:schemeClr val="accent2">
                    <a:lumMod val="50000"/>
                  </a:schemeClr>
                </a:solidFill>
              </a:rPr>
              <a:t>MUNICIPIO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El 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municipio se encuentra en la comarca de La Ribera Alta.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En su patrimonio arquitectónico son de destacar: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La Iglesia de Santa María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Una torre de origen musulmán del siglo XIII. Fue</a:t>
            </a:r>
          </a:p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construida con motivo de la vulnerabilidad de la</a:t>
            </a:r>
          </a:p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localidad desde el mar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Tiene 12 metros de altura, está fabricada de adobe de tierra y se compone de dos plantas con ventanas vigilantes al mar y una terraza.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012" y="2171004"/>
            <a:ext cx="1499400" cy="25200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atrimoni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012" y="5010336"/>
            <a:ext cx="1499400" cy="18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16 Diagrama"/>
          <p:cNvGraphicFramePr/>
          <p:nvPr>
            <p:extLst>
              <p:ext uri="{D42A27DB-BD31-4B8C-83A1-F6EECF244321}">
                <p14:modId xmlns:p14="http://schemas.microsoft.com/office/powerpoint/2010/main" val="1588240988"/>
              </p:ext>
            </p:extLst>
          </p:nvPr>
        </p:nvGraphicFramePr>
        <p:xfrm>
          <a:off x="2447690" y="7507933"/>
          <a:ext cx="5760640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cxnSp>
        <p:nvCxnSpPr>
          <p:cNvPr id="6" name="5 Conector recto"/>
          <p:cNvCxnSpPr/>
          <p:nvPr/>
        </p:nvCxnSpPr>
        <p:spPr>
          <a:xfrm>
            <a:off x="1972862" y="7175560"/>
            <a:ext cx="9136466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11261894" y="1747293"/>
            <a:ext cx="0" cy="19668769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2493420" y="7292658"/>
            <a:ext cx="23597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LIMPIEZA DE SOLARES</a:t>
            </a:r>
            <a:endParaRPr lang="es-ES" sz="1000" b="1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25" name="24 Imagen"/>
          <p:cNvPicPr/>
          <p:nvPr/>
        </p:nvPicPr>
        <p:blipFill rotWithShape="1">
          <a:blip r:embed="rId14"/>
          <a:srcRect l="4292" t="10283" r="2718" b="12667"/>
          <a:stretch/>
        </p:blipFill>
        <p:spPr bwMode="auto">
          <a:xfrm>
            <a:off x="8517040" y="7415769"/>
            <a:ext cx="2592288" cy="2933935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2478502" y="10853437"/>
            <a:ext cx="5760000" cy="55399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Una vez establecido el coste, redacto un informe tipo, en el que adjunto las fotos tomadas en la visita, los cuales serán notificados con la firma del técnico a los correspondientes propietarios, quienes deberán tomar medidas al respecto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7" name="26 Imagen"/>
          <p:cNvPicPr/>
          <p:nvPr/>
        </p:nvPicPr>
        <p:blipFill rotWithShape="1">
          <a:blip r:embed="rId15"/>
          <a:srcRect l="33262" t="15648" r="30496" b="8346"/>
          <a:stretch/>
        </p:blipFill>
        <p:spPr bwMode="auto">
          <a:xfrm>
            <a:off x="3292804" y="11659426"/>
            <a:ext cx="2880000" cy="403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27 Imagen"/>
          <p:cNvPicPr/>
          <p:nvPr/>
        </p:nvPicPr>
        <p:blipFill rotWithShape="1">
          <a:blip r:embed="rId16"/>
          <a:srcRect l="32189" t="13712" r="30258" b="9538"/>
          <a:stretch/>
        </p:blipFill>
        <p:spPr bwMode="auto">
          <a:xfrm>
            <a:off x="7077040" y="11659426"/>
            <a:ext cx="2880000" cy="403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2484276" y="16303942"/>
            <a:ext cx="5760000" cy="70788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Al mismo tiempo, con los solares que, una vez realizada la visita, habíamos descartado, hago una lista de todos ellos para notificar en este caso al Ayuntamiento, dando explicaciones y adjuntando fotos de porqué no se procede a notificar estos solares para su limpieza.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30" name="29 Imagen"/>
          <p:cNvPicPr/>
          <p:nvPr/>
        </p:nvPicPr>
        <p:blipFill rotWithShape="1">
          <a:blip r:embed="rId17"/>
          <a:srcRect l="32666" t="16394" r="30496" b="7749"/>
          <a:stretch/>
        </p:blipFill>
        <p:spPr bwMode="auto">
          <a:xfrm>
            <a:off x="3298566" y="17384062"/>
            <a:ext cx="2880000" cy="403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30 Imagen"/>
          <p:cNvPicPr/>
          <p:nvPr/>
        </p:nvPicPr>
        <p:blipFill rotWithShape="1">
          <a:blip r:embed="rId18"/>
          <a:srcRect l="32785" t="16394" r="30615" b="8495"/>
          <a:stretch/>
        </p:blipFill>
        <p:spPr bwMode="auto">
          <a:xfrm>
            <a:off x="6826958" y="17384062"/>
            <a:ext cx="2880000" cy="4032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20 CuadroTexto"/>
          <p:cNvSpPr txBox="1"/>
          <p:nvPr/>
        </p:nvSpPr>
        <p:spPr>
          <a:xfrm>
            <a:off x="2448010" y="22017545"/>
            <a:ext cx="5724440" cy="198000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El pasado verano, se produjo un incendio en Cortes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Pallás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que acabó afectando al término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Montroy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. Tuvo lugar los días 28 y 29 de Junio de 2012 y durante este periodo se quemaron alrededor de 14 hectáreas de terreno perteneciente al municipio.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A causa de este incendio, la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Consellería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dispuso unas ayudas para los afectados que cada Ayuntamiento debería gestionar. Por eso, desde el Ayuntamiento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se recogieron instancias donde los afectados describían los daños producidos, y tras una primera visita para comprobarlos, el Ingeniero Agrícola municipal, con la ayuda de unas tablas, dispuso unas cantidades económicas que dependían según cultivo, especies, extensión de la plantación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…</a:t>
            </a:r>
          </a:p>
          <a:p>
            <a:pPr algn="just"/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El Ayuntamiento sacó una resolución 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donde cuantificaba las ayudas a los afectados que las solicitaron.</a:t>
            </a:r>
          </a:p>
          <a:p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cxnSp>
        <p:nvCxnSpPr>
          <p:cNvPr id="33" name="32 Conector recto"/>
          <p:cNvCxnSpPr/>
          <p:nvPr/>
        </p:nvCxnSpPr>
        <p:spPr>
          <a:xfrm>
            <a:off x="2134955" y="21657505"/>
            <a:ext cx="18637483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2448010" y="21771324"/>
            <a:ext cx="20879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>
                <a:latin typeface="Century Gothic" pitchFamily="34" charset="0"/>
              </a:rPr>
              <a:t>INCENDIO</a:t>
            </a:r>
            <a:endParaRPr lang="es-ES" sz="1000" b="1" dirty="0">
              <a:latin typeface="Century Gothic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478502" y="24501821"/>
            <a:ext cx="4732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46096" name="Picture 16" descr="Declaracion responsable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652" y="22018208"/>
            <a:ext cx="2880000" cy="406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1" name="40 Diagrama"/>
          <p:cNvGraphicFramePr/>
          <p:nvPr>
            <p:extLst>
              <p:ext uri="{D42A27DB-BD31-4B8C-83A1-F6EECF244321}">
                <p14:modId xmlns:p14="http://schemas.microsoft.com/office/powerpoint/2010/main" val="2611411720"/>
              </p:ext>
            </p:extLst>
          </p:nvPr>
        </p:nvGraphicFramePr>
        <p:xfrm>
          <a:off x="2496562" y="24357805"/>
          <a:ext cx="5760640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pic>
        <p:nvPicPr>
          <p:cNvPr id="46099" name="Picture 19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2" t="28127" r="2530" b="9642"/>
          <a:stretch>
            <a:fillRect/>
          </a:stretch>
        </p:blipFill>
        <p:spPr bwMode="auto">
          <a:xfrm>
            <a:off x="9270652" y="26554712"/>
            <a:ext cx="2880000" cy="1511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1" name="Picture 21" descr="INFORME 1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0394" y="22018208"/>
            <a:ext cx="2880000" cy="406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2" name="Picture 22" descr="INFORME4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0394" y="22018208"/>
            <a:ext cx="2880000" cy="406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36 CuadroTexto"/>
          <p:cNvSpPr txBox="1"/>
          <p:nvPr/>
        </p:nvSpPr>
        <p:spPr>
          <a:xfrm>
            <a:off x="11669092" y="2171004"/>
            <a:ext cx="18362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REVISIÓN CATASTRAL</a:t>
            </a:r>
            <a:endParaRPr lang="es-ES" sz="1000" b="1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11662580" y="2417225"/>
            <a:ext cx="5760000" cy="55399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R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evisión 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catastral de todo el término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con la finalidad de poder detectar todas las parcelas y solares que tuviesen una construcción no registrada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. Primero con la ayuda de la página web del Catastro y más tarde mediante el programa facilitado por la Diputación SEGEX</a:t>
            </a:r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graphicFrame>
        <p:nvGraphicFramePr>
          <p:cNvPr id="55" name="54 Diagrama"/>
          <p:cNvGraphicFramePr/>
          <p:nvPr>
            <p:extLst>
              <p:ext uri="{D42A27DB-BD31-4B8C-83A1-F6EECF244321}">
                <p14:modId xmlns:p14="http://schemas.microsoft.com/office/powerpoint/2010/main" val="3654660612"/>
              </p:ext>
            </p:extLst>
          </p:nvPr>
        </p:nvGraphicFramePr>
        <p:xfrm>
          <a:off x="11669092" y="3250844"/>
          <a:ext cx="5681302" cy="2676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pic>
        <p:nvPicPr>
          <p:cNvPr id="46108" name="Picture 28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8" t="19122" r="13249" b="4703"/>
          <a:stretch>
            <a:fillRect/>
          </a:stretch>
        </p:blipFill>
        <p:spPr bwMode="auto">
          <a:xfrm>
            <a:off x="17782252" y="2464742"/>
            <a:ext cx="2880000" cy="171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9" name="Picture 29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5" t="47379" r="13303" b="3761"/>
          <a:stretch>
            <a:fillRect/>
          </a:stretch>
        </p:blipFill>
        <p:spPr bwMode="auto">
          <a:xfrm>
            <a:off x="17782252" y="4177839"/>
            <a:ext cx="2880000" cy="1089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CuadroTexto"/>
          <p:cNvSpPr txBox="1"/>
          <p:nvPr/>
        </p:nvSpPr>
        <p:spPr>
          <a:xfrm>
            <a:off x="17824055" y="5464206"/>
            <a:ext cx="2813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El municipio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está dividido en 22 polígonos </a:t>
            </a:r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11669092" y="6644149"/>
            <a:ext cx="5760000" cy="40011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Impresión de las fichas, las cuales llevaré a la hora de la visita para hacer las comprobaciones pertinentes.</a:t>
            </a:r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46111" name="Picture 31" descr="FICHA CAT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076" y="7404446"/>
            <a:ext cx="2880000" cy="4071461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6112" name="Picture 32" descr="FICHA CAT2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4801" y="7404445"/>
            <a:ext cx="2880000" cy="407146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62 CuadroTexto"/>
          <p:cNvSpPr txBox="1"/>
          <p:nvPr/>
        </p:nvSpPr>
        <p:spPr>
          <a:xfrm>
            <a:off x="18087194" y="10933104"/>
            <a:ext cx="2813784" cy="55399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En esta ficha por ejemplo, el color verde de la omisión determina que existe una vivienda de nueva construcción no catastrada.</a:t>
            </a:r>
          </a:p>
        </p:txBody>
      </p:sp>
      <p:sp>
        <p:nvSpPr>
          <p:cNvPr id="47" name="46 CuadroTexto"/>
          <p:cNvSpPr txBox="1"/>
          <p:nvPr/>
        </p:nvSpPr>
        <p:spPr>
          <a:xfrm>
            <a:off x="11731076" y="12009631"/>
            <a:ext cx="5760000" cy="46800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Después de realizar todas las visitas y hacer las comprobaciones pertinentes, actualizo la información del programa, validando o rechazando según lo determinado en mis visitas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11737464" y="16123942"/>
            <a:ext cx="5760000" cy="36000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Este es el estado en el que ha quedado el Municipio de </a:t>
            </a:r>
            <a:r>
              <a:rPr lang="es-ES" sz="1000" dirty="0" err="1">
                <a:solidFill>
                  <a:schemeClr val="accent2">
                    <a:lumMod val="50000"/>
                  </a:schemeClr>
                </a:solidFill>
              </a:rPr>
              <a:t>Montroi</a:t>
            </a:r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 en cuanto a revisión de parcelas se refiere</a:t>
            </a:r>
            <a:r>
              <a:rPr lang="es-ES" sz="1000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es-ES" sz="1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6114" name="Picture 34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8" t="18810" r="15874" b="11285"/>
          <a:stretch>
            <a:fillRect/>
          </a:stretch>
        </p:blipFill>
        <p:spPr bwMode="auto">
          <a:xfrm>
            <a:off x="11729036" y="16772462"/>
            <a:ext cx="3600000" cy="2040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5" name="Picture 35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t="39462" r="16226" b="5424"/>
          <a:stretch>
            <a:fillRect/>
          </a:stretch>
        </p:blipFill>
        <p:spPr bwMode="auto">
          <a:xfrm>
            <a:off x="11729037" y="18813273"/>
            <a:ext cx="3600000" cy="1616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49 CuadroTexto"/>
          <p:cNvSpPr txBox="1"/>
          <p:nvPr/>
        </p:nvSpPr>
        <p:spPr>
          <a:xfrm>
            <a:off x="15576682" y="16792136"/>
            <a:ext cx="1920784" cy="1015663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Las parcelas marcadas en verde son las pendientes de validar y las azules las que he podido validar en principio, algunas a falta de visita que debería corregir.</a:t>
            </a:r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1737465" y="12692509"/>
            <a:ext cx="5760000" cy="707886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solidFill>
                  <a:schemeClr val="accent2">
                    <a:lumMod val="50000"/>
                  </a:schemeClr>
                </a:solidFill>
              </a:rPr>
              <a:t>Al tiempo que realizaba esta operación, desde Diputación nos pedía que la primera parte del trabajo debía abarcar todas las omisiones catastrales de Nivel 1 y 3 correspondientes a Vivienda superficie &gt; 40m (verde) y Construcción superficie &gt; 40m (rosa) respectivamente, que estuviesen ubicadas en suelo urbano</a:t>
            </a:r>
            <a:endParaRPr lang="es-ES" sz="1000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46116" name="Picture 36" descr="escanear0004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21" t="37732" r="19347" b="33138"/>
          <a:stretch>
            <a:fillRect/>
          </a:stretch>
        </p:blipFill>
        <p:spPr bwMode="auto">
          <a:xfrm>
            <a:off x="11790907" y="13654663"/>
            <a:ext cx="2936875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0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281&quot;/&gt;&lt;/object&gt;&lt;/object&gt;&lt;object type=&quot;8&quot; unique_id=&quot;10006&quot;&gt;&lt;/object&gt;&lt;/object&gt;&lt;/database&gt;"/>
  <p:tag name="MMPROD_NEXTUNIQUEID" val="10009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794</TotalTime>
  <Words>944</Words>
  <Application>Microsoft Office PowerPoint</Application>
  <PresentationFormat>Personalizado</PresentationFormat>
  <Paragraphs>55</Paragraphs>
  <Slides>1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3" baseType="lpstr">
      <vt:lpstr>Opulento</vt:lpstr>
      <vt:lpstr>Imagen de mapa de bits</vt:lpstr>
      <vt:lpstr>Presentación de PowerPoint</vt:lpstr>
    </vt:vector>
  </TitlesOfParts>
  <Company>Civil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Ramon</dc:creator>
  <cp:lastModifiedBy>Carmen Salguero Municio</cp:lastModifiedBy>
  <cp:revision>79</cp:revision>
  <dcterms:created xsi:type="dcterms:W3CDTF">2008-10-30T19:01:51Z</dcterms:created>
  <dcterms:modified xsi:type="dcterms:W3CDTF">2015-09-23T08:04:36Z</dcterms:modified>
</cp:coreProperties>
</file>