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26"/>
  </p:notesMasterIdLst>
  <p:sldIdLst>
    <p:sldId id="256" r:id="rId2"/>
    <p:sldId id="257" r:id="rId3"/>
    <p:sldId id="274" r:id="rId4"/>
    <p:sldId id="275" r:id="rId5"/>
    <p:sldId id="276" r:id="rId6"/>
    <p:sldId id="278" r:id="rId7"/>
    <p:sldId id="277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9" r:id="rId18"/>
    <p:sldId id="300" r:id="rId19"/>
    <p:sldId id="301" r:id="rId20"/>
    <p:sldId id="307" r:id="rId21"/>
    <p:sldId id="309" r:id="rId22"/>
    <p:sldId id="304" r:id="rId23"/>
    <p:sldId id="305" r:id="rId24"/>
    <p:sldId id="273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94" autoAdjust="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78E92-4D3E-476C-8A50-7F10B6CD3C77}" type="datetimeFigureOut">
              <a:rPr lang="es-ES" smtClean="0"/>
              <a:pPr/>
              <a:t>13/07/2017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230CE-5448-441E-83D2-4C94D7670B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70553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14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20916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17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20575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3217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230CE-5448-441E-83D2-4C94D7670B52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66465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0D3B73E-1EF6-42DD-AC9E-D1EAD3995798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BF4FF-8E32-4D6A-8471-71348BD585B0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A48A0-18E7-450D-A801-085CA1AFD7BA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20670-430E-4BFC-861A-2F7658DC6934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71A7960-0B4B-49C1-9812-2B553E0ACBF6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9EB699D-7C39-4098-91BE-25523369DDBA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4EF91-47BE-46F6-8CB2-8476268A0AEE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A85F5-E3A3-487F-A4B1-BE9F41CC4CE9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099-1815-4C81-B926-AA1D245A8F5F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DF83B-76E8-4037-A3E3-0E722F4C3BE6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0EAF-5749-46AC-89C6-944C733A257F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9852800-8046-475F-9546-5E69D7D4071B}" type="datetime1">
              <a:rPr lang="es-ES" smtClean="0"/>
              <a:pPr/>
              <a:t>13/07/2017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/>
              <a:t>PROYECTO FINAL DE MÁSTER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4143380"/>
            <a:ext cx="4953000" cy="1752600"/>
          </a:xfrm>
        </p:spPr>
        <p:txBody>
          <a:bodyPr/>
          <a:lstStyle/>
          <a:p>
            <a:r>
              <a:rPr lang="es-ES" b="1" dirty="0"/>
              <a:t>DISEÑO DEL SISTEMA DE MANTENIMIENTO DE UN ASCENSOR ELÉCTRICO</a:t>
            </a:r>
          </a:p>
          <a:p>
            <a:endParaRPr lang="es-ES" dirty="0"/>
          </a:p>
        </p:txBody>
      </p:sp>
      <p:pic>
        <p:nvPicPr>
          <p:cNvPr id="4" name="3 Imagen" descr="C:\Users\user\Desktop\Universidad\PROYECTO FINAL DE CARRERA\TFG\lgo etsi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7166"/>
            <a:ext cx="3489694" cy="8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:\Users\user\Desktop\Universidad\PROYECTO FINAL DE CARRERA\TFG\logo upv.png"/>
          <p:cNvPicPr/>
          <p:nvPr/>
        </p:nvPicPr>
        <p:blipFill>
          <a:blip r:embed="rId4" cstate="print">
            <a:lum bright="100000" contrast="41000"/>
          </a:blip>
          <a:srcRect/>
          <a:stretch>
            <a:fillRect/>
          </a:stretch>
        </p:blipFill>
        <p:spPr bwMode="auto">
          <a:xfrm>
            <a:off x="285720" y="214290"/>
            <a:ext cx="1648046" cy="1903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428860" y="1857364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/>
              <a:t>Máster en Ingeniería del Mantenimiento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786314" y="5214950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b="1" dirty="0" smtClean="0"/>
              <a:t>Autora: </a:t>
            </a:r>
            <a:r>
              <a:rPr lang="es-ES" b="1" dirty="0"/>
              <a:t>África Peña Gil</a:t>
            </a:r>
          </a:p>
          <a:p>
            <a:pPr algn="r"/>
            <a:r>
              <a:rPr lang="es-ES" b="1" dirty="0"/>
              <a:t>Tutor: Vicente </a:t>
            </a:r>
            <a:r>
              <a:rPr lang="es-ES" b="1" dirty="0" err="1"/>
              <a:t>Macián</a:t>
            </a:r>
            <a:r>
              <a:rPr lang="es-ES" b="1" dirty="0"/>
              <a:t> Martínez </a:t>
            </a:r>
          </a:p>
          <a:p>
            <a:pPr algn="r"/>
            <a:endParaRPr lang="es-ES" dirty="0"/>
          </a:p>
          <a:p>
            <a:pPr algn="r"/>
            <a:r>
              <a:rPr lang="es-ES" b="1" dirty="0"/>
              <a:t>Julio 2017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/>
              <a:t>Contenido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2285992"/>
            <a:ext cx="8229600" cy="40719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ES" dirty="0"/>
              <a:t>1. Introducción</a:t>
            </a:r>
          </a:p>
          <a:p>
            <a:pPr>
              <a:buNone/>
            </a:pPr>
            <a:r>
              <a:rPr lang="es-ES" dirty="0"/>
              <a:t>2. La empresa</a:t>
            </a:r>
          </a:p>
          <a:p>
            <a:pPr>
              <a:buNone/>
            </a:pPr>
            <a:r>
              <a:rPr lang="es-ES" dirty="0"/>
              <a:t>3. Componentes de un ascensor eléctrico</a:t>
            </a:r>
          </a:p>
          <a:p>
            <a:pPr>
              <a:buNone/>
            </a:pPr>
            <a:r>
              <a:rPr lang="es-ES" dirty="0"/>
              <a:t>4. Mantenimiento de los componentes de un ascensor eléctrico</a:t>
            </a:r>
          </a:p>
          <a:p>
            <a:pPr lvl="1">
              <a:buNone/>
            </a:pPr>
            <a:r>
              <a:rPr lang="es-ES" dirty="0"/>
              <a:t>4.1. Mantenimiento preventivo</a:t>
            </a:r>
          </a:p>
          <a:p>
            <a:pPr lvl="1">
              <a:buNone/>
            </a:pPr>
            <a:r>
              <a:rPr lang="es-ES" dirty="0"/>
              <a:t>4.2. Mantenimiento predictivo</a:t>
            </a:r>
          </a:p>
          <a:p>
            <a:pPr lvl="1">
              <a:buNone/>
            </a:pPr>
            <a:r>
              <a:rPr lang="es-ES" dirty="0"/>
              <a:t>4.3. Órdenes de trabajo</a:t>
            </a:r>
          </a:p>
          <a:p>
            <a:pPr>
              <a:buNone/>
            </a:pPr>
            <a:r>
              <a:rPr lang="es-ES" dirty="0"/>
              <a:t>5. Conclusiones</a:t>
            </a:r>
          </a:p>
        </p:txBody>
      </p:sp>
      <p:pic>
        <p:nvPicPr>
          <p:cNvPr id="7" name="6 Imagen" descr="marca_UPV_principal_color15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670" y="714356"/>
            <a:ext cx="2500330" cy="883202"/>
          </a:xfrm>
          <a:prstGeom prst="rect">
            <a:avLst/>
          </a:prstGeom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282" y="214290"/>
            <a:ext cx="8229600" cy="1066800"/>
          </a:xfrm>
        </p:spPr>
        <p:txBody>
          <a:bodyPr/>
          <a:lstStyle/>
          <a:p>
            <a:r>
              <a:rPr lang="es-ES" dirty="0"/>
              <a:t>1. Introducción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325112"/>
          </a:xfrm>
        </p:spPr>
        <p:txBody>
          <a:bodyPr/>
          <a:lstStyle/>
          <a:p>
            <a:endParaRPr lang="es-ES" dirty="0"/>
          </a:p>
          <a:p>
            <a:r>
              <a:rPr lang="es-ES" dirty="0"/>
              <a:t>Objetivo fundamental</a:t>
            </a:r>
          </a:p>
          <a:p>
            <a:pPr lvl="1"/>
            <a:r>
              <a:rPr lang="es-ES" dirty="0"/>
              <a:t>Propuesta de implantación de un sistema de mantenimiento de ascensores</a:t>
            </a:r>
            <a:r>
              <a:rPr lang="es-ES" dirty="0" smtClean="0"/>
              <a:t>.</a:t>
            </a:r>
          </a:p>
          <a:p>
            <a:pPr lvl="1">
              <a:buNone/>
            </a:pPr>
            <a:endParaRPr lang="es-ES" dirty="0"/>
          </a:p>
          <a:p>
            <a:pPr lvl="1"/>
            <a:r>
              <a:rPr lang="es-ES" dirty="0"/>
              <a:t>Trabajo realizado en la empresa </a:t>
            </a:r>
            <a:r>
              <a:rPr lang="es-ES" dirty="0" err="1" smtClean="0"/>
              <a:t>Raloe</a:t>
            </a:r>
            <a:r>
              <a:rPr lang="es-ES" dirty="0" smtClean="0"/>
              <a:t> en la cual llevo trabajando 9 </a:t>
            </a:r>
            <a:r>
              <a:rPr lang="es-ES" dirty="0"/>
              <a:t>meses de </a:t>
            </a:r>
            <a:r>
              <a:rPr lang="es-ES" dirty="0" smtClean="0"/>
              <a:t>prácticas. Se le agradece </a:t>
            </a:r>
            <a:r>
              <a:rPr lang="es-ES" dirty="0"/>
              <a:t>a la </a:t>
            </a:r>
            <a:r>
              <a:rPr lang="es-ES" dirty="0" smtClean="0"/>
              <a:t>empresa su colaboración en este proyecto.</a:t>
            </a: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325112"/>
          </a:xfrm>
        </p:spPr>
        <p:txBody>
          <a:bodyPr/>
          <a:lstStyle/>
          <a:p>
            <a:r>
              <a:rPr lang="es-ES" b="1" dirty="0" err="1"/>
              <a:t>Raloe</a:t>
            </a:r>
            <a:r>
              <a:rPr lang="es-ES" b="1" dirty="0"/>
              <a:t> Mediterráneo S.L.</a:t>
            </a:r>
          </a:p>
          <a:p>
            <a:pPr lvl="1"/>
            <a:r>
              <a:rPr lang="es-ES" dirty="0"/>
              <a:t>Compañía multinacional que nació en 1894 y está especializada en el </a:t>
            </a:r>
            <a:r>
              <a:rPr lang="es-ES" b="1" dirty="0"/>
              <a:t>diseño a medida</a:t>
            </a:r>
            <a:r>
              <a:rPr lang="es-ES" dirty="0"/>
              <a:t> de ascensores.</a:t>
            </a:r>
          </a:p>
          <a:p>
            <a:pPr lvl="1"/>
            <a:r>
              <a:rPr lang="es-ES" b="1" dirty="0"/>
              <a:t>Distribución y comercialización</a:t>
            </a:r>
            <a:r>
              <a:rPr lang="es-ES" dirty="0"/>
              <a:t> de componentes para ascensores y elevadores al por mayor.</a:t>
            </a:r>
          </a:p>
          <a:p>
            <a:pPr lvl="1"/>
            <a:r>
              <a:rPr lang="es-ES" dirty="0"/>
              <a:t>Delegaciones: </a:t>
            </a:r>
            <a:r>
              <a:rPr lang="es-ES" b="1" dirty="0"/>
              <a:t>Valencia, Madrid y Barcelona</a:t>
            </a:r>
            <a:r>
              <a:rPr lang="es-ES" dirty="0"/>
              <a:t>.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214282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La empresa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14282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La empresa</a:t>
            </a:r>
          </a:p>
        </p:txBody>
      </p:sp>
      <p:pic>
        <p:nvPicPr>
          <p:cNvPr id="7" name="6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00174"/>
            <a:ext cx="6486234" cy="3609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2 Marcador de contenido"/>
          <p:cNvSpPr>
            <a:spLocks noGrp="1"/>
          </p:cNvSpPr>
          <p:nvPr>
            <p:ph idx="1"/>
          </p:nvPr>
        </p:nvSpPr>
        <p:spPr>
          <a:xfrm>
            <a:off x="1571604" y="5429264"/>
            <a:ext cx="6286544" cy="642942"/>
          </a:xfrm>
        </p:spPr>
        <p:txBody>
          <a:bodyPr/>
          <a:lstStyle/>
          <a:p>
            <a:pPr>
              <a:buNone/>
            </a:pPr>
            <a:r>
              <a:rPr lang="es-ES" dirty="0"/>
              <a:t>Parque Empresarial Táctica, Paterna.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14282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La empresa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6</a:t>
            </a:fld>
            <a:endParaRPr lang="es-ES"/>
          </a:p>
        </p:txBody>
      </p:sp>
      <p:pic>
        <p:nvPicPr>
          <p:cNvPr id="6" name="5 Imagen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071546"/>
            <a:ext cx="835824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aloe.com/bd/imagenes/imagen545g.jpg"/>
          <p:cNvPicPr>
            <a:picLocks noChangeAspect="1" noChangeArrowheads="1"/>
          </p:cNvPicPr>
          <p:nvPr/>
        </p:nvPicPr>
        <p:blipFill>
          <a:blip r:embed="rId2" cstate="print"/>
          <a:srcRect r="27664"/>
          <a:stretch>
            <a:fillRect/>
          </a:stretch>
        </p:blipFill>
        <p:spPr bwMode="auto">
          <a:xfrm>
            <a:off x="5786446" y="1142984"/>
            <a:ext cx="2682124" cy="5238732"/>
          </a:xfrm>
          <a:prstGeom prst="rect">
            <a:avLst/>
          </a:prstGeom>
          <a:noFill/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214282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s-ES" sz="40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La empresa: </a:t>
            </a: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Tipos de ascensores</a:t>
            </a: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857784"/>
          </a:xfrm>
        </p:spPr>
        <p:txBody>
          <a:bodyPr>
            <a:normAutofit/>
          </a:bodyPr>
          <a:lstStyle/>
          <a:p>
            <a:r>
              <a:rPr lang="es-ES" dirty="0"/>
              <a:t>Tipos de ascensores:</a:t>
            </a:r>
          </a:p>
          <a:p>
            <a:pPr lvl="1"/>
            <a:r>
              <a:rPr lang="es-ES" dirty="0"/>
              <a:t>Ascensores Eléctricos.</a:t>
            </a:r>
            <a:endParaRPr lang="es-ES" sz="2200" dirty="0"/>
          </a:p>
          <a:p>
            <a:pPr lvl="2"/>
            <a:r>
              <a:rPr lang="es-ES" dirty="0"/>
              <a:t>Con chasis de pórtico.</a:t>
            </a:r>
            <a:endParaRPr lang="es-ES" sz="2200" dirty="0"/>
          </a:p>
          <a:p>
            <a:pPr lvl="2"/>
            <a:r>
              <a:rPr lang="es-ES" dirty="0"/>
              <a:t>Con chasis de mochila.</a:t>
            </a:r>
            <a:endParaRPr lang="es-ES" sz="2200" dirty="0"/>
          </a:p>
          <a:p>
            <a:pPr lvl="1"/>
            <a:r>
              <a:rPr lang="es-ES" dirty="0"/>
              <a:t>Ascensores Hidráulicos.</a:t>
            </a:r>
            <a:endParaRPr lang="es-ES" sz="2200" dirty="0"/>
          </a:p>
          <a:p>
            <a:pPr lvl="2"/>
            <a:r>
              <a:rPr lang="es-ES" dirty="0"/>
              <a:t>Con chasis de pórtico.</a:t>
            </a:r>
            <a:endParaRPr lang="es-ES" sz="2200" dirty="0"/>
          </a:p>
          <a:p>
            <a:pPr lvl="2"/>
            <a:r>
              <a:rPr lang="es-ES" dirty="0"/>
              <a:t>Con chasis de mochila.</a:t>
            </a:r>
            <a:endParaRPr lang="es-ES" sz="2200" dirty="0"/>
          </a:p>
          <a:p>
            <a:pPr lvl="1"/>
            <a:r>
              <a:rPr lang="es-ES" dirty="0" err="1"/>
              <a:t>Montacoches</a:t>
            </a:r>
            <a:r>
              <a:rPr lang="es-ES" dirty="0"/>
              <a:t>.</a:t>
            </a:r>
          </a:p>
          <a:p>
            <a:pPr lvl="1"/>
            <a:r>
              <a:rPr lang="es-ES" dirty="0"/>
              <a:t>Montacargas.</a:t>
            </a:r>
            <a:endParaRPr lang="es-ES" sz="800" dirty="0"/>
          </a:p>
          <a:p>
            <a:pPr lvl="1"/>
            <a:r>
              <a:rPr lang="es-ES" dirty="0"/>
              <a:t>Ascensores Unifamiliares.</a:t>
            </a:r>
            <a:endParaRPr lang="es-ES" sz="2200" dirty="0"/>
          </a:p>
          <a:p>
            <a:pPr lvl="1"/>
            <a:endParaRPr lang="es-ES" dirty="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Componentes de un ascensor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eléctrico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Resultado de imagen de cabina ascens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28802"/>
            <a:ext cx="2000882" cy="2905091"/>
          </a:xfrm>
          <a:prstGeom prst="rect">
            <a:avLst/>
          </a:prstGeom>
          <a:noFill/>
        </p:spPr>
      </p:pic>
      <p:pic>
        <p:nvPicPr>
          <p:cNvPr id="10244" name="Picture 4" descr="Resultado de imagen de chasis ascensor"/>
          <p:cNvPicPr>
            <a:picLocks noChangeAspect="1" noChangeArrowheads="1"/>
          </p:cNvPicPr>
          <p:nvPr/>
        </p:nvPicPr>
        <p:blipFill>
          <a:blip r:embed="rId3" cstate="print"/>
          <a:srcRect l="28929" r="24999"/>
          <a:stretch>
            <a:fillRect/>
          </a:stretch>
        </p:blipFill>
        <p:spPr bwMode="auto">
          <a:xfrm>
            <a:off x="2500298" y="1428736"/>
            <a:ext cx="1857388" cy="332311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285984" y="485776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Chasis de cabina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214282" y="492919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Cabina</a:t>
            </a:r>
          </a:p>
        </p:txBody>
      </p:sp>
      <p:pic>
        <p:nvPicPr>
          <p:cNvPr id="10246" name="Picture 6" descr="Resultado de imagen de chasis contrapeso"/>
          <p:cNvPicPr>
            <a:picLocks noChangeAspect="1" noChangeArrowheads="1"/>
          </p:cNvPicPr>
          <p:nvPr/>
        </p:nvPicPr>
        <p:blipFill>
          <a:blip r:embed="rId4" cstate="print"/>
          <a:srcRect l="23357" r="31228"/>
          <a:stretch>
            <a:fillRect/>
          </a:stretch>
        </p:blipFill>
        <p:spPr bwMode="auto">
          <a:xfrm>
            <a:off x="6715140" y="1285860"/>
            <a:ext cx="2000232" cy="3627061"/>
          </a:xfrm>
          <a:prstGeom prst="rect">
            <a:avLst/>
          </a:prstGeom>
          <a:noFill/>
        </p:spPr>
      </p:pic>
      <p:pic>
        <p:nvPicPr>
          <p:cNvPr id="14" name="13 Imagen" descr="C:\Users\user\Desktop\Universidad\MÁSTER\TFM\imagenes encabeado\contrapeso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357298"/>
            <a:ext cx="178595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4857752" y="485776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Contrapeso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6929454" y="485776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Chasis de contrapeso</a:t>
            </a: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sultado de imagen de puerta semiautomática ascenso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857364"/>
            <a:ext cx="178595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357290" y="5072074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Puertas de rellano</a:t>
            </a:r>
          </a:p>
        </p:txBody>
      </p:sp>
      <p:pic>
        <p:nvPicPr>
          <p:cNvPr id="6" name="5 Imagen" descr="Resultado de imagen de puerta automática ascensor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857364"/>
            <a:ext cx="1571636" cy="3048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Resultado de imagen de puertas tipo bus ascensor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1785926"/>
            <a:ext cx="171451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C:\Users\user\Desktop\Universidad\MÁSTER\TFM\imagenes encabeado\bus plan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785926"/>
            <a:ext cx="1571636" cy="2978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5786446" y="521495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Puertas de cabina</a:t>
            </a: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Componentes de un ascensor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eléctrico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:\Users\user\Desktop\Universidad\MÁSTER\TFM\imagenes encabeado\botonera rellan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70057" y="2258845"/>
            <a:ext cx="3348053" cy="254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:\Users\user\Desktop\Universidad\MÁSTER\TFM\imagenes encabeado\botonera cabin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85236" y="2201384"/>
            <a:ext cx="3214710" cy="252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357290" y="5429264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Botonera de rellano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857884" y="5357826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Botonera de cabina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Componentes de un ascensor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eléctrico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maniobra ascens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14488"/>
            <a:ext cx="2483741" cy="331579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00100" y="528638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Maniobra</a:t>
            </a:r>
          </a:p>
        </p:txBody>
      </p:sp>
      <p:pic>
        <p:nvPicPr>
          <p:cNvPr id="5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0" y="2428868"/>
            <a:ext cx="4829891" cy="214314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5357826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Amortiguadores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Componentes de un ascensor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eléctrico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158" y="1714488"/>
            <a:ext cx="3695700" cy="1628775"/>
          </a:xfrm>
          <a:prstGeom prst="rect">
            <a:avLst/>
          </a:prstGeom>
        </p:spPr>
      </p:pic>
      <p:pic>
        <p:nvPicPr>
          <p:cNvPr id="3" name="2 Imagen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942" y="1571612"/>
            <a:ext cx="2786082" cy="179070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00100" y="364331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Paracaídas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572132" y="3643314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Limitador de velocidad</a:t>
            </a:r>
          </a:p>
        </p:txBody>
      </p:sp>
      <p:pic>
        <p:nvPicPr>
          <p:cNvPr id="7" name="Picture 2" descr="Resultado de imagen de maquina traccion ascensor"/>
          <p:cNvPicPr>
            <a:picLocks noChangeAspect="1" noChangeArrowheads="1"/>
          </p:cNvPicPr>
          <p:nvPr/>
        </p:nvPicPr>
        <p:blipFill>
          <a:blip r:embed="rId4" cstate="print"/>
          <a:srcRect t="8588" r="46052"/>
          <a:stretch>
            <a:fillRect/>
          </a:stretch>
        </p:blipFill>
        <p:spPr bwMode="auto">
          <a:xfrm>
            <a:off x="2714612" y="3929066"/>
            <a:ext cx="2868107" cy="2233843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214678" y="621508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Máquina</a:t>
            </a: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Componentes de un ascensor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eléctrico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14282" y="428604"/>
            <a:ext cx="8229600" cy="106680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 Mantenimiento de los componentes</a:t>
            </a:r>
          </a:p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de un ascensor eléctrico</a:t>
            </a:r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325112"/>
          </a:xfrm>
        </p:spPr>
        <p:txBody>
          <a:bodyPr>
            <a:normAutofit fontScale="92500"/>
          </a:bodyPr>
          <a:lstStyle/>
          <a:p>
            <a:r>
              <a:rPr lang="es-ES" dirty="0"/>
              <a:t>Norma Europea EN 13015:2001+A1:2008: Mantenimiento de ascensores y escaleras mecánicas.</a:t>
            </a:r>
          </a:p>
          <a:p>
            <a:pPr>
              <a:buNone/>
            </a:pPr>
            <a:endParaRPr lang="es-ES" dirty="0"/>
          </a:p>
          <a:p>
            <a:r>
              <a:rPr lang="es-ES" dirty="0"/>
              <a:t>Procedimiento:</a:t>
            </a:r>
          </a:p>
          <a:p>
            <a:pPr lvl="1"/>
            <a:r>
              <a:rPr lang="es-ES" dirty="0"/>
              <a:t>Desarrollo de tablas de mantenimiento preventivo y predictivo.</a:t>
            </a:r>
          </a:p>
          <a:p>
            <a:pPr lvl="1"/>
            <a:r>
              <a:rPr lang="es-ES" dirty="0"/>
              <a:t>Análisis de los </a:t>
            </a:r>
            <a:r>
              <a:rPr lang="es-ES" dirty="0" smtClean="0"/>
              <a:t>costes de mantenimiento</a:t>
            </a:r>
            <a:r>
              <a:rPr lang="es-ES" dirty="0"/>
              <a:t>.</a:t>
            </a:r>
          </a:p>
          <a:p>
            <a:pPr lvl="1"/>
            <a:r>
              <a:rPr lang="es-ES" dirty="0" smtClean="0"/>
              <a:t>Diseño de las Órdenes </a:t>
            </a:r>
            <a:r>
              <a:rPr lang="es-ES" dirty="0"/>
              <a:t>de </a:t>
            </a:r>
            <a:r>
              <a:rPr lang="es-ES" dirty="0" smtClean="0"/>
              <a:t>Trabajo </a:t>
            </a:r>
            <a:r>
              <a:rPr lang="es-ES" dirty="0"/>
              <a:t>de mantenimiento preventivo, predictivo y correctivo.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4.1. Mantenimiento preventivo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14282" y="1569542"/>
          <a:ext cx="8715433" cy="3645408"/>
        </p:xfrm>
        <a:graphic>
          <a:graphicData uri="http://schemas.openxmlformats.org/drawingml/2006/table">
            <a:tbl>
              <a:tblPr/>
              <a:tblGrid>
                <a:gridCol w="10289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89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289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7989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7989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418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5418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8549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8037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7989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1168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5148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55148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Sistema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Elemento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Operación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Código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Periodo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Gama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Recambio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Nº especialidad del Operario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Tiempo asignado (min)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repuesto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mano de obra (30€/h)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total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Procedimiento de la operación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696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Suspensión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Cables de suspensión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 de los cables de tracción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Cables de tracción 8 mm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OSU01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696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Lubricación de cables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Grasa MULTIS MS 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OSU02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696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Máquina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Freno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Cambiar las zapatas de freno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ZapataQks9 Schindler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OMA01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696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Máquina tractora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Lubricación de la máquina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MA02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Repsol ELECTRA 3X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48 €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OMA02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348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Polea tractora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MA03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Polea 265x6x6,5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OMA03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167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Chasis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Guías de cab. / contr.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Lubricación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CH01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Shell </a:t>
                      </a:r>
                      <a:r>
                        <a:rPr lang="es-ES" sz="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Tonna</a:t>
                      </a: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S 2M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OCH01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696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Fijaciones guía cab./contr.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CH02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Fijaciones estándar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22,5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43 €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OCH02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3348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Polea de cabezal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CH03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Polea </a:t>
                      </a:r>
                      <a:r>
                        <a:rPr lang="es-ES" sz="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Halken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30 €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OCH03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16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Puertas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Puertas cabina/rellano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Lubricación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PU01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 año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Shell </a:t>
                      </a:r>
                      <a:r>
                        <a:rPr lang="es-ES" sz="8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Tonna</a:t>
                      </a: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S 2M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38 €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OPU01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66968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Componentes de seguridad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Finales de carrera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CS01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Sensor final de carrera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35 €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OCS01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3348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Limitador de velocidad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CS02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Limitador SLC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233 €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OCS02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3348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Paracaídas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CS03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Paracaídas SLC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80 €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103 €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OCS03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8167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Amortiguadores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Sustitución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CS04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 años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Tacos Silentblock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20 €</a:t>
                      </a:r>
                      <a:endParaRPr lang="es-ES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35 €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OCS04</a:t>
                      </a:r>
                      <a:endParaRPr lang="es-ES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6888" marR="268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500034" y="1500174"/>
          <a:ext cx="8072493" cy="1577340"/>
        </p:xfrm>
        <a:graphic>
          <a:graphicData uri="http://schemas.openxmlformats.org/drawingml/2006/table">
            <a:tbl>
              <a:tblPr/>
              <a:tblGrid>
                <a:gridCol w="6811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591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9661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9591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9591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959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9974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9974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9974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9974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71205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1689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Año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Gamas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B, C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 B, D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6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Costes repuestos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1.770 €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1.515,00 €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1.595,00 €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20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M.O.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337,50 €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382,50 €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8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anual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2.157,50 €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1.977,50 €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27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acumulado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1.852,50 €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3.705,00 €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5.557,50 €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7.410,00 €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9.262,50 €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11.115,00 €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13.272,50 €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15.125,00 €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16.977,50 €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18.955,00 €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61" marR="37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" name="2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429000"/>
            <a:ext cx="5429288" cy="29289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4.1. Mantenimiento preventivo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000240"/>
            <a:ext cx="7500990" cy="3357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4.1. Mantenimiento preventivo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4.2. Mantenimiento predictivo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17</a:t>
            </a:fld>
            <a:endParaRPr lang="es-ES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85719" y="1214422"/>
          <a:ext cx="8572591" cy="5357844"/>
        </p:xfrm>
        <a:graphic>
          <a:graphicData uri="http://schemas.openxmlformats.org/drawingml/2006/table">
            <a:tbl>
              <a:tblPr/>
              <a:tblGrid>
                <a:gridCol w="1183325"/>
                <a:gridCol w="1469046"/>
                <a:gridCol w="1469046"/>
                <a:gridCol w="664960"/>
                <a:gridCol w="341914"/>
                <a:gridCol w="515342"/>
                <a:gridCol w="369080"/>
                <a:gridCol w="559614"/>
                <a:gridCol w="428628"/>
                <a:gridCol w="357190"/>
                <a:gridCol w="428628"/>
                <a:gridCol w="785818"/>
              </a:tblGrid>
              <a:tr h="9968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Sistema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Elemento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Operación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Tipo de inspección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Código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Periodo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Gama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Nº especialidad del Operario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Tiempo asignado (min)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mano de obra (30€/h)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total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Procedimiento de la operación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49202">
                <a:tc rowSpan="1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Componentes de seguridad</a:t>
                      </a:r>
                      <a:endParaRPr lang="es-ES" sz="7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Finales de carrera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funcionamiento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CSF001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PCSF001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Limitador de velocidad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los cables de suspensión y del limitador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Visual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 velocidad del disparo del limitador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CSL002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Anual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PCSL002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 tensión del cable limitador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CSL003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PCSL003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80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las partes móviles en cuanto a libre movimiento y desgaste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CSL004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Semestral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PCSL004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80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embrague (1)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 mecánicos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el interruptor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CSL006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PCSL006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el enclavamiento del limitador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CSL007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PCSL007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deslizamiento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CSL008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PCSL008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Amortiguadores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 lubricación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CSA001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PCSA001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las fijaciones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CSA002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PCSA002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80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Paracaídas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el libre movimiento y el desgaste de las partes móviles.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CSP001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Semestral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7,5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PCSP001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 lubricación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CSP002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PCSP002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las fijaciones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CSP003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PCSP003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el funcionamiento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CSP004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PCSP004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2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Comprobar el interruptor.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Funcionamiento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CSP005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Mensual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mecánico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0,5</a:t>
                      </a:r>
                      <a:endParaRPr lang="es-ES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7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PCSP005</a:t>
                      </a:r>
                      <a:endParaRPr lang="es-ES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486" marR="274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4.2. Mantenimiento predictivo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500034" y="1357298"/>
          <a:ext cx="8001055" cy="1720409"/>
        </p:xfrm>
        <a:graphic>
          <a:graphicData uri="http://schemas.openxmlformats.org/drawingml/2006/table">
            <a:tbl>
              <a:tblPr/>
              <a:tblGrid>
                <a:gridCol w="49264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997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927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921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645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43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1850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9211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9136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9211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79211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1591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Año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83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Gamas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339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Ax12,Bx2,C,D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Ax12,Bx2,C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35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M.O.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1.907,00 €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83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Acum.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1.892,00 €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3.784,00 €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5.676,00 €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7.568,00 €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9.460,00 €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11.352,00 €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13.259,00 €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15.151,00 €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17.043,00 €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18.935,00 €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53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Coste acum. P&amp;P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3.744,50 €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7.489 €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11.233,50 €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14.978 €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18.722,50 €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22.467,00 €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26.531,50 €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30.276 €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34.020,50 €</a:t>
                      </a:r>
                      <a:endParaRPr lang="es-E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37.890,00 €</a:t>
                      </a:r>
                      <a:endParaRPr lang="es-E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7138" marR="371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4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357562"/>
            <a:ext cx="4596765" cy="27679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4.2. Mantenimiento predictivo</a:t>
            </a:r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85860"/>
            <a:ext cx="5925820" cy="23412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714752"/>
            <a:ext cx="5925820" cy="23412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4.3. Órdenes de trabajo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20</a:t>
            </a:fld>
            <a:endParaRPr lang="es-ES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 l="1316" t="1235"/>
          <a:stretch>
            <a:fillRect/>
          </a:stretch>
        </p:blipFill>
        <p:spPr bwMode="auto">
          <a:xfrm>
            <a:off x="1857356" y="1142984"/>
            <a:ext cx="5357640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21</a:t>
            </a:fld>
            <a:endParaRPr lang="es-ES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 l="1756" t="1153"/>
          <a:stretch>
            <a:fillRect/>
          </a:stretch>
        </p:blipFill>
        <p:spPr bwMode="auto">
          <a:xfrm>
            <a:off x="2143108" y="1142984"/>
            <a:ext cx="3997536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4.3. Órdenes de trabajo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22</a:t>
            </a:fld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754" t="1851"/>
          <a:stretch>
            <a:fillRect/>
          </a:stretch>
        </p:blipFill>
        <p:spPr bwMode="auto">
          <a:xfrm>
            <a:off x="2500298" y="1071546"/>
            <a:ext cx="4000528" cy="5786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4.3. Órdenes de trabajo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0" y="21429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s-E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5. Conclusiones</a:t>
            </a:r>
          </a:p>
        </p:txBody>
      </p:sp>
      <p:sp>
        <p:nvSpPr>
          <p:cNvPr id="4" name="2 Marcador de contenido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143404"/>
          </a:xfrm>
        </p:spPr>
        <p:txBody>
          <a:bodyPr>
            <a:normAutofit fontScale="62500" lnSpcReduction="20000"/>
          </a:bodyPr>
          <a:lstStyle/>
          <a:p>
            <a:r>
              <a:rPr lang="es-ES" dirty="0"/>
              <a:t>Se ha desarrollado el plan de mantenimiento de los componentes de un ascensor eléctrico.</a:t>
            </a:r>
          </a:p>
          <a:p>
            <a:endParaRPr lang="es-ES" dirty="0"/>
          </a:p>
          <a:p>
            <a:r>
              <a:rPr lang="es-ES" dirty="0"/>
              <a:t>Se ha calculado el coste total de mantenimiento de un ascensor  y se ha comprobado que es un coste </a:t>
            </a:r>
            <a:r>
              <a:rPr lang="es-ES" dirty="0" smtClean="0"/>
              <a:t>elevado frente a los valores comerciales.</a:t>
            </a:r>
            <a:endParaRPr lang="es-ES" dirty="0"/>
          </a:p>
          <a:p>
            <a:endParaRPr lang="es-ES" dirty="0"/>
          </a:p>
          <a:p>
            <a:r>
              <a:rPr lang="es-ES" dirty="0"/>
              <a:t>Se ha deducido que en la práctica no se toman los tiempos necesarios para las inspecciones.</a:t>
            </a:r>
          </a:p>
          <a:p>
            <a:endParaRPr lang="es-ES" dirty="0"/>
          </a:p>
          <a:p>
            <a:r>
              <a:rPr lang="es-ES" dirty="0"/>
              <a:t>La mayoría de elementos no se suelen sustituir sin haber visto un desgaste severo de la pieza, por lo que </a:t>
            </a:r>
            <a:r>
              <a:rPr lang="es-ES" dirty="0" smtClean="0"/>
              <a:t>disminuye </a:t>
            </a:r>
            <a:r>
              <a:rPr lang="es-ES" dirty="0"/>
              <a:t>considerablemente el coste del mantenimiento.</a:t>
            </a:r>
          </a:p>
          <a:p>
            <a:endParaRPr lang="es-ES" dirty="0"/>
          </a:p>
          <a:p>
            <a:r>
              <a:rPr lang="es-ES" dirty="0"/>
              <a:t>Desarrollos futuros: Corroborar </a:t>
            </a:r>
            <a:r>
              <a:rPr lang="es-ES" dirty="0" smtClean="0"/>
              <a:t>las </a:t>
            </a:r>
            <a:r>
              <a:rPr lang="es-ES" dirty="0"/>
              <a:t>operaciones, periodos, tiempos asignados y </a:t>
            </a:r>
            <a:r>
              <a:rPr lang="es-ES" dirty="0" smtClean="0"/>
              <a:t>costes </a:t>
            </a:r>
            <a:r>
              <a:rPr lang="es-ES" dirty="0"/>
              <a:t>para </a:t>
            </a:r>
            <a:r>
              <a:rPr lang="es-ES" dirty="0" smtClean="0"/>
              <a:t>la </a:t>
            </a:r>
            <a:r>
              <a:rPr lang="es-ES" dirty="0"/>
              <a:t>mejora continua y su puesta en ejecución dentro de la empresa.</a:t>
            </a:r>
          </a:p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00100" y="4214818"/>
            <a:ext cx="7215238" cy="1066800"/>
          </a:xfrm>
        </p:spPr>
        <p:txBody>
          <a:bodyPr>
            <a:noAutofit/>
          </a:bodyPr>
          <a:lstStyle/>
          <a:p>
            <a:r>
              <a:rPr lang="es-ES" sz="4400" u="sng" dirty="0"/>
              <a:t>GRACIAS POR SU ATENCIÓN</a:t>
            </a:r>
          </a:p>
        </p:txBody>
      </p:sp>
      <p:pic>
        <p:nvPicPr>
          <p:cNvPr id="4" name="3 Imagen" descr="C:\Users\user\Desktop\Universidad\PROYECTO FINAL DE CARRERA\TFG\logo upv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000108"/>
            <a:ext cx="250029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:\Users\user\Desktop\Universidad\PROYECTO FINAL DE CARRERA\TFG\lgo etsid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071678"/>
            <a:ext cx="3489694" cy="8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803</TotalTime>
  <Words>1348</Words>
  <Application>Microsoft Office PowerPoint</Application>
  <PresentationFormat>Presentación en pantalla (4:3)</PresentationFormat>
  <Paragraphs>592</Paragraphs>
  <Slides>24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Urbano</vt:lpstr>
      <vt:lpstr>PROYECTO FINAL DE MÁSTER</vt:lpstr>
      <vt:lpstr>Contenido</vt:lpstr>
      <vt:lpstr>1. Introducción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GRACIAS POR SU ATENCIÓN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Africa</dc:creator>
  <cp:lastModifiedBy>user</cp:lastModifiedBy>
  <cp:revision>50</cp:revision>
  <dcterms:created xsi:type="dcterms:W3CDTF">2015-07-02T15:20:34Z</dcterms:created>
  <dcterms:modified xsi:type="dcterms:W3CDTF">2017-07-13T18:28:06Z</dcterms:modified>
</cp:coreProperties>
</file>