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4" r:id="rId27"/>
    <p:sldId id="282" r:id="rId28"/>
    <p:sldId id="283" r:id="rId29"/>
    <p:sldId id="288" r:id="rId30"/>
    <p:sldId id="286" r:id="rId31"/>
    <p:sldId id="287" r:id="rId32"/>
    <p:sldId id="285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9" autoAdjust="0"/>
    <p:restoredTop sz="94737" autoAdjust="0"/>
  </p:normalViewPr>
  <p:slideViewPr>
    <p:cSldViewPr>
      <p:cViewPr>
        <p:scale>
          <a:sx n="50" d="100"/>
          <a:sy n="50" d="100"/>
        </p:scale>
        <p:origin x="-1728" y="-12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5CEDE-2EC2-4101-8D3E-4E371B5EA3A1}" type="datetimeFigureOut">
              <a:rPr lang="es-ES" smtClean="0"/>
              <a:pPr/>
              <a:t>12/07/2016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2FB56-6685-4D13-BCC1-A0A5F95612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5CEDE-2EC2-4101-8D3E-4E371B5EA3A1}" type="datetimeFigureOut">
              <a:rPr lang="es-ES" smtClean="0"/>
              <a:pPr/>
              <a:t>12/07/2016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2FB56-6685-4D13-BCC1-A0A5F95612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5CEDE-2EC2-4101-8D3E-4E371B5EA3A1}" type="datetimeFigureOut">
              <a:rPr lang="es-ES" smtClean="0"/>
              <a:pPr/>
              <a:t>12/07/2016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2FB56-6685-4D13-BCC1-A0A5F95612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5CEDE-2EC2-4101-8D3E-4E371B5EA3A1}" type="datetimeFigureOut">
              <a:rPr lang="es-ES" smtClean="0"/>
              <a:pPr/>
              <a:t>12/07/2016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2FB56-6685-4D13-BCC1-A0A5F95612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5CEDE-2EC2-4101-8D3E-4E371B5EA3A1}" type="datetimeFigureOut">
              <a:rPr lang="es-ES" smtClean="0"/>
              <a:pPr/>
              <a:t>12/07/2016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2FB56-6685-4D13-BCC1-A0A5F95612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5CEDE-2EC2-4101-8D3E-4E371B5EA3A1}" type="datetimeFigureOut">
              <a:rPr lang="es-ES" smtClean="0"/>
              <a:pPr/>
              <a:t>12/07/2016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2FB56-6685-4D13-BCC1-A0A5F95612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5CEDE-2EC2-4101-8D3E-4E371B5EA3A1}" type="datetimeFigureOut">
              <a:rPr lang="es-ES" smtClean="0"/>
              <a:pPr/>
              <a:t>12/07/2016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2FB56-6685-4D13-BCC1-A0A5F95612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5CEDE-2EC2-4101-8D3E-4E371B5EA3A1}" type="datetimeFigureOut">
              <a:rPr lang="es-ES" smtClean="0"/>
              <a:pPr/>
              <a:t>12/07/2016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2FB56-6685-4D13-BCC1-A0A5F95612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5CEDE-2EC2-4101-8D3E-4E371B5EA3A1}" type="datetimeFigureOut">
              <a:rPr lang="es-ES" smtClean="0"/>
              <a:pPr/>
              <a:t>12/07/2016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2FB56-6685-4D13-BCC1-A0A5F95612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5CEDE-2EC2-4101-8D3E-4E371B5EA3A1}" type="datetimeFigureOut">
              <a:rPr lang="es-ES" smtClean="0"/>
              <a:pPr/>
              <a:t>12/07/2016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2FB56-6685-4D13-BCC1-A0A5F95612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5CEDE-2EC2-4101-8D3E-4E371B5EA3A1}" type="datetimeFigureOut">
              <a:rPr lang="es-ES" smtClean="0"/>
              <a:pPr/>
              <a:t>12/07/2016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2FB56-6685-4D13-BCC1-A0A5F95612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5CEDE-2EC2-4101-8D3E-4E371B5EA3A1}" type="datetimeFigureOut">
              <a:rPr lang="es-ES" smtClean="0"/>
              <a:pPr/>
              <a:t>12/07/2016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2FB56-6685-4D13-BCC1-A0A5F95612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>
            <a:off x="1331640" y="476672"/>
            <a:ext cx="6552728" cy="1143000"/>
          </a:xfrm>
        </p:spPr>
        <p:txBody>
          <a:bodyPr>
            <a:noAutofit/>
          </a:bodyPr>
          <a:lstStyle/>
          <a:p>
            <a:r>
              <a:rPr lang="es-ES" sz="3600" dirty="0" smtClean="0"/>
              <a:t>UNIVERSITAT POLITÈCNICA </a:t>
            </a:r>
            <a:r>
              <a:rPr lang="es-ES" sz="3600" dirty="0" smtClean="0"/>
              <a:t>DE </a:t>
            </a:r>
            <a:r>
              <a:rPr lang="es-ES" sz="3600" dirty="0" smtClean="0"/>
              <a:t>VALÈNCIA</a:t>
            </a:r>
            <a:endParaRPr lang="es-ES" sz="3600" dirty="0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1331640" y="2060848"/>
            <a:ext cx="6696744" cy="1245815"/>
          </a:xfrm>
        </p:spPr>
        <p:txBody>
          <a:bodyPr>
            <a:normAutofit/>
          </a:bodyPr>
          <a:lstStyle/>
          <a:p>
            <a:pPr algn="ctr"/>
            <a:r>
              <a:rPr lang="es-ES" sz="1800" b="0" dirty="0" smtClean="0">
                <a:solidFill>
                  <a:srgbClr val="002060"/>
                </a:solidFill>
              </a:rPr>
              <a:t>LINEA AÉREA DE ALTA TENSIÓN PARA DOTAR DE SUMINISTRO ELECTRICO A UN BOMBEO</a:t>
            </a:r>
            <a:endParaRPr lang="es-ES" sz="1800" b="0" dirty="0">
              <a:solidFill>
                <a:srgbClr val="002060"/>
              </a:solidFill>
            </a:endParaRPr>
          </a:p>
        </p:txBody>
      </p:sp>
      <p:sp>
        <p:nvSpPr>
          <p:cNvPr id="9" name="8 Marcador de contenido"/>
          <p:cNvSpPr>
            <a:spLocks noGrp="1"/>
          </p:cNvSpPr>
          <p:nvPr>
            <p:ph sz="half" idx="2"/>
          </p:nvPr>
        </p:nvSpPr>
        <p:spPr>
          <a:xfrm>
            <a:off x="1115616" y="4725144"/>
            <a:ext cx="3453780" cy="15450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1800" dirty="0" smtClean="0"/>
              <a:t>Presentada por:</a:t>
            </a:r>
          </a:p>
          <a:p>
            <a:pPr>
              <a:buNone/>
            </a:pPr>
            <a:r>
              <a:rPr lang="es-ES" sz="1800" dirty="0" smtClean="0"/>
              <a:t>Victoria Hernández Castro</a:t>
            </a:r>
            <a:endParaRPr lang="es-ES" sz="1800" dirty="0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4"/>
          </p:nvPr>
        </p:nvSpPr>
        <p:spPr>
          <a:xfrm>
            <a:off x="5148064" y="4653136"/>
            <a:ext cx="3240360" cy="1545034"/>
          </a:xfrm>
        </p:spPr>
        <p:txBody>
          <a:bodyPr/>
          <a:lstStyle/>
          <a:p>
            <a:pPr>
              <a:buNone/>
            </a:pPr>
            <a:r>
              <a:rPr lang="es-ES" sz="1800" dirty="0" smtClean="0"/>
              <a:t>Dirigida por:</a:t>
            </a:r>
          </a:p>
          <a:p>
            <a:pPr>
              <a:buNone/>
            </a:pPr>
            <a:r>
              <a:rPr lang="es-ES" sz="1800" dirty="0" smtClean="0"/>
              <a:t>Bernardo </a:t>
            </a:r>
            <a:r>
              <a:rPr lang="es-ES" sz="1800" dirty="0" err="1" smtClean="0"/>
              <a:t>Alvarez</a:t>
            </a:r>
            <a:endParaRPr lang="es-ES" sz="1800" dirty="0" smtClean="0"/>
          </a:p>
        </p:txBody>
      </p:sp>
      <p:pic>
        <p:nvPicPr>
          <p:cNvPr id="10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76672"/>
            <a:ext cx="889656" cy="900000"/>
          </a:xfrm>
          <a:prstGeom prst="rect">
            <a:avLst/>
          </a:prstGeom>
        </p:spPr>
      </p:pic>
      <p:pic>
        <p:nvPicPr>
          <p:cNvPr id="14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620688"/>
            <a:ext cx="636413" cy="90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r>
              <a:rPr lang="es-ES" dirty="0" smtClean="0"/>
              <a:t>INDICE</a:t>
            </a:r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es-ES" dirty="0" smtClean="0"/>
              <a:t>INTRODUCCION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CONDICIONANTES Y REQUISITOS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GESTIONES PREVIAS 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CALCULOS ELECTRICOS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CALCULOS MECANICOS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CALCULO PUESTA A TIERRA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PRESUPUESTO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INDICE</a:t>
            </a:r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es-ES" dirty="0" smtClean="0"/>
              <a:t>INTRODUCCION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CONDICIONANTES Y REQUISITOS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GESTIONES PREVIAS 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ELECTRICOS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MECANICOS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 PUESTA A TIERRA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PRESUPUESTO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INTRODUCCION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411760" y="1628800"/>
            <a:ext cx="6419056" cy="1252736"/>
          </a:xfrm>
        </p:spPr>
        <p:txBody>
          <a:bodyPr anchor="ctr">
            <a:normAutofit/>
          </a:bodyPr>
          <a:lstStyle/>
          <a:p>
            <a:pPr marL="0" lvl="3" indent="85725">
              <a:buNone/>
            </a:pPr>
            <a:r>
              <a:rPr lang="es-ES" dirty="0" smtClean="0"/>
              <a:t>PROYECTO LAT 20 KV PARA ALIMENTAR BOMBEO nace como necesidad de que la empresa GRUPO AMS realice las instalaciones de 4 bombeos en Molina del Segura, Murcia</a:t>
            </a:r>
            <a:endParaRPr lang="es-ES" dirty="0"/>
          </a:p>
        </p:txBody>
      </p:sp>
      <p:pic>
        <p:nvPicPr>
          <p:cNvPr id="4" name="3 Imagen" descr="Grupo AM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844824"/>
            <a:ext cx="1715135" cy="478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67544" y="4077072"/>
            <a:ext cx="4248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Era necesario realizar un diseño completo de las instalaciones, tanto del suministro eléctrico como los dispositivos necesarios</a:t>
            </a:r>
            <a:endParaRPr lang="es-ES" dirty="0"/>
          </a:p>
        </p:txBody>
      </p:sp>
      <p:pic>
        <p:nvPicPr>
          <p:cNvPr id="7" name="6 Imagen" descr="IMGP1764.JPG"/>
          <p:cNvPicPr>
            <a:picLocks noChangeAspect="1"/>
          </p:cNvPicPr>
          <p:nvPr/>
        </p:nvPicPr>
        <p:blipFill>
          <a:blip r:embed="rId3" cstate="print"/>
          <a:srcRect t="27950" r="16925" b="11151"/>
          <a:stretch>
            <a:fillRect/>
          </a:stretch>
        </p:blipFill>
        <p:spPr>
          <a:xfrm>
            <a:off x="4427984" y="3933056"/>
            <a:ext cx="4500000" cy="2474081"/>
          </a:xfrm>
          <a:prstGeom prst="rect">
            <a:avLst/>
          </a:prstGeom>
        </p:spPr>
      </p:pic>
      <p:pic>
        <p:nvPicPr>
          <p:cNvPr id="8" name="7 Imagen" descr="http://pagina.jccm.es/fondosestructurales/uploads/RTEmagicC_Imgs_Color1_02.jpg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2924944"/>
            <a:ext cx="1153160" cy="884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INDICE</a:t>
            </a:r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INTRODUCCION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REQUISITOS Y NORMATIVA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GESTIONES PREVIAS 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ELECTRICOS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MECANICOS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PUESTA A TIERRA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PRESUPUESTO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REQUISITOS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259632" y="1412776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s-ES" dirty="0" smtClean="0"/>
              <a:t>POTENCIA </a:t>
            </a:r>
          </a:p>
          <a:p>
            <a:r>
              <a:rPr lang="es-ES" dirty="0" smtClean="0"/>
              <a:t>Potencia instalada 536,81 </a:t>
            </a:r>
            <a:r>
              <a:rPr lang="es-ES" dirty="0" err="1" smtClean="0"/>
              <a:t>kW</a:t>
            </a:r>
            <a:endParaRPr lang="es-ES" dirty="0" smtClean="0"/>
          </a:p>
          <a:p>
            <a:r>
              <a:rPr lang="es-ES" dirty="0" smtClean="0"/>
              <a:t>Factor de simultaneidad 0,8</a:t>
            </a:r>
          </a:p>
          <a:p>
            <a:r>
              <a:rPr lang="es-ES" dirty="0" smtClean="0"/>
              <a:t>Potencia demandada 429,45 </a:t>
            </a:r>
            <a:r>
              <a:rPr lang="es-ES" dirty="0" err="1" smtClean="0"/>
              <a:t>kW</a:t>
            </a: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1259632" y="2996952"/>
            <a:ext cx="5616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s-ES" dirty="0" smtClean="0"/>
              <a:t>TRAZADO DE LA LINEA</a:t>
            </a:r>
          </a:p>
          <a:p>
            <a:r>
              <a:rPr lang="es-ES" dirty="0" smtClean="0"/>
              <a:t>Se intentará que afecte lo menos posible a los regantes propietarios de las parcelas donde discurre la línea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187624" y="4293096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s-ES" dirty="0" smtClean="0"/>
              <a:t>POSIBLE CESION A IBERDROLA</a:t>
            </a:r>
          </a:p>
          <a:p>
            <a:r>
              <a:rPr lang="es-ES" dirty="0" smtClean="0"/>
              <a:t>Se nos solicita realizar las instalaciones conforme a especificaciones de Iberdrola con la intención de una posible cesión de las instalaciones a la compañía</a:t>
            </a:r>
            <a:endParaRPr lang="es-ES" dirty="0"/>
          </a:p>
        </p:txBody>
      </p:sp>
      <p:pic>
        <p:nvPicPr>
          <p:cNvPr id="12" name="11 Imagen" descr="IMGP3544.JPG"/>
          <p:cNvPicPr>
            <a:picLocks noChangeAspect="1"/>
          </p:cNvPicPr>
          <p:nvPr/>
        </p:nvPicPr>
        <p:blipFill>
          <a:blip r:embed="rId2" cstate="print"/>
          <a:srcRect l="5901" t="19884" b="31100"/>
          <a:stretch>
            <a:fillRect/>
          </a:stretch>
        </p:blipFill>
        <p:spPr>
          <a:xfrm>
            <a:off x="4572000" y="1556792"/>
            <a:ext cx="4320000" cy="1687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NORMATIVA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259632" y="1412776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s-ES" dirty="0" smtClean="0"/>
              <a:t>CUMPLIMIENTO DE NORMATIVA ESTATAL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1619672" y="328498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s-ES" dirty="0" smtClean="0"/>
              <a:t>NORMATIVA COMUNIDAD DE MURCIA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1475656" y="4797152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s-ES" dirty="0" smtClean="0"/>
              <a:t>NORMA MT IBERDROLA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547664" y="1916832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Reglamentos: RLAT, REBT, RCE</a:t>
            </a:r>
          </a:p>
          <a:p>
            <a:r>
              <a:rPr lang="es-ES" dirty="0" smtClean="0"/>
              <a:t>RD y Leyes de afección al sector eléctrico</a:t>
            </a:r>
          </a:p>
          <a:p>
            <a:r>
              <a:rPr lang="es-ES" dirty="0" smtClean="0"/>
              <a:t>Recomendaciones UNESA</a:t>
            </a:r>
          </a:p>
          <a:p>
            <a:r>
              <a:rPr lang="es-ES" dirty="0" smtClean="0"/>
              <a:t>Normas UNE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619672" y="378904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Ordenes para medidas de normalización en la tramitación </a:t>
            </a:r>
            <a:r>
              <a:rPr lang="es-ES" dirty="0" err="1" smtClean="0"/>
              <a:t>exptes</a:t>
            </a:r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1619672" y="429309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Decreto nº89/2012, medidas protección avifauna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1835696" y="5301208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MT 2.00.03 Normativa particular instalaciones clientes en AT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1979712" y="5949280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MT 2.23.35 Diseño de puesta a tierra en apoyo de LAAT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986 0.0176 L 0.12014 0.0176 " pathEditMode="fixed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989 0.00463 L -0.00989 0.00463 " pathEditMode="fixed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989 0.00463 L -0.00989 0.0046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77 0.00463 L -0.0177 0.0046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372 0.01505 L -0.01372 0.0150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7" grpId="0"/>
      <p:bldP spid="8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INDICE</a:t>
            </a:r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INTRODUCCION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REQUISITOS Y NORMATIVA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GESTIONES PREVIAS 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ELECTRICOS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MECANICOS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PUESTA A TIERRA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PRESUPUESTO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GESTIONES PREVIAS AL DISEÑO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403648" y="1484784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s-ES" dirty="0" smtClean="0"/>
              <a:t>OBTENCION PTO SUMINISTRO</a:t>
            </a:r>
          </a:p>
          <a:p>
            <a:endParaRPr lang="es-ES" dirty="0" smtClean="0"/>
          </a:p>
        </p:txBody>
      </p:sp>
      <p:sp>
        <p:nvSpPr>
          <p:cNvPr id="10" name="9 CuadroTexto"/>
          <p:cNvSpPr txBox="1"/>
          <p:nvPr/>
        </p:nvSpPr>
        <p:spPr>
          <a:xfrm>
            <a:off x="1259632" y="256490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s-ES" dirty="0" smtClean="0"/>
              <a:t>COMUNICACIÓN CON LOS ORGANISMO AFECTADOS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1331640" y="4149080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s-ES" dirty="0" smtClean="0"/>
              <a:t>SONDEO CON LOS PROPIETARIOS DE LAS PARCELAS</a:t>
            </a:r>
          </a:p>
        </p:txBody>
      </p:sp>
      <p:pic>
        <p:nvPicPr>
          <p:cNvPr id="7" name="6 Imagen" descr="BALSA D 9023037310_Página_01.jpg"/>
          <p:cNvPicPr>
            <a:picLocks noChangeAspect="1"/>
          </p:cNvPicPr>
          <p:nvPr/>
        </p:nvPicPr>
        <p:blipFill>
          <a:blip r:embed="rId2" cstate="print"/>
          <a:srcRect l="6929" t="9051" r="3958"/>
          <a:stretch>
            <a:fillRect/>
          </a:stretch>
        </p:blipFill>
        <p:spPr>
          <a:xfrm rot="10800000">
            <a:off x="6804248" y="1484784"/>
            <a:ext cx="2160000" cy="3299095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691680" y="1844824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IBERDROLA DISTRIBUCCION ELECTRICA S.A.U</a:t>
            </a:r>
          </a:p>
          <a:p>
            <a:r>
              <a:rPr lang="es-ES" dirty="0" smtClean="0"/>
              <a:t>Condiciones técnico – económicas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1691680" y="2996952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MANCOMUNIDAD DE LOS CANALES DEL TAIBILLA</a:t>
            </a:r>
          </a:p>
          <a:p>
            <a:r>
              <a:rPr lang="es-ES" dirty="0" smtClean="0"/>
              <a:t>Condicionantes de paralelismo y cruzamiento</a:t>
            </a:r>
          </a:p>
          <a:p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1835696" y="4581128"/>
            <a:ext cx="4104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Se pretende llegar a cierto acuerdo con los propietarios</a:t>
            </a:r>
          </a:p>
          <a:p>
            <a:endParaRPr lang="es-ES" dirty="0"/>
          </a:p>
        </p:txBody>
      </p:sp>
      <p:pic>
        <p:nvPicPr>
          <p:cNvPr id="16" name="15 Imagen" descr="TAIBILLA_Página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2852936"/>
            <a:ext cx="2160000" cy="3055871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1763688" y="371703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Ayuntamiento de Molina del Segura</a:t>
            </a:r>
            <a:endParaRPr lang="es-ES" dirty="0"/>
          </a:p>
        </p:txBody>
      </p:sp>
      <p:pic>
        <p:nvPicPr>
          <p:cNvPr id="14" name="13 Imagen" descr="pto suministro.jpg"/>
          <p:cNvPicPr>
            <a:picLocks noChangeAspect="1"/>
          </p:cNvPicPr>
          <p:nvPr/>
        </p:nvPicPr>
        <p:blipFill>
          <a:blip r:embed="rId4" cstate="print"/>
          <a:srcRect l="49212" t="9885" r="12201" b="68519"/>
          <a:stretch>
            <a:fillRect/>
          </a:stretch>
        </p:blipFill>
        <p:spPr>
          <a:xfrm>
            <a:off x="2483768" y="5301208"/>
            <a:ext cx="3528392" cy="1395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INDICE</a:t>
            </a:r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INTRODUCCION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REQUISITOS Y NORMATIVA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GESTIONES PREVIAS 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ELECTRICOS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MECANICOS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PUESTA A TIERRA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PRESUPUESTO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DISEÑO I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971600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REALIZAN VARIOS TRAZADOS PROVISIONALES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1115616" y="400506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ELECCION TRAZADO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1547664" y="4581128"/>
            <a:ext cx="41044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Tramo Línea Total:        344,5 m</a:t>
            </a:r>
          </a:p>
          <a:p>
            <a:r>
              <a:rPr lang="es-ES" dirty="0" smtClean="0"/>
              <a:t>Tramo aéreo:                 283,5m</a:t>
            </a:r>
          </a:p>
          <a:p>
            <a:r>
              <a:rPr lang="es-ES" dirty="0" smtClean="0"/>
              <a:t>Tramo subterráneo:        61 m</a:t>
            </a:r>
          </a:p>
          <a:p>
            <a:r>
              <a:rPr lang="es-ES" dirty="0" smtClean="0"/>
              <a:t>Tramo zanja:                     51 m</a:t>
            </a:r>
          </a:p>
          <a:p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1331640" y="2060848"/>
            <a:ext cx="66967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Se toman los valores de las cotas del terreno para los posibles puntos del trazado</a:t>
            </a:r>
          </a:p>
          <a:p>
            <a:r>
              <a:rPr lang="es-ES" dirty="0" smtClean="0"/>
              <a:t>     Se toman los valores de las cotas del terreno en los accidentes geográficos</a:t>
            </a:r>
          </a:p>
          <a:p>
            <a:r>
              <a:rPr lang="es-ES" dirty="0" smtClean="0"/>
              <a:t>      Se miden distancias al Canal </a:t>
            </a:r>
            <a:r>
              <a:rPr lang="es-ES" dirty="0" err="1" smtClean="0"/>
              <a:t>Taibilla</a:t>
            </a:r>
            <a:r>
              <a:rPr lang="es-ES" dirty="0" smtClean="0"/>
              <a:t> y a las construcciones de la zona</a:t>
            </a:r>
            <a:endParaRPr lang="es-ES" dirty="0"/>
          </a:p>
        </p:txBody>
      </p:sp>
      <p:pic>
        <p:nvPicPr>
          <p:cNvPr id="17" name="16 Imagen" descr="PlantaGeneral Model (1).jpg"/>
          <p:cNvPicPr>
            <a:picLocks noChangeAspect="1"/>
          </p:cNvPicPr>
          <p:nvPr/>
        </p:nvPicPr>
        <p:blipFill>
          <a:blip r:embed="rId2" cstate="print"/>
          <a:srcRect l="12200" t="3228" r="12201"/>
          <a:stretch>
            <a:fillRect/>
          </a:stretch>
        </p:blipFill>
        <p:spPr>
          <a:xfrm>
            <a:off x="4860032" y="3573016"/>
            <a:ext cx="3456000" cy="31283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5" grpId="0"/>
      <p:bldP spid="1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DISEÑO II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ELECCION DE MATERIALES TRAMO AÉREO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115616" y="198884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Conductor tramo aéreo: Al-Ac 47-AL1/85ST1 (LA56)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196752"/>
            <a:ext cx="468000" cy="1195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115616" y="2636912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 Cadenas de amarre de </a:t>
            </a:r>
            <a:r>
              <a:rPr lang="es-ES" dirty="0" err="1" smtClean="0"/>
              <a:t>composite</a:t>
            </a:r>
            <a:endParaRPr lang="es-ES" dirty="0" smtClean="0"/>
          </a:p>
          <a:p>
            <a:r>
              <a:rPr lang="es-ES" dirty="0" smtClean="0"/>
              <a:t>     Nivel aislamiento II</a:t>
            </a:r>
          </a:p>
          <a:p>
            <a:r>
              <a:rPr lang="es-ES" dirty="0" smtClean="0"/>
              <a:t>      CS-U70YB20</a:t>
            </a:r>
            <a:endParaRPr lang="es-E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 t="20300" r="36774" b="12201"/>
          <a:stretch>
            <a:fillRect/>
          </a:stretch>
        </p:blipFill>
        <p:spPr bwMode="auto">
          <a:xfrm>
            <a:off x="4716016" y="2492903"/>
            <a:ext cx="3600000" cy="1586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1115616" y="371703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err="1" smtClean="0"/>
              <a:t>Antiescalos</a:t>
            </a: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1115616" y="4869160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Soportes </a:t>
            </a:r>
            <a:r>
              <a:rPr lang="es-ES" dirty="0" err="1" smtClean="0"/>
              <a:t>reposapies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115616" y="4221088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Placas de señalización de peligro</a:t>
            </a:r>
            <a:endParaRPr lang="es-ES" dirty="0"/>
          </a:p>
        </p:txBody>
      </p:sp>
      <p:pic>
        <p:nvPicPr>
          <p:cNvPr id="1028" name="Picture 4" descr="https://encrypted-tbn1.gstatic.com/images?q=tbn:ANd9GcRCchIIkKjTuNJVA53zRh_fbA2Rf4HXiO1QLDxJA-oHSbe463deREcuHw"/>
          <p:cNvPicPr>
            <a:picLocks noChangeAspect="1" noChangeArrowheads="1"/>
          </p:cNvPicPr>
          <p:nvPr/>
        </p:nvPicPr>
        <p:blipFill>
          <a:blip r:embed="rId5" cstate="print"/>
          <a:srcRect l="20198" r="20650"/>
          <a:stretch>
            <a:fillRect/>
          </a:stretch>
        </p:blipFill>
        <p:spPr bwMode="auto">
          <a:xfrm>
            <a:off x="4788024" y="3573016"/>
            <a:ext cx="1080120" cy="1368152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1115616" y="5805264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Protecciones de la avifauna</a:t>
            </a:r>
          </a:p>
          <a:p>
            <a:r>
              <a:rPr lang="es-ES" dirty="0" smtClean="0"/>
              <a:t>    Aislamiento partes metálicas</a:t>
            </a:r>
          </a:p>
          <a:p>
            <a:r>
              <a:rPr lang="es-ES" dirty="0" smtClean="0"/>
              <a:t>    Uso de </a:t>
            </a:r>
            <a:r>
              <a:rPr lang="es-ES" dirty="0" err="1" smtClean="0"/>
              <a:t>salvapájaros</a:t>
            </a:r>
            <a:endParaRPr lang="es-ES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4725144"/>
            <a:ext cx="26955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5517232"/>
            <a:ext cx="2160000" cy="1119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7" grpId="0"/>
      <p:bldP spid="10" grpId="0"/>
      <p:bldP spid="11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DISEÑO III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ELECCION DE MATERIALES TRAMO AÉREO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115616" y="198884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Crucetas de bóveda  BC2-20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187624" y="3212976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Cruceta recta RC2-10S</a:t>
            </a:r>
          </a:p>
          <a:p>
            <a:r>
              <a:rPr lang="es-ES" dirty="0" smtClean="0"/>
              <a:t>    Cruceta recta RC2-20S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187624" y="465313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Angulares</a:t>
            </a:r>
            <a:endParaRPr lang="es-ES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/>
          <a:srcRect b="6955"/>
          <a:stretch>
            <a:fillRect/>
          </a:stretch>
        </p:blipFill>
        <p:spPr bwMode="auto">
          <a:xfrm>
            <a:off x="5292080" y="1484787"/>
            <a:ext cx="1944000" cy="1451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212976"/>
            <a:ext cx="2988000" cy="88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4221088"/>
            <a:ext cx="2160000" cy="1969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6" cstate="print"/>
          <a:srcRect l="31599" t="7740" r="7063" b="7740"/>
          <a:stretch>
            <a:fillRect/>
          </a:stretch>
        </p:blipFill>
        <p:spPr bwMode="auto">
          <a:xfrm>
            <a:off x="6012160" y="4725144"/>
            <a:ext cx="216000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1187624" y="5733256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Pararrayos </a:t>
            </a:r>
            <a:r>
              <a:rPr lang="es-ES" dirty="0" err="1" smtClean="0"/>
              <a:t>autovalvulares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DISEÑO IV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ELECCION DE MATERIALES TRAMO AÉREO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403648" y="4005064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Apoyos de metálicos C2000-12 y C3000-12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331640" y="2060848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Protecciones: seccionadores XS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691680" y="2564904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Un seccionador combinado con fusible. El seccionador interrumpe cualquier tipo de fallo</a:t>
            </a: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763688" y="4725144"/>
            <a:ext cx="4680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s-ES" dirty="0" smtClean="0"/>
              <a:t>C2000-12, BC2-20 Y RC2-10S. </a:t>
            </a:r>
            <a:r>
              <a:rPr lang="es-ES" dirty="0" err="1" smtClean="0"/>
              <a:t>Secc</a:t>
            </a:r>
            <a:r>
              <a:rPr lang="es-ES" dirty="0" smtClean="0"/>
              <a:t> XS</a:t>
            </a:r>
          </a:p>
          <a:p>
            <a:pPr marL="342900" indent="-342900">
              <a:buFont typeface="+mj-lt"/>
              <a:buAutoNum type="arabicParenR"/>
            </a:pPr>
            <a:r>
              <a:rPr lang="es-ES" dirty="0" smtClean="0"/>
              <a:t>C2000-12, BC2-20. Apoyo de ángulo</a:t>
            </a:r>
          </a:p>
          <a:p>
            <a:pPr marL="342900" indent="-342900">
              <a:buFont typeface="+mj-lt"/>
              <a:buAutoNum type="arabicParenR"/>
            </a:pPr>
            <a:r>
              <a:rPr lang="es-ES" dirty="0" smtClean="0"/>
              <a:t>C3000-12, BC2-20. Apoyo de ángulo</a:t>
            </a:r>
          </a:p>
          <a:p>
            <a:pPr marL="342900" indent="-342900">
              <a:buFont typeface="+mj-lt"/>
              <a:buAutoNum type="arabicParenR"/>
            </a:pPr>
            <a:r>
              <a:rPr lang="es-ES" dirty="0" smtClean="0"/>
              <a:t>C2000-12, RC2-20. FL. Entronque A/S XS </a:t>
            </a:r>
            <a:endParaRPr lang="es-ES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933056"/>
            <a:ext cx="1440000" cy="2285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6632" name="Picture 8" descr="http://www.fami.com.ar/productos/seccionadores_autodesconectadores_-_cutouts/seccionador_xs/seccionador_portafusible/xs_s_c_-_alta_resolucion_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628800"/>
            <a:ext cx="1440000" cy="2236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1" grpId="0"/>
      <p:bldP spid="12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DISEÑO V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ELECCION DE MATERIALES TRAMO SUBTERRANEO</a:t>
            </a:r>
          </a:p>
          <a:p>
            <a:pPr marL="342900" indent="-342900"/>
            <a:r>
              <a:rPr lang="es-ES" dirty="0" smtClean="0"/>
              <a:t>        Nivel aislamiento 12/20kV</a:t>
            </a:r>
          </a:p>
          <a:p>
            <a:pPr marL="342900" indent="-342900"/>
            <a:r>
              <a:rPr lang="es-ES" dirty="0" smtClean="0"/>
              <a:t>        Categoría de la red A, los defectos a tierra se eliminan antes 1min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403648" y="371703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Empalmes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403648" y="2636912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Conductor unipolar HEPRZ1 3x(1x150mm2)Al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403648" y="321297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Tubo canalización</a:t>
            </a: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403648" y="4221088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buBlip>
                <a:blip r:embed="rId2"/>
              </a:buBlip>
            </a:pPr>
            <a:r>
              <a:rPr lang="es-ES" dirty="0" smtClean="0"/>
              <a:t>Terminales</a:t>
            </a:r>
            <a:endParaRPr lang="es-ES" dirty="0"/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7650" name="Picture 2" descr="Cable de Media Tensión X-VOLT HEPRZ1 AL"/>
          <p:cNvPicPr>
            <a:picLocks noChangeAspect="1" noChangeArrowheads="1"/>
          </p:cNvPicPr>
          <p:nvPr/>
        </p:nvPicPr>
        <p:blipFill>
          <a:blip r:embed="rId3" cstate="print"/>
          <a:srcRect r="37842"/>
          <a:stretch>
            <a:fillRect/>
          </a:stretch>
        </p:blipFill>
        <p:spPr bwMode="auto">
          <a:xfrm rot="16200000">
            <a:off x="7002196" y="1574868"/>
            <a:ext cx="827944" cy="2664000"/>
          </a:xfrm>
          <a:prstGeom prst="rect">
            <a:avLst/>
          </a:prstGeom>
          <a:noFill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4149080"/>
            <a:ext cx="540000" cy="1970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1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INDICE</a:t>
            </a:r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INTRODUCCION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REQUISITOS Y NORMATIVA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GESTIONES PREVIAS 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CALCULOS ELECTRICOS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MECANICOS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CALCULOS PUESTA A TIERRA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PRESUPUESTO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CALCULOS ELECTRICOS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CALCULOS EN TRAMO AÉREO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331640" y="3212976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Reactancia línea X=2*∏*f*L; L=(0,5+4,605*log(D/r)*10^-4</a:t>
            </a:r>
          </a:p>
          <a:p>
            <a:r>
              <a:rPr lang="es-ES" dirty="0" smtClean="0"/>
              <a:t>                                 X=</a:t>
            </a:r>
            <a:r>
              <a:rPr lang="es-ES" dirty="0" err="1" smtClean="0"/>
              <a:t>X</a:t>
            </a:r>
            <a:r>
              <a:rPr lang="es-ES" sz="1600" dirty="0" err="1" smtClean="0"/>
              <a:t>t</a:t>
            </a:r>
            <a:r>
              <a:rPr lang="es-ES" sz="1600" dirty="0" smtClean="0"/>
              <a:t>*</a:t>
            </a:r>
            <a:r>
              <a:rPr lang="es-ES" dirty="0" smtClean="0"/>
              <a:t>L=0,21</a:t>
            </a:r>
            <a:r>
              <a:rPr lang="el-GR" dirty="0" smtClean="0"/>
              <a:t>Ω</a:t>
            </a:r>
            <a:endParaRPr lang="es-ES" dirty="0" smtClean="0"/>
          </a:p>
        </p:txBody>
      </p:sp>
      <p:sp>
        <p:nvSpPr>
          <p:cNvPr id="9" name="8 CuadroTexto"/>
          <p:cNvSpPr txBox="1"/>
          <p:nvPr/>
        </p:nvSpPr>
        <p:spPr>
          <a:xfrm>
            <a:off x="1331640" y="213285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Densidad e intensidad máxima d</a:t>
            </a:r>
            <a:r>
              <a:rPr lang="es-ES" sz="1600" dirty="0" smtClean="0"/>
              <a:t>= 3,897 A/mm2 I= 199, 35 A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331640" y="2708920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Resistencia del conductor R=R*L=0,17</a:t>
            </a:r>
            <a:r>
              <a:rPr lang="el-GR" dirty="0" smtClean="0"/>
              <a:t>Ω</a:t>
            </a: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331640" y="3933056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buBlip>
                <a:blip r:embed="rId2"/>
              </a:buBlip>
            </a:pPr>
            <a:r>
              <a:rPr lang="es-ES" dirty="0" smtClean="0"/>
              <a:t>Caída de tensión: u%=P*L(R+X*</a:t>
            </a:r>
            <a:r>
              <a:rPr lang="es-ES" dirty="0" err="1" smtClean="0"/>
              <a:t>tg</a:t>
            </a:r>
            <a:r>
              <a:rPr lang="el-GR" dirty="0" smtClean="0"/>
              <a:t>ϕ</a:t>
            </a:r>
            <a:r>
              <a:rPr lang="es-ES" dirty="0" smtClean="0"/>
              <a:t>)= 0,011%</a:t>
            </a:r>
            <a:endParaRPr lang="es-ES" dirty="0"/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1331640" y="4653136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Pérdidas de potencia </a:t>
            </a:r>
            <a:r>
              <a:rPr lang="es-ES" dirty="0" err="1" smtClean="0"/>
              <a:t>Pp</a:t>
            </a:r>
            <a:r>
              <a:rPr lang="es-ES" dirty="0" smtClean="0"/>
              <a:t>= 3*R*L*I</a:t>
            </a:r>
            <a:r>
              <a:rPr lang="es-ES" sz="1200" dirty="0" smtClean="0"/>
              <a:t>L</a:t>
            </a:r>
            <a:r>
              <a:rPr lang="es-ES" dirty="0" smtClean="0"/>
              <a:t>^2=42,18 W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843808" y="5661248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6600"/>
                </a:solidFill>
              </a:rPr>
              <a:t>Para LA56 cumple</a:t>
            </a:r>
            <a:endParaRPr lang="es-ES" sz="2400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CALCULOS ELECTRICOS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CALCULOS EN TRAMO SUBTERRANEO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259632" y="3284984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Caída de tensión AU(%)= 0,00285%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259632" y="213285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Intensidad admisible= K</a:t>
            </a:r>
            <a:r>
              <a:rPr lang="es-ES" sz="1200" dirty="0" smtClean="0"/>
              <a:t>T </a:t>
            </a:r>
            <a:r>
              <a:rPr lang="es-ES" dirty="0" smtClean="0"/>
              <a:t>*</a:t>
            </a:r>
            <a:r>
              <a:rPr lang="es-ES" dirty="0" err="1" smtClean="0"/>
              <a:t>I</a:t>
            </a:r>
            <a:r>
              <a:rPr lang="es-ES" sz="1200" dirty="0" err="1" smtClean="0"/>
              <a:t>ref</a:t>
            </a:r>
            <a:r>
              <a:rPr lang="es-ES" dirty="0" smtClean="0"/>
              <a:t> = 255 A &gt; </a:t>
            </a:r>
            <a:r>
              <a:rPr lang="es-ES" dirty="0" err="1" smtClean="0"/>
              <a:t>Imax</a:t>
            </a:r>
            <a:r>
              <a:rPr lang="es-ES" dirty="0" smtClean="0"/>
              <a:t> =18,2 A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259632" y="2708920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Intensidad de cortocircuito= 13,3 </a:t>
            </a:r>
            <a:r>
              <a:rPr lang="es-ES" dirty="0" err="1" smtClean="0"/>
              <a:t>kA</a:t>
            </a:r>
            <a:r>
              <a:rPr lang="es-ES" dirty="0" smtClean="0"/>
              <a:t> &gt; 10,10 (350MVA </a:t>
            </a:r>
            <a:r>
              <a:rPr lang="es-ES" dirty="0" err="1" smtClean="0"/>
              <a:t>cia</a:t>
            </a:r>
            <a:r>
              <a:rPr lang="es-ES" dirty="0" smtClean="0"/>
              <a:t>)</a:t>
            </a:r>
            <a:endParaRPr lang="es-ES" dirty="0"/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1259632" y="3861048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Pérdidas de potencia </a:t>
            </a:r>
            <a:r>
              <a:rPr lang="es-ES" dirty="0" err="1" smtClean="0"/>
              <a:t>Pp</a:t>
            </a:r>
            <a:r>
              <a:rPr lang="es-ES" dirty="0" smtClean="0"/>
              <a:t>= 3*R*L*I</a:t>
            </a:r>
            <a:r>
              <a:rPr lang="es-ES" sz="1200" dirty="0" smtClean="0"/>
              <a:t>L</a:t>
            </a:r>
            <a:r>
              <a:rPr lang="es-ES" dirty="0" smtClean="0"/>
              <a:t>^2=16,79 W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195736" y="4725144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006600"/>
                </a:solidFill>
              </a:rPr>
              <a:t>Para 3x(1x150)mm2 Al cumple</a:t>
            </a:r>
            <a:endParaRPr lang="es-ES" sz="2400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1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INDICE</a:t>
            </a:r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INTRODUCCION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REQUISITOS Y NORMATIVA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GESTIONES PREVIAS 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95000"/>
                  </a:schemeClr>
                </a:solidFill>
              </a:rPr>
              <a:t>CALCULOS ELECTRICOS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CALCULOS MECANICOS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CALCULO PUESTA A TIERRA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PRESUPUESTO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CALCULOS MECANICOS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CONDICIONANTES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259632" y="3140968"/>
            <a:ext cx="6192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Cálculos tracción máxima (T=-5ºC+V)</a:t>
            </a:r>
          </a:p>
          <a:p>
            <a:r>
              <a:rPr lang="es-ES" dirty="0" smtClean="0"/>
              <a:t>         Tense reducido                      </a:t>
            </a:r>
            <a:r>
              <a:rPr lang="es-ES" dirty="0" err="1" smtClean="0"/>
              <a:t>Tmax</a:t>
            </a:r>
            <a:r>
              <a:rPr lang="es-ES" dirty="0" smtClean="0"/>
              <a:t>=225daN</a:t>
            </a:r>
          </a:p>
          <a:p>
            <a:r>
              <a:rPr lang="es-ES" dirty="0" smtClean="0"/>
              <a:t>          tense estático – dinámico   </a:t>
            </a:r>
            <a:r>
              <a:rPr lang="es-ES" dirty="0" err="1" smtClean="0"/>
              <a:t>Tmax</a:t>
            </a:r>
            <a:r>
              <a:rPr lang="es-ES" dirty="0" smtClean="0"/>
              <a:t>= 485 </a:t>
            </a:r>
            <a:r>
              <a:rPr lang="es-ES" dirty="0" err="1" smtClean="0"/>
              <a:t>daN</a:t>
            </a:r>
            <a:endParaRPr lang="es-ES" dirty="0" smtClean="0"/>
          </a:p>
        </p:txBody>
      </p:sp>
      <p:sp>
        <p:nvSpPr>
          <p:cNvPr id="9" name="8 CuadroTexto"/>
          <p:cNvSpPr txBox="1"/>
          <p:nvPr/>
        </p:nvSpPr>
        <p:spPr>
          <a:xfrm>
            <a:off x="1331640" y="1844824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ZONA A , menos de 500m de altitud sobre el nivel del mar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331640" y="2348880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Coeficiente de seguridad en tense reducido: 7,29</a:t>
            </a:r>
          </a:p>
          <a:p>
            <a:r>
              <a:rPr lang="es-ES" dirty="0" smtClean="0"/>
              <a:t>   Coeficiente de seguridad tense estático dinámico: 3,38</a:t>
            </a:r>
            <a:endParaRPr lang="es-ES" dirty="0"/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1331640" y="4221088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Mediante la ecuación de cambio de condiciones se calculara: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1763688" y="4549676"/>
            <a:ext cx="63367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Tensión máxima en las condiciones más desfavorables (-5ºC+V)</a:t>
            </a:r>
          </a:p>
          <a:p>
            <a:r>
              <a:rPr lang="es-ES" dirty="0" smtClean="0"/>
              <a:t>Tensión de cada día (TCD=EDC) (15ºC)</a:t>
            </a:r>
          </a:p>
          <a:p>
            <a:r>
              <a:rPr lang="es-ES" dirty="0" smtClean="0"/>
              <a:t>Tensión en horas frías(CHS) (-5ºC)</a:t>
            </a:r>
          </a:p>
          <a:p>
            <a:r>
              <a:rPr lang="es-ES" dirty="0" smtClean="0"/>
              <a:t>Fecha hipótesis del viento (15ºC+V)</a:t>
            </a:r>
          </a:p>
          <a:p>
            <a:r>
              <a:rPr lang="es-ES" dirty="0" smtClean="0"/>
              <a:t>Flecha para hipótesis temperatura máxima (50ºC)</a:t>
            </a:r>
          </a:p>
          <a:p>
            <a:r>
              <a:rPr lang="es-ES" dirty="0" smtClean="0"/>
              <a:t>Flecha mínima vertical (-5C)</a:t>
            </a:r>
          </a:p>
          <a:p>
            <a:r>
              <a:rPr lang="es-ES" dirty="0" smtClean="0"/>
              <a:t>Tabla de tendido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1" grpId="0"/>
      <p:bldP spid="13" grpId="0"/>
      <p:bldP spid="12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CALCULOS MECANICOS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ECUACION DE CAMBIO DE CONDICIONES</a:t>
            </a:r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844824"/>
            <a:ext cx="6408712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CALCULOS MECANICOS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TABLA DE TENDIDO</a:t>
            </a:r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303749" y="-207405"/>
            <a:ext cx="4464496" cy="842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CALCULOS MECANICOS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DISTANCIAS MÍNIMAS DE SEGURIDAD</a:t>
            </a:r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475656" y="2060848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Distancias entre conductores 0,38 m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2339752" y="263691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6600"/>
                </a:solidFill>
              </a:rPr>
              <a:t>CUMPLE LA DISTANCIA DE LAS CRUCETAS ES DE 2m</a:t>
            </a:r>
            <a:endParaRPr lang="es-ES" dirty="0">
              <a:solidFill>
                <a:srgbClr val="006600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547664" y="3356992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Distancias al terreno, la distancia mínima según RLAT 6m</a:t>
            </a: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2483768" y="386104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6600"/>
                </a:solidFill>
              </a:rPr>
              <a:t>CUMPLE LA FLECHA MINIMA ES DE 8,09 m</a:t>
            </a:r>
            <a:endParaRPr lang="es-ES" dirty="0">
              <a:solidFill>
                <a:srgbClr val="006600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619672" y="4653136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s-ES" dirty="0" smtClean="0"/>
              <a:t>Cruzamientos y paralelismos, distancia de 5m al Canal </a:t>
            </a:r>
            <a:r>
              <a:rPr lang="es-ES" dirty="0" err="1" smtClean="0"/>
              <a:t>Taibilla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555776" y="530120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6600"/>
                </a:solidFill>
              </a:rPr>
              <a:t>CUMPLE LA DISTANCIA ES SUPERIOR A 5m</a:t>
            </a:r>
            <a:endParaRPr lang="es-ES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  <p:bldP spid="12" grpId="0"/>
      <p:bldP spid="13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CALCULOS MECANICOS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CÁLCULO MECÁNICO DE APOYOS</a:t>
            </a:r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539552" y="-1871663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44824"/>
            <a:ext cx="3816424" cy="2998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5" name="14 Tabla"/>
          <p:cNvGraphicFramePr>
            <a:graphicFrameLocks noGrp="1"/>
          </p:cNvGraphicFramePr>
          <p:nvPr/>
        </p:nvGraphicFramePr>
        <p:xfrm>
          <a:off x="1259632" y="5085184"/>
          <a:ext cx="6264697" cy="1440160"/>
        </p:xfrm>
        <a:graphic>
          <a:graphicData uri="http://schemas.openxmlformats.org/drawingml/2006/table">
            <a:tbl>
              <a:tblPr/>
              <a:tblGrid>
                <a:gridCol w="1291465"/>
                <a:gridCol w="1407306"/>
                <a:gridCol w="1876629"/>
                <a:gridCol w="1689297"/>
              </a:tblGrid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>
                          <a:latin typeface="Calibri"/>
                          <a:ea typeface="Calibri"/>
                          <a:cs typeface="Times New Roman"/>
                        </a:rPr>
                        <a:t>CARGAS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>
                          <a:latin typeface="Calibri"/>
                          <a:ea typeface="Calibri"/>
                          <a:cs typeface="Times New Roman"/>
                        </a:rPr>
                        <a:t>1º HIPOTESIS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>
                          <a:latin typeface="Calibri"/>
                          <a:ea typeface="Calibri"/>
                          <a:cs typeface="Times New Roman"/>
                        </a:rPr>
                        <a:t>(viento)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latin typeface="Calibri"/>
                          <a:ea typeface="Calibri"/>
                          <a:cs typeface="Times New Roman"/>
                        </a:rPr>
                        <a:t>3ºHIPOTESIS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latin typeface="Calibri"/>
                          <a:ea typeface="Calibri"/>
                          <a:cs typeface="Times New Roman"/>
                        </a:rPr>
                        <a:t>(desequilibrio de tracciones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latin typeface="Calibri"/>
                          <a:ea typeface="Calibri"/>
                          <a:cs typeface="Times New Roman"/>
                        </a:rPr>
                        <a:t>4ºHIPOTESIS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latin typeface="Calibri"/>
                          <a:ea typeface="Calibri"/>
                          <a:cs typeface="Times New Roman"/>
                        </a:rPr>
                        <a:t>(rotura de conductores)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F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 (vertical)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cond</a:t>
                      </a: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+P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cadena</a:t>
                      </a: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+P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herrajes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cond</a:t>
                      </a: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+P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cadena</a:t>
                      </a: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+P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herrajes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No procede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F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 (Transversal)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N+(F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+R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angulo</a:t>
                      </a: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3*2*T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max</a:t>
                      </a: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 sin (ϕ/2)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No procede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F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 (Longitudinal)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N*(coef*T</a:t>
                      </a:r>
                      <a:r>
                        <a:rPr lang="es-ES" sz="1100" baseline="-25000">
                          <a:latin typeface="Calibri"/>
                          <a:ea typeface="Calibri"/>
                          <a:cs typeface="Times New Roman"/>
                        </a:rPr>
                        <a:t>max</a:t>
                      </a:r>
                      <a:r>
                        <a:rPr lang="es-ES" sz="1100"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>
                          <a:latin typeface="Calibri"/>
                          <a:ea typeface="Calibri"/>
                          <a:cs typeface="Times New Roman"/>
                        </a:rPr>
                        <a:t>No procede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6" name="15 CuadroTexto"/>
          <p:cNvSpPr txBox="1"/>
          <p:nvPr/>
        </p:nvSpPr>
        <p:spPr>
          <a:xfrm>
            <a:off x="5580112" y="2060848"/>
            <a:ext cx="2664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En líneas de tensión nominal hasta 66 kV, en los apoyos de alineación y ángulo con cadenas de amarre y conductores con carga mínima de rotura 6600 </a:t>
            </a:r>
            <a:r>
              <a:rPr lang="es-ES" dirty="0" err="1" smtClean="0"/>
              <a:t>daN</a:t>
            </a:r>
            <a:r>
              <a:rPr lang="es-ES" dirty="0" smtClean="0"/>
              <a:t>, se prescindirá de la cuarta hipótesis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CALCULOS MECANICOS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CÁLCULO MECÁNICO DE APOYOS</a:t>
            </a:r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539552" y="-1871663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1187624" y="2060848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Para los apoyos de inicio y Fin de línea, calcularemos los esfuerzos de torsión</a:t>
            </a:r>
            <a:endParaRPr lang="es-ES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501008"/>
            <a:ext cx="6048672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3563888" y="285293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</a:t>
            </a:r>
            <a:r>
              <a:rPr lang="es-ES" sz="1200" dirty="0" smtClean="0"/>
              <a:t>T</a:t>
            </a:r>
            <a:r>
              <a:rPr lang="es-ES" dirty="0" smtClean="0"/>
              <a:t>= </a:t>
            </a:r>
            <a:r>
              <a:rPr lang="es-ES" dirty="0" err="1" smtClean="0"/>
              <a:t>T</a:t>
            </a:r>
            <a:r>
              <a:rPr lang="es-ES" sz="1200" dirty="0" err="1" smtClean="0"/>
              <a:t>max</a:t>
            </a:r>
            <a:r>
              <a:rPr lang="es-ES" dirty="0" smtClean="0"/>
              <a:t>*d</a:t>
            </a:r>
            <a:endParaRPr lang="es-ES" dirty="0"/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581128"/>
            <a:ext cx="604867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INDICE</a:t>
            </a:r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INTRODUCCION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REQUISITOS Y NORMATIVA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GESTIONES PREVIAS 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95000"/>
                  </a:schemeClr>
                </a:solidFill>
              </a:rPr>
              <a:t>CALCULOS ELECTRICOS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95000"/>
                  </a:schemeClr>
                </a:solidFill>
              </a:rPr>
              <a:t>CALCULOS MECANICOS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CALCULO PUESTA A TIERRA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/>
                </a:solidFill>
              </a:rPr>
              <a:t>PRESUPUESTO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CALCULO PAT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CÁLCULO PUESTA A TIERRA</a:t>
            </a:r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539552" y="-1871663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1115616" y="1916832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Se realiza el cálculo según las especificaciones MT 2.23.35 de Iberdrola</a:t>
            </a:r>
            <a:endParaRPr lang="es-ES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140968"/>
            <a:ext cx="2667000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420888"/>
            <a:ext cx="47434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1835696" y="494116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Apoyo no frecuentado</a:t>
            </a:r>
            <a:endParaRPr lang="es-E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CALCULO PAT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CÁLCULO PUESTA A TIERRA</a:t>
            </a:r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539552" y="-1871663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060848"/>
            <a:ext cx="3312000" cy="434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1475656" y="3645024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Apoyo frecuentado con calzado</a:t>
            </a:r>
            <a:endParaRPr lang="es-E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INDICE</a:t>
            </a:r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INTRODUCCION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REQUISITOS Y NORMATIVA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GESTIONES PREVIAS 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DISEÑO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95000"/>
                  </a:schemeClr>
                </a:solidFill>
              </a:rPr>
              <a:t>CALCULOS ELECTRICOS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95000"/>
                  </a:schemeClr>
                </a:solidFill>
              </a:rPr>
              <a:t>CALCULOS MECANICOS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/>
                </a:solidFill>
              </a:rPr>
              <a:t>CALCULO PUESTA A TIERRA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/>
              <a:t>PRESUPUESTO</a:t>
            </a:r>
          </a:p>
          <a:p>
            <a:pPr marL="514350" indent="-514350">
              <a:buFont typeface="+mj-lt"/>
              <a:buAutoNum type="arabicParenR"/>
            </a:pPr>
            <a:r>
              <a:rPr lang="es-ES" dirty="0" smtClean="0">
                <a:solidFill>
                  <a:schemeClr val="bg1">
                    <a:lumMod val="85000"/>
                  </a:schemeClr>
                </a:solidFill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204762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PRESUPUESTO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b="1" dirty="0" smtClean="0"/>
              <a:t>RESUMEN DEL PRESUPUESTO</a:t>
            </a:r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539552" y="-1871663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66924"/>
            <a:ext cx="6552727" cy="4602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4334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PRESUPUESTO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b="1" dirty="0" smtClean="0"/>
              <a:t>RESUMEN DEL PRESUPUESTO</a:t>
            </a:r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539552" y="-1871663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20888"/>
            <a:ext cx="6984776" cy="3545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557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/>
          <a:lstStyle/>
          <a:p>
            <a:r>
              <a:rPr lang="es-ES" dirty="0" smtClean="0"/>
              <a:t>CONCLUSION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83568" y="141277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s-ES" dirty="0" smtClean="0"/>
              <a:t>AGRADECIMIENTOS</a:t>
            </a:r>
          </a:p>
        </p:txBody>
      </p:sp>
      <p:sp>
        <p:nvSpPr>
          <p:cNvPr id="26628" name="AutoShape 4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155575" y="-1790700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data:image/jpeg;base64,/9j/4AAQSkZJRgABAQAAAQABAAD/2wCEAAkGBhQSERMTEhQUFBQVFxcYGBgYGRgUFxoYFxYXGBgXGBgZHCceHhskHBgVHy8gIycpLCwsFx4xNTAqNSYrLCkBCQoKDgwOGg8PGiwkHyQsKSosLCwsKSkpKSwpLCwsKSwsKSksLCwpLCksLCwpLCwpKSwsKSwpLCwpLCwpLCksLP/AABEIARgAtAMBIgACEQEDEQH/xAAbAAEAAgMBAQAAAAAAAAAAAAAABQYDBAcCAf/EAEIQAAEDAQQIAwYDBgUEAwAAAAEAAhEDBBIhMQUGQVFhcYGREyKhMkJScrHBFNHhByNigrLwFpKiwvEzU9LiFSRD/8QAGQEBAAMBAQAAAAAAAAAAAAAAAAIDBAEF/8QAIREBAQEBAAIDAAMBAQAAAAAAAAECEQMhEjFBUWFxBCL/2gAMAwEAAhEDEQA/AO4oiICIiAiIgIiICIhKCOtOnGMe5pBlscpOxav+I97R3/RQ+slVxqk07oAwMjB0ZkkYgjKeGS0Daw54ccA1oeZOAEQPW8s93e8i34yTq3WfWOk4wTdOOeWHFSNGu14lpBHBc7pW6q43rrGsOQIlxHEjBs8irXqy68HPGAwG7HM/Ud1ZnV+qhU4iIrERERAREQEREBERAREQEREBERAJUNadaKbfY/eRhIMN7r1rLartK6PfMH5Rn9h1KqopjZgoa1x2RPO1vjOn/qx/pWOprZSqscw3mEiJwd9wYUFabHIBDhO78x9wo6vSjB2G4/kVD5VKSJV1FhJIc4kjFrSSHYRkR+Si9IUz4DnAF16oy9GJ8NhjAbsJWjRtrmueAcm4c3ENb6uB6FTlhryXNGAbDeyrk5U9X00KOkjU8rAZn/kncF0TV+yeHZ2DaReP82P0hV2yWa84NAi8QO5xU7ozWWhWdcpkzkJEAxOXQE4xkrcK6lkRFaiIiICIiAiIgIiICIiAiIgIiIKhrLa71a6MmADqcT9QOijWOXvStJzK9QO2uJ5gmQViaQVRftNleMJXmtRkEObIiThOG9eXugLXfVKCCdZalOpUgXmNLXB380hp4xPYLeo6Ze6S1tMSSTdnticFvaOtrHGpSLh4k3i053SIBA2jAjotA6PbTqFwGBzGSi7a0NN6fqOcKLX3bol1112ZAIx4euOalNT7S+naaXlYQSGziDDsCRsBEz33rXdoWnUeHwajBmASyq2fhc0gkcP+F7ZoZlNzX06hc1pmHESDuOCe+9dlnOOtIqVonWwshrjeZzkj5XHPke+xW6yW1lVt5jgRt3g7iMwVollV8Z0RF1wREQEREBERAREQEREBaWl7W6nSc5gBdgBOQkxJW4SqJpjWypUvtaLjBkIxcN5nLoo6vI7J1pVLRUcSajy9xO3KNwGwckFQbfKeOXQr5RtLXgXvKSOiVKZby7hVJvlaoQsRqyvlzcS3HZ7PbH6LE5p/hPogrWuWjqgqUrVSmaYuvjMAElrsObgeimdD6fbWa0VCJIzyPUfdb9Kk/wBoA+hCyM0C20PDX3KckY3Rgch7Mcs1G/076/WKpZy0y3oVipsvGHEXtxGBU1R1LtVI3Q6lVpY5lzXdBBx69VG2izHMZrvv9RrW8G57oA4LcsGlXUnB7CQRnuI3HgtZlomWvhs5O38CgpXSW/X7IOk6J0uyuy83AjNu0fpxW8uYWO1OouDmGCP77cFetC6fbXEGG1Nrd/Fv5bFdNdR4lURFJwREQEREBERAREQa9vtzKLC+oYaOvQDaVz+o+nVc4M4wDnd2K2a30A6h5iAA4ZmJkEYbzj9Vz6rYyx0jvvCq3faeWd9E0zGzcVkp2qMASOBxb+YX2lbpEOF70cnhsdgHQdzsCoOshfvZPFhkLwajN8fMIXg2RwxE9EbUeNvcINqz02/E3upTR1j8R11pBjMjYN6hm1Hn4R0ClNEvcyoxwzkTxkwQkF6VE1yoOovFVkXAQXtjA03kAnm0yQr2orWKxCpSMiQAQflcId9j0Vu52IZvKodag14dGYJBG1axkQH5bCMwvLmPYWkHzsljj8RZAE/M0td1WzStjKzdzveHTPks2d99VbrPPcY3MMDDqvFKuQZaSCN2YjcvvilmGYXlr/ep57v0ViC56v63tqRTquAcML2U/MNh45claAVxwAF4c8CQc7sOHVsYcDKtOitazTgQSz4SZj5T9lZNfyjxekWpo/StOsJY6TtBwcOY+621Y4IiICKsa2ttN9ngioWQZ8Mn2p2hpnKPVV46WtVP2n1m/MHf7lC647x0hFz2nrTaNlQHm1v5LYpa51xmKbv5SPoU+cd+NYNdqb3VySTDQA0bgW5jrPbgq9ZNKOZ5Kovt2Hb+qk9K6fqPq3qgBblAGAbzzPVYnWVtQS2DwVV91L8Pw7HiabgeG1Y3U3DMSOIn1Ws+xOacMOBwPde26QqNiZw+IXh6I6yh8ZXm8jI7GVlp2o7Xzzb+RCws0kD7TAflI+mCzNtVH3g4dCg2WaSOQDT/AC/qrPqvDi4uAvtgjdB3Dfx4qsWa10SfLfPQj6q86F0cKbb0glwGWUZiFLM9o1JLy9gIIORwPVelhtlouU3v+FpPYZK5Bz7S1ECqW/GBjl52EtB6tMdAqzbz4VUyC09sVLVrdeq/LA6zJ9St+2aKbaWAOJvAYOw/shYNZ/Y0zXJ7QVPTtMvuVCG+VpDjABkkRzw9VIVNH5OaeIOyN85QqzbNXX03ku8wMEOblgMC37gnHfgCZawPbDab3m6cYm60cLpM7swBunNSmrxzWJ+Mle03Sw1g9rXjy1BTcWATgTHmM/EAQFYrbqrWbR8SiKdfAENa4tLmna1xwJ4Yc1raB1gqC1vsloaK9kLb7ajgHikYm45xkETMTiMNkq3f4mszAGtcABgA0YRuCtzc891Cy/kct0drDVFpbTFmeypeLfe8Rp2eUjOYXaaU3RezgTzjFRdLWei4w28T8qlgVZjn5UNf4+oiKxEREQaGkNB0qwN9gn4hg4dfzVF0hol9nq3X4jNrtjhl0O8LpKo2tVe/aCPgAb9z9fRV7kSyjKtnDgtJ1mLDh+RUhTdCyyCq0kcy1nAGHcHYHuvpqM95rmbsJbxxx+q2allBBmMO/RY3aPIyJHqgxCzU3ZFh+qys0OD8PdeW2Z05NPMArILE47AOQhBuWHRZJutEk7Bj/wAK9WGz+HTYw43QAqtqzSuVmgbQQeOBP1AVwVmJ+o6FB63Wy5QjeZPJvmPqB3U4ufftM0jALQYwDe/md6ABd8l5kzO1U9FVS6pLtpnurdWtNykSN0Dm7AfVUPQ9oII9lx/iyU8LexgDLs3SCBegB20ZcSFk7ydq+57Vl/CDww0w5sDA/YqOdq3TqZi8GzDHTA6NwPp1W1T0mxwEOA4Ow6Tkt+wg3SYknqkks9Ftn2wWPVN1Vsy1oaYAgwIjIDALdoajAHzPw3AfclWOxUbtNoOcY8ziVnWieHPPcVXyaalh0VTojyNAO/M91tovheBEkY5cVbJz6V/b6iIugiIg81KgaCTkASeQXNqtYve55zcSe5ldB0pTLqNUDMsdHYrndNV7SyzBfCF9C8OVaTG5xlemVivC9NCDYpVsZhbf4qdi06bVmAXHE7qzSvPc85NEDmf0HqrIo3V+z3aLd7vN3y9IUkr8zkRouR/tDpOdaPDJykmIPtHDkYjArri5/rBoOKtTxG4Pe5zKmzzGbpO8ZQc4UPJ9JYvKquitDMDHOc4NuiYvCTAncvWhaIqPaKgBBMwd8F31hYbfq29pvNx2xOG3LaPXLZksVmrPa4C6QQcFh8nez01Y5Zfaz6U0e4NdVF25MOB2bnYZCcF70PVe19N9O6MRF0k3gTEclr2TS3mqU6hltWmZ4GIPp9Fp6kaZBYHe0Kbp6AXoUtTmpXM9ubK66ig6GuVmd7zhzaT9JWU6zUj7Ae/k2PV0Lf8AKfyyfGpdVh9c17Reb7DPZPLdzMnkAsek9Oh3lqPbTacPDYbz3cHEZDh9VLaJoSA67dbswgn9FG3vqH0lURFY4IiIKzrdrM6hFOkBfIkuIkNGyBlPPLjKplj0gTjU2k45beGCldZNJ0bRaC1hJIEScnEE+z/foofwiwwRI3KjV7Vk+kiDORXio5arGbWOjgV9NpI9pv3C46zhZWhajLS0rPTqjejjYY0rZs9C+5rdriB3K16bwSADJOQGatGgdClh8SoId7rdonaePBJOuVOMaAABkMAvSItCAvNSmHAhwBBzBxB5hekQc31rpGy17rG/unNDm7gcQ5oPY/zKs2jTTQ5rSx15+QiZ4Sr1r1UFR7KRya0uPN2A9B6qj2+wv9y6SMpzB3jisW86mrxozc2e2lbdJXz4bQQXDzHbG4blsantu1KzN4ae0g/Za2jtB1WX3uY4wJLvaAE5mMltaOd4dUO2XXT/AFfZZdW99tOec9OgWbUUXQWVnAOAOLQcxO8LO3URp9utVI3Nhv5r3q5rhZqlKmw1WtfEXXeU4GBicMo2qzL0cZxZ6Y9a1L7RWjtWLPRgsZLh7zjePrgpVEVskn0rt6IiLrgsVrIuPlwaLp8xMAYZkrKq1r41xs7Wj2S7zcYBIB+vQLlvI7HPdI6PnzNPEEbORWSx6XPsVhP8Q+6x2W0GmbrheYdm5bdSwtqCWGeG0LOsbLaTXYsIcPVZBebgdk4HeVDmxuacJ/pPdbDNIVGzjgdjhh3H3QSNxpzYvfg0tjHd1qU9L/Exp5H84Wcabp/9p08CPzRxlFEGMICv+iapdRYXZxjxgxPoqVoe1irVY0sLWuMZ48PWFfmMAAAwAwCswjp6REVqIiKO1htnh2eo7aRdHN2HpM9EFG0la/Fq1KmxzjHyjBvoAtFjZK9PMBZLHTxWdYueqtiHhOcQCH+WDtaMD9T2XLqOjn1Lc6hS8xFR7ATi1rWucAewJJXZrLQ8Ki1o91vrEn1VL/Z5YAKjqhxe5hM/MWyoeXMtzmrPHeTVe9Ifs1Hhfu6hdUAycA0OO4EZdZX3UHTjw78LVkwPIXZiM2Y47DhsjtelSdLU207cXCAb1N/cGe5aT1TeJ4rNZM6vklzpdkRFrZxERAVe12t/h2e6GhxeYE7IxnnkrCqdrrpdhIo3ZLTJduMZdio6vp2faqBraw8uDtoKwGi5h2/Q91lrWL3m9xmF9bbnAQ8Xx6qhY+strscjwcIPeIWb8U3JzHN4jzDnhKx+JSMSSyRPmWVlinFrgeRQem0qTvejmFlFnoj/APQdkbYKhGEkc16ZoszjCOLDqto9jz4gODDEbZiQeX5K1qG1Z0caTHEgi8Rgc8NvqplX5npCiIik4Kp68WzGnSHF5/pb/uVsXN9O2zxLRUdsBujk3D6yeqhu+kso9+JhTerdkv1mDYPMen6woOmJKu2p1lhr6m+Gjpift2VeZ2pVY1zjRukvwVt8KpgwOLJPwmLru1w8iV0dVnXDU8WsB9MhtVojGbrxsBIxBGMOG8jk82Leaz9x3x6k7L9VZQVzK024WvS1ymZbeYJGV1gN48vaPZa40PpVrPAaK1w4QajLgG69MhvCeitmpGpAsTXPqOD67/acPZaPhb+ahbfLyc5E5J4/ferUiItTOIiIPNWoGtLjkASeQxK5haKniuc85uJJ6mVeNbLXcszhteQ3vifQFUCmSFVu++J5fA0tyMfTqEdUb74u8W4hbQqg591j8DaIw5TjwKrSYmWZrh5XNIX1miscGmeH6I+wCcWwRzB6rPQsUe88cjP1QfW6OfveOsKe1W0a4VQ/EhoMkknMRnvUQKTtrndSrhquwiiZyvGOw+6lmdqNvpMIiK9AREQaelrZ4VGo/a1pj5jg31IXMnYBXLXi1wynTHvOvHk3L1I7KmPVO77Tyy2Zq6Tomy+HRY3bEnmcT9VR9A2PxKrG7Jk8hiV0RdxP1zQiIrURERAREQEREEPrTo41qBu4uYbwG+AQR2PoqA1dXUDpjVVlUl9OGPOJHuk7+B4jsq9Z77iUqjlq8GZwW7btG1KJh7S3jsPI5FaAcqk2wy0EbcBvyUJaNfzf8Ky0xVPxEG7/ACgYkccBzCtFh1Y/G0azC4tBbAOwuOMHhAx5hUMaMqWOo9k3KrTGQPHbvwII2LlvHZOrFovT1d9QMrNaCZwDCwgwT2XVtF2fw6TGnMNE8zifUlcWsekqhqBxe5z24AnzADcQcBygLquq2sZtLXB4DajIvRkQZgjdllyUvHqdc3n0nkRFoVCIsFutQp031Dk1pPYZIKHrRbPEtL9zIYOmf+onsohmJX17yZJxJkk8Tn6r1Qas9vVq3amWTF9TcA0dcT9u6tKj9A2Xw6DBtIvH+bH6QpBXZnIroiIpOCIiAiIgIiICw2u1NpU3VHeywFx5ALMvFeg17XMcA5rgQQciDgQgrWjde7PVltYeAcf+oQWkfNl0K9VbNo6sL7alEAiZZUa0dpgdlU9cNShSqUvDLzReXSDJDCIwvbZBMTjgcStJljpsMNAb5TOGYEDHus93ZeWLpmX3E9bNYXsvUbCWU2sJF5zb5c7aS4mBwkHCMtlGtGmq9oeTai2thc9hjfKCciwDiRiVL2O3sa24T+8q3nRuBOZ6ZLQt9lBq3WATdvGOcDqVi83kt/8ALR4s/qLt9lN0OaPEAwDi4Nc3+F52xvGP1X3R+mDQcKgqlj8rzS4nlJOIWzUpNu3TeDp7ndEZ896mXai2d1mNobaQ6M2uaWuv7GeUk3jyO/JRzrWp/iVmYkNFftEtBaCHsqj+NsHu2D3Vz0HrlSriKhbSeNjnC6flcY7Z81ySlqzXDg6j4JYRMtqGDI3uF6eYUhpFpotb4tRheYhgvOcQTE+yMB9lLPm8mP7/ANRvjxp2tV3Xe2XaDaYzqO/0t8x9bvdRmrGu8hlO0Tj7NT6B+48e+9ReuutDGWupTtDSKFKnT84EuFR7hi0e80h0GP8AtO2iFvnlzvPYy3FzeVGFSWh7H4lRjN5E8tvpK1LJQbW81nq067f4HC9HFpxCtWqWi3NqOe8RdEAHOXfoD3UZO0tWoBfURaFYiIgIiICIiAiIgIiIIjWof/WfwLf6guY1q4PikGQIp4b9sdXjsusaYc8UXXKQrHIsJiRt2GTwXMRZm32tosutvOddkuiBkS7HN21ZvLPa7H0rPiX3tdiAIxaJPYbhh0ViZo4Nb40kmoYPC7kB69l5s1k/fQbM9rDe/eONxhI3N2g5yt+1Ys3Q8YbIx/8AILD55660+K++Iu0WMOxyIzP5/wB7FHmsxpcGvF4AgNAxLjlHWBPFNYbaQWsaYMGeuEdcVE6u2EmuHOm62Tnm4YDtM9FRmdntdfSy2dj21KDGui6DfcMzgSZO2XbFg1uspe2la6ftUj4b4+G9u4PMR/FwTStd9OnUNN0VTdY0nEtvOF5wH8Ik84UhqvZD+GfRcMHElt45mJknMy7EnmVdL+KrP00faiw0qYaCYx3zET/mKw2rS1C1ivZ7Ww+IwgkHyNvmSCKg/wCm6C8Q/wApOJiSE1abV/EHx2XXwCGnKJOTsiYnqNinNL2ei8y8OkggVGzTqgY+QmPNwDhhM8Vo/wCWZkvz/VPnvbJFYsX7L6huGlan+ExwIp1WNqYQ1xuVGk+XYDdE3ZjJdV1R0L+Gs4bIcXEuJADZmAMgBkBsCov+FqdaoAyrVp3iIAY2QPZDQSSAA0XRIyaDmJXUaNINaGjJoAHICAtuc5+5es9te0RFNEREQEREBERAREQEREBU3WigKdpFWPbbdxwaIxz3nH0VyUZrBob8TSuyA4EEE/p/eAUNzsdl5VU/+UwiG/X6qFttpLbwgw6MtmefDBquNm1IAi/WcflaG/WVAa96LbZ2AsveZj5JM4iIy5rF58X4drT4bPlyKN4BrVi4AkfRoED81JuIosGWHCOuAWTQTboLngiQIkESM5x5rHp6qDAwaIvOxwAbvPOD0WKXkar9obSVqqGrTcw3ml0PwyaWyDPOVKaM00+n5W4jY0/7Ts5ZLWsNShXDmsqNc4AQW7I9DgouhVl7ocDdN0gbwc+qs9xD1VmsukqlV7jU8pB8oGECBt24zipqjrG5oh8OHHA98j2VfonygnZlsK132kvcGY4nngMSr/H5c89qd+K2uj6q6UpVq0BgY5oJEgAnlhxJVvXNtTrKatqYcYpgvOzeGjqT6FdJWr/n1dZ7Yp8uZm8giItCoREQEREBERAREQEREBERAVW19s16nTcRLQ4tPJw/9VaVr2+xNq03U3ZOHY7D0Kr8uPniyJ418dSuP17a1lSq280+IWljb15zc5cR7sy3/KtDSFm8dtQmQ1xDJG5swOpDz0Utb7G284SJaSLwjYYJBIwyVy1F0Cw2CKjARXJfdOxpPkG8QMZ4ry/Fi+TbbvUxlxqnY7PR8TxPxBqi66iWuF2bwa+/PmktOBBxiFsWam172vpiAZGMTh7pI2K1a9/s6qUnCrRBq2eCH7alNpzJHvNGcjKMRtVJsFp/D/u6oIIcQCN42jeCr/Ji89/avGp30tFc3WrX0eyST06bfssLnuqQ1n7zaLnmJETkMVaNVNWKld3ma+mwe05zSJx9kTmfos0xq+ouupPdXnU3RQo2ZpiH1Ye7r7I6COpKnV8a2BAyC+r2M5+MkjztXt6IiKTgiIgIiICIiAiIgIiICIiAhCIgqlt/Z9SfIbUexpzGDsDmATj3lbuidUWUKjXtqVTdmGl5LMRGRJAHAQMkRVTw4zeyJ3yavq1PKB1r1Ls+kKTadYFtwyxzIa5s5gYEQdo4BEVlnUGLV7UKy2JwfRa6+0XQ5ztl0NOAhuMDYrGiJJJ9O29ERF1wREQEREBERAREQEREH//Z"/>
          <p:cNvSpPr>
            <a:spLocks noChangeAspect="1" noChangeArrowheads="1"/>
          </p:cNvSpPr>
          <p:nvPr/>
        </p:nvSpPr>
        <p:spPr bwMode="auto">
          <a:xfrm>
            <a:off x="539552" y="-1871663"/>
            <a:ext cx="24098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" name="9 Imagen" descr="IMG614.jpg"/>
          <p:cNvPicPr>
            <a:picLocks noChangeAspect="1"/>
          </p:cNvPicPr>
          <p:nvPr/>
        </p:nvPicPr>
        <p:blipFill>
          <a:blip r:embed="rId2" cstate="print"/>
          <a:srcRect l="12600"/>
          <a:stretch>
            <a:fillRect/>
          </a:stretch>
        </p:blipFill>
        <p:spPr>
          <a:xfrm>
            <a:off x="2843808" y="2060848"/>
            <a:ext cx="4495428" cy="42484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1117</Words>
  <Application>Microsoft Office PowerPoint</Application>
  <PresentationFormat>Presentación en pantalla (4:3)</PresentationFormat>
  <Paragraphs>259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3" baseType="lpstr">
      <vt:lpstr>Tema de Office</vt:lpstr>
      <vt:lpstr>UNIVERSITAT POLITÈCNICA DE VALÈNCIA</vt:lpstr>
      <vt:lpstr>INDICE</vt:lpstr>
      <vt:lpstr>INDICE</vt:lpstr>
      <vt:lpstr>INTRODUCCION</vt:lpstr>
      <vt:lpstr>INDICE</vt:lpstr>
      <vt:lpstr>REQUISITOS</vt:lpstr>
      <vt:lpstr>NORMATIVA</vt:lpstr>
      <vt:lpstr>INDICE</vt:lpstr>
      <vt:lpstr>GESTIONES PREVIAS AL DISEÑO</vt:lpstr>
      <vt:lpstr>INDICE</vt:lpstr>
      <vt:lpstr>DISEÑO I</vt:lpstr>
      <vt:lpstr>DISEÑO II</vt:lpstr>
      <vt:lpstr>DISEÑO III</vt:lpstr>
      <vt:lpstr>DISEÑO IV</vt:lpstr>
      <vt:lpstr>DISEÑO V</vt:lpstr>
      <vt:lpstr>INDICE</vt:lpstr>
      <vt:lpstr>CALCULOS ELECTRICOS</vt:lpstr>
      <vt:lpstr>CALCULOS ELECTRICOS</vt:lpstr>
      <vt:lpstr>INDICE</vt:lpstr>
      <vt:lpstr>CALCULOS MECANICOS</vt:lpstr>
      <vt:lpstr>CALCULOS MECANICOS</vt:lpstr>
      <vt:lpstr>CALCULOS MECANICOS</vt:lpstr>
      <vt:lpstr>CALCULOS MECANICOS</vt:lpstr>
      <vt:lpstr>CALCULOS MECANICOS</vt:lpstr>
      <vt:lpstr>CALCULOS MECANICOS</vt:lpstr>
      <vt:lpstr>INDICE</vt:lpstr>
      <vt:lpstr>CALCULO PAT</vt:lpstr>
      <vt:lpstr>CALCULO PAT</vt:lpstr>
      <vt:lpstr>INDICE</vt:lpstr>
      <vt:lpstr>PRESUPUESTO</vt:lpstr>
      <vt:lpstr>PRESUPUESTO</vt:lpstr>
      <vt:lpstr>CONCLUSION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UNIVERSIDAD NACIONAL DE EDUCACION A DISTANCIA</dc:title>
  <dc:creator>VICHERCA</dc:creator>
  <cp:lastModifiedBy>Victoria</cp:lastModifiedBy>
  <cp:revision>73</cp:revision>
  <dcterms:created xsi:type="dcterms:W3CDTF">2014-07-12T09:01:17Z</dcterms:created>
  <dcterms:modified xsi:type="dcterms:W3CDTF">2016-07-12T11:09:55Z</dcterms:modified>
</cp:coreProperties>
</file>