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76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4" r:id="rId7"/>
    <p:sldId id="263" r:id="rId8"/>
    <p:sldId id="262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44BF07-1CDC-4546-9AB9-2DFBB440A67A}" type="datetimeFigureOut">
              <a:rPr lang="es-ES" smtClean="0"/>
              <a:t>13/06/2016</a:t>
            </a:fld>
            <a:endParaRPr lang="es-E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708AD4-731E-438F-8218-FD72497B48B9}" type="slidenum">
              <a:rPr lang="es-ES" smtClean="0"/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68552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8D6CD-EA2A-4524-ACA8-3B6F149575D5}" type="datetime1">
              <a:rPr lang="en-US" smtClean="0"/>
              <a:t>6/13/2016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803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CFD0C-33A5-48DB-B19E-C34F4380B215}" type="datetime1">
              <a:rPr lang="en-US" smtClean="0"/>
              <a:t>6/13/2016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211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B6EB1-A459-4CA1-866E-384996015136}" type="datetime1">
              <a:rPr lang="en-US" smtClean="0"/>
              <a:t>6/13/2016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882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92D0-5F56-4E66-AACA-A3FE12690166}" type="datetime1">
              <a:rPr lang="en-US" smtClean="0"/>
              <a:t>6/13/2016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023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79FB1-EA02-4BCB-9CE4-41F7FB8EC576}" type="datetime1">
              <a:rPr lang="en-US" smtClean="0"/>
              <a:t>6/13/2016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269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989B3-1260-429F-B84A-9314E9F47D03}" type="datetime1">
              <a:rPr lang="en-US" smtClean="0"/>
              <a:t>6/13/2016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6324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998F-A23A-4E6E-8985-73E5601B639D}" type="datetime1">
              <a:rPr lang="en-US" smtClean="0"/>
              <a:t>6/13/2016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417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B3275-396F-44CD-A5B9-7F296BAF069B}" type="datetime1">
              <a:rPr lang="en-US" smtClean="0"/>
              <a:t>6/13/2016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0065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E4AB3-82D2-4260-99F3-96590EB63735}" type="datetime1">
              <a:rPr lang="en-US" smtClean="0"/>
              <a:t>6/13/2016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1630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13BC5-03A8-4D39-950B-D1FC1EB7CDE1}" type="datetime1">
              <a:rPr lang="en-US" smtClean="0"/>
              <a:t>6/13/2016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896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CE0C8-2A66-4CF3-9874-599F4222DDF9}" type="datetime1">
              <a:rPr lang="en-US" smtClean="0"/>
              <a:t>6/13/2016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6753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C2031-30D3-43D2-991E-FA8C3FD2A420}" type="datetime1">
              <a:rPr lang="en-US" smtClean="0"/>
              <a:t>6/13/2016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35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18.png"/><Relationship Id="rId7" Type="http://schemas.openxmlformats.org/officeDocument/2006/relationships/image" Target="../media/image2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1832606"/>
            <a:ext cx="12192000" cy="222315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036" y="1735541"/>
            <a:ext cx="9966960" cy="2223157"/>
          </a:xfrm>
        </p:spPr>
        <p:txBody>
          <a:bodyPr/>
          <a:lstStyle/>
          <a:p>
            <a:pPr algn="ctr"/>
            <a:r>
              <a:rPr lang="es-ES" sz="4400" b="1" dirty="0" smtClean="0">
                <a:solidFill>
                  <a:schemeClr val="accent2">
                    <a:lumMod val="50000"/>
                  </a:schemeClr>
                </a:solidFill>
              </a:rPr>
              <a:t>D</a:t>
            </a:r>
            <a:r>
              <a:rPr lang="es-ES" sz="3600" b="1" dirty="0" smtClean="0">
                <a:solidFill>
                  <a:schemeClr val="accent2">
                    <a:lumMod val="50000"/>
                  </a:schemeClr>
                </a:solidFill>
              </a:rPr>
              <a:t>ISEÑO</a:t>
            </a:r>
            <a:r>
              <a:rPr lang="es-ES" sz="4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s-ES" sz="40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r>
              <a:rPr lang="es-ES" sz="4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s-ES" sz="4000" b="1" dirty="0" smtClean="0">
                <a:solidFill>
                  <a:schemeClr val="accent2">
                    <a:lumMod val="50000"/>
                  </a:schemeClr>
                </a:solidFill>
              </a:rPr>
              <a:t>IMPLEMENTACIÓN DE UN CUADRICÓPTERO</a:t>
            </a:r>
            <a:r>
              <a:rPr lang="es-ES" sz="4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s-ES" sz="4000" b="1" dirty="0" smtClean="0">
                <a:solidFill>
                  <a:schemeClr val="accent2">
                    <a:lumMod val="50000"/>
                  </a:schemeClr>
                </a:solidFill>
              </a:rPr>
              <a:t>BASADO EN EL MICROCONTROLADOR</a:t>
            </a:r>
            <a:r>
              <a:rPr lang="es-ES" sz="4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s-ES" sz="4000" b="1" dirty="0" smtClean="0">
                <a:solidFill>
                  <a:schemeClr val="accent2">
                    <a:lumMod val="50000"/>
                  </a:schemeClr>
                </a:solidFill>
              </a:rPr>
              <a:t>STM32F4</a:t>
            </a:r>
            <a:endParaRPr lang="es-ES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2523" y="4921133"/>
            <a:ext cx="4025855" cy="1720735"/>
          </a:xfrm>
        </p:spPr>
        <p:txBody>
          <a:bodyPr>
            <a:normAutofit/>
          </a:bodyPr>
          <a:lstStyle/>
          <a:p>
            <a:pPr algn="l"/>
            <a:r>
              <a:rPr lang="es-ES" sz="1700" dirty="0" smtClean="0">
                <a:latin typeface="+mj-lt"/>
              </a:rPr>
              <a:t>Realizado por:</a:t>
            </a:r>
          </a:p>
          <a:p>
            <a:pPr algn="l"/>
            <a:r>
              <a:rPr lang="es-ES" sz="2000" dirty="0" smtClean="0"/>
              <a:t>Aleks Emilov Goranov</a:t>
            </a:r>
          </a:p>
          <a:p>
            <a:pPr algn="l"/>
            <a:r>
              <a:rPr lang="es-ES" sz="1600" dirty="0" smtClean="0">
                <a:latin typeface="+mj-lt"/>
              </a:rPr>
              <a:t>Dirigido por:</a:t>
            </a:r>
          </a:p>
          <a:p>
            <a:pPr algn="l"/>
            <a:r>
              <a:rPr lang="es-ES" sz="1800" dirty="0" smtClean="0">
                <a:latin typeface="+mj-lt"/>
              </a:rPr>
              <a:t>Carlos Pascual Domínguez Montagud</a:t>
            </a:r>
            <a:endParaRPr lang="es-ES" sz="1800" dirty="0"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6944" y="451885"/>
            <a:ext cx="2946716" cy="7525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23" y="198770"/>
            <a:ext cx="3536160" cy="12588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515" y="4825961"/>
            <a:ext cx="1524003" cy="152400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643659" y="5980632"/>
            <a:ext cx="16400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Fecha: 06/2016</a:t>
            </a:r>
            <a:endParaRPr lang="es-ES" dirty="0"/>
          </a:p>
        </p:txBody>
      </p:sp>
      <p:sp>
        <p:nvSpPr>
          <p:cNvPr id="10" name="TextBox 9"/>
          <p:cNvSpPr txBox="1"/>
          <p:nvPr/>
        </p:nvSpPr>
        <p:spPr>
          <a:xfrm>
            <a:off x="3418985" y="4178668"/>
            <a:ext cx="5354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Grado en Ingeniería Electrónica Industrial y Automática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6784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6438" y="481425"/>
            <a:ext cx="2945784" cy="1325563"/>
          </a:xfrm>
        </p:spPr>
        <p:txBody>
          <a:bodyPr/>
          <a:lstStyle/>
          <a:p>
            <a:pPr algn="ctr"/>
            <a:r>
              <a:rPr lang="es-E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Gisha" panose="020B0502040204020203" pitchFamily="34" charset="-79"/>
              </a:rPr>
              <a:t>CONTENIDO</a:t>
            </a:r>
            <a:endParaRPr lang="es-ES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Gisha" panose="020B0502040204020203" pitchFamily="34" charset="-79"/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413" y="917129"/>
            <a:ext cx="384049" cy="454153"/>
          </a:xfrm>
        </p:spPr>
      </p:pic>
      <p:sp>
        <p:nvSpPr>
          <p:cNvPr id="11" name="TextBox 10"/>
          <p:cNvSpPr txBox="1"/>
          <p:nvPr/>
        </p:nvSpPr>
        <p:spPr>
          <a:xfrm>
            <a:off x="784413" y="2085551"/>
            <a:ext cx="1052493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s-ES" sz="3600" spc="300" dirty="0" smtClean="0">
                <a:latin typeface="+mj-lt"/>
              </a:rPr>
              <a:t>INTRODUCCIÓN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s-ES" sz="3600" spc="300" dirty="0" smtClean="0">
                <a:latin typeface="+mj-lt"/>
              </a:rPr>
              <a:t>OBJETIVOS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s-ES" sz="3600" spc="300" dirty="0" smtClean="0">
                <a:latin typeface="+mj-lt"/>
              </a:rPr>
              <a:t>DIAGRAMA DE BLOQUES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s-ES" sz="3600" spc="300" dirty="0" smtClean="0">
                <a:latin typeface="+mj-lt"/>
              </a:rPr>
              <a:t>HARDWARE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s-ES" sz="3600" spc="300" dirty="0" smtClean="0">
                <a:latin typeface="+mj-lt"/>
              </a:rPr>
              <a:t>CONTROL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s-ES" sz="3600" spc="300" dirty="0" smtClean="0">
                <a:latin typeface="+mj-lt"/>
              </a:rPr>
              <a:t>SOFTWARE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s-ES" sz="3600" spc="300" dirty="0" smtClean="0">
                <a:latin typeface="+mj-lt"/>
              </a:rPr>
              <a:t>CONCLUSIONES</a:t>
            </a:r>
            <a:endParaRPr lang="es-ES" sz="3600" spc="300" dirty="0">
              <a:latin typeface="+mj-lt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513184" y="1511559"/>
            <a:ext cx="684866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Diseño e implementation de un quadcopter </a:t>
            </a:r>
            <a:r>
              <a:rPr lang="es-ES" dirty="0" smtClean="0"/>
              <a:t>basado</a:t>
            </a:r>
            <a:r>
              <a:rPr lang="en-US" dirty="0" smtClean="0"/>
              <a:t> en el </a:t>
            </a:r>
            <a:r>
              <a:rPr lang="es-ES" dirty="0" smtClean="0"/>
              <a:t>microcontrolador</a:t>
            </a:r>
            <a:r>
              <a:rPr lang="en-US" dirty="0" smtClean="0"/>
              <a:t> STM32F4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z="2000" b="1" smtClean="0"/>
              <a:t>2</a:t>
            </a:fld>
            <a:endParaRPr lang="en-US" sz="2000" b="1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853" y="1511559"/>
            <a:ext cx="3883885" cy="445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2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6437" y="481425"/>
            <a:ext cx="3586231" cy="1325563"/>
          </a:xfrm>
        </p:spPr>
        <p:txBody>
          <a:bodyPr/>
          <a:lstStyle/>
          <a:p>
            <a:pPr algn="ctr"/>
            <a:r>
              <a:rPr lang="es-E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Gisha" panose="020B0502040204020203" pitchFamily="34" charset="-79"/>
              </a:rPr>
              <a:t>INTRODUCCIÓN</a:t>
            </a:r>
            <a:endParaRPr lang="es-ES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Gisha" panose="020B0502040204020203" pitchFamily="34" charset="-79"/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413" y="917129"/>
            <a:ext cx="384049" cy="454153"/>
          </a:xfrm>
        </p:spPr>
      </p:pic>
      <p:sp>
        <p:nvSpPr>
          <p:cNvPr id="11" name="TextBox 10"/>
          <p:cNvSpPr txBox="1"/>
          <p:nvPr/>
        </p:nvSpPr>
        <p:spPr>
          <a:xfrm>
            <a:off x="784413" y="2085551"/>
            <a:ext cx="10524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spc="300" dirty="0" smtClean="0">
                <a:latin typeface="+mj-lt"/>
              </a:rPr>
              <a:t>¿Q</a:t>
            </a:r>
            <a:r>
              <a:rPr lang="es-ES" sz="2800" spc="300" dirty="0" smtClean="0">
                <a:latin typeface="+mj-lt"/>
              </a:rPr>
              <a:t>UÉ ES UN CUADRICÓPTERO</a:t>
            </a:r>
            <a:r>
              <a:rPr lang="es-ES" sz="3600" spc="300" dirty="0" smtClean="0">
                <a:latin typeface="+mj-lt"/>
              </a:rPr>
              <a:t>?</a:t>
            </a:r>
            <a:endParaRPr lang="es-ES" sz="3600" spc="300" dirty="0">
              <a:latin typeface="+mj-lt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513184" y="1511559"/>
            <a:ext cx="684866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Diseño e implementation de un quadcopter </a:t>
            </a:r>
            <a:r>
              <a:rPr lang="es-ES" dirty="0" smtClean="0"/>
              <a:t>basado</a:t>
            </a:r>
            <a:r>
              <a:rPr lang="en-US" dirty="0" smtClean="0"/>
              <a:t> en el </a:t>
            </a:r>
            <a:r>
              <a:rPr lang="es-ES" dirty="0" smtClean="0"/>
              <a:t>microcontrolador</a:t>
            </a:r>
            <a:r>
              <a:rPr lang="en-US" dirty="0" smtClean="0"/>
              <a:t> STM32F4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z="2000" b="1" smtClean="0"/>
              <a:t>3</a:t>
            </a:fld>
            <a:endParaRPr lang="en-US" sz="20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7884" y="4599894"/>
            <a:ext cx="2705916" cy="10995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494" y="5609096"/>
            <a:ext cx="2859306" cy="2878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86408" y="2864498"/>
            <a:ext cx="6475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/>
              <a:t>“</a:t>
            </a:r>
            <a:r>
              <a:rPr lang="es-ES" i="1" dirty="0" smtClean="0"/>
              <a:t>Es </a:t>
            </a:r>
            <a:r>
              <a:rPr lang="es-ES" i="1" dirty="0"/>
              <a:t>un helicóptero multirotor que es levantado y propulsado por cuatro rotores</a:t>
            </a:r>
            <a:r>
              <a:rPr lang="es-ES" i="1" dirty="0" smtClean="0"/>
              <a:t>.”</a:t>
            </a:r>
            <a:endParaRPr lang="es-ES" i="1" dirty="0"/>
          </a:p>
        </p:txBody>
      </p:sp>
      <p:sp>
        <p:nvSpPr>
          <p:cNvPr id="14" name="TextBox 13"/>
          <p:cNvSpPr txBox="1"/>
          <p:nvPr/>
        </p:nvSpPr>
        <p:spPr>
          <a:xfrm>
            <a:off x="784412" y="3675000"/>
            <a:ext cx="10524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spc="300" dirty="0" smtClean="0">
                <a:latin typeface="+mj-lt"/>
              </a:rPr>
              <a:t>¿C</a:t>
            </a:r>
            <a:r>
              <a:rPr lang="es-ES" sz="2800" spc="300" dirty="0" smtClean="0">
                <a:latin typeface="+mj-lt"/>
              </a:rPr>
              <a:t>ÓMO FUNCIONA</a:t>
            </a:r>
            <a:r>
              <a:rPr lang="es-ES" sz="3600" spc="300" dirty="0" smtClean="0">
                <a:latin typeface="+mj-lt"/>
              </a:rPr>
              <a:t>?</a:t>
            </a:r>
            <a:endParaRPr lang="es-ES" sz="3600" spc="300" dirty="0"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4412" y="4453947"/>
            <a:ext cx="64754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i="1" dirty="0" smtClean="0"/>
              <a:t>“Utiliza </a:t>
            </a:r>
            <a:r>
              <a:rPr lang="es-ES" i="1" dirty="0"/>
              <a:t>un </a:t>
            </a:r>
            <a:r>
              <a:rPr lang="es-ES" i="1" dirty="0">
                <a:solidFill>
                  <a:schemeClr val="accent2">
                    <a:lumMod val="75000"/>
                  </a:schemeClr>
                </a:solidFill>
              </a:rPr>
              <a:t>sistema electrónico de control </a:t>
            </a:r>
            <a:r>
              <a:rPr lang="es-ES" i="1" dirty="0"/>
              <a:t>y </a:t>
            </a:r>
            <a:r>
              <a:rPr lang="es-ES" i="1" dirty="0">
                <a:solidFill>
                  <a:schemeClr val="accent2">
                    <a:lumMod val="75000"/>
                  </a:schemeClr>
                </a:solidFill>
              </a:rPr>
              <a:t>sensores</a:t>
            </a:r>
            <a:r>
              <a:rPr lang="es-ES" i="1" dirty="0"/>
              <a:t> para </a:t>
            </a:r>
            <a:r>
              <a:rPr lang="es-ES" i="1" dirty="0">
                <a:solidFill>
                  <a:schemeClr val="accent2">
                    <a:lumMod val="75000"/>
                  </a:schemeClr>
                </a:solidFill>
              </a:rPr>
              <a:t>estabilizar</a:t>
            </a:r>
            <a:r>
              <a:rPr lang="es-ES" i="1" dirty="0"/>
              <a:t> la aeronave. El </a:t>
            </a:r>
            <a:r>
              <a:rPr lang="es-ES" i="1" dirty="0">
                <a:solidFill>
                  <a:schemeClr val="accent2">
                    <a:lumMod val="75000"/>
                  </a:schemeClr>
                </a:solidFill>
              </a:rPr>
              <a:t>control de movimiento </a:t>
            </a:r>
            <a:r>
              <a:rPr lang="es-ES" i="1" dirty="0"/>
              <a:t>del vehículo se consigue </a:t>
            </a:r>
            <a:r>
              <a:rPr lang="es-ES" i="1" dirty="0" smtClean="0">
                <a:solidFill>
                  <a:schemeClr val="accent2">
                    <a:lumMod val="75000"/>
                  </a:schemeClr>
                </a:solidFill>
              </a:rPr>
              <a:t>variando la velocidad </a:t>
            </a:r>
            <a:r>
              <a:rPr lang="es-ES" i="1" dirty="0">
                <a:solidFill>
                  <a:schemeClr val="accent2">
                    <a:lumMod val="75000"/>
                  </a:schemeClr>
                </a:solidFill>
              </a:rPr>
              <a:t>de </a:t>
            </a:r>
            <a:r>
              <a:rPr lang="es-ES" i="1" dirty="0" smtClean="0">
                <a:solidFill>
                  <a:schemeClr val="accent2">
                    <a:lumMod val="75000"/>
                  </a:schemeClr>
                </a:solidFill>
              </a:rPr>
              <a:t>rotación de los rotores </a:t>
            </a:r>
            <a:r>
              <a:rPr lang="es-ES" i="1" dirty="0" smtClean="0"/>
              <a:t>cambiando </a:t>
            </a:r>
            <a:r>
              <a:rPr lang="es-ES" i="1" dirty="0"/>
              <a:t>así su carga de par y las características de empuje y elevación.”</a:t>
            </a:r>
          </a:p>
        </p:txBody>
      </p:sp>
    </p:spTree>
    <p:extLst>
      <p:ext uri="{BB962C8B-B14F-4D97-AF65-F5344CB8AC3E}">
        <p14:creationId xmlns:p14="http://schemas.microsoft.com/office/powerpoint/2010/main" val="3021823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4.07407E-6 L 0.00026 -0.583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-29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025" y="481425"/>
            <a:ext cx="3586231" cy="1325563"/>
          </a:xfrm>
        </p:spPr>
        <p:txBody>
          <a:bodyPr/>
          <a:lstStyle/>
          <a:p>
            <a:r>
              <a:rPr lang="es-E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Gisha" panose="020B0502040204020203" pitchFamily="34" charset="-79"/>
              </a:rPr>
              <a:t>OBJETIVOS</a:t>
            </a:r>
            <a:endParaRPr lang="es-ES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Gisha" panose="020B0502040204020203" pitchFamily="34" charset="-79"/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413" y="917129"/>
            <a:ext cx="384049" cy="454153"/>
          </a:xfrm>
        </p:spPr>
      </p:pic>
      <p:sp>
        <p:nvSpPr>
          <p:cNvPr id="11" name="TextBox 10"/>
          <p:cNvSpPr txBox="1"/>
          <p:nvPr/>
        </p:nvSpPr>
        <p:spPr>
          <a:xfrm>
            <a:off x="784413" y="2085551"/>
            <a:ext cx="1052493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es-ES" sz="3600" spc="300" dirty="0" smtClean="0">
                <a:latin typeface="+mj-lt"/>
              </a:rPr>
              <a:t>Seleccionar los componentes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s-ES" sz="3600" spc="300" dirty="0" smtClean="0">
                <a:latin typeface="+mj-lt"/>
              </a:rPr>
              <a:t>Construir el cuadricóptero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s-ES" sz="3600" spc="300" dirty="0" smtClean="0">
                <a:latin typeface="+mj-lt"/>
              </a:rPr>
              <a:t>Diseñar el control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s-ES" sz="3600" spc="300" dirty="0" smtClean="0">
                <a:latin typeface="+mj-lt"/>
              </a:rPr>
              <a:t>Programar el microcontrolador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s-ES" sz="3600" spc="300" dirty="0" smtClean="0">
                <a:latin typeface="+mj-lt"/>
              </a:rPr>
              <a:t>Realizar los ajustes necesarios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s-ES" sz="3600" spc="300" dirty="0" smtClean="0">
                <a:latin typeface="+mj-lt"/>
              </a:rPr>
              <a:t>Verificar el correcto funcionamiento</a:t>
            </a:r>
            <a:endParaRPr lang="es-ES" sz="3600" spc="300" dirty="0">
              <a:latin typeface="+mj-lt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513184" y="1511559"/>
            <a:ext cx="684866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Diseño e implementation de un quadcopter </a:t>
            </a:r>
            <a:r>
              <a:rPr lang="es-ES" dirty="0" smtClean="0"/>
              <a:t>basado</a:t>
            </a:r>
            <a:r>
              <a:rPr lang="en-US" dirty="0" smtClean="0"/>
              <a:t> en el </a:t>
            </a:r>
            <a:r>
              <a:rPr lang="es-ES" dirty="0" smtClean="0"/>
              <a:t>microcontrolador</a:t>
            </a:r>
            <a:r>
              <a:rPr lang="en-US" dirty="0" smtClean="0"/>
              <a:t> STM32F4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z="2000" b="1" smtClean="0"/>
              <a:t>4</a:t>
            </a:fld>
            <a:endParaRPr lang="en-US" sz="20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2783" y="3423201"/>
            <a:ext cx="2200275" cy="20859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53759">
            <a:off x="10074532" y="3362803"/>
            <a:ext cx="413854" cy="1117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790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025" y="481425"/>
            <a:ext cx="5517669" cy="1325563"/>
          </a:xfrm>
        </p:spPr>
        <p:txBody>
          <a:bodyPr/>
          <a:lstStyle/>
          <a:p>
            <a:r>
              <a:rPr lang="es-E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Gisha" panose="020B0502040204020203" pitchFamily="34" charset="-79"/>
              </a:rPr>
              <a:t>DIAGRAMA DE BLOQUES</a:t>
            </a:r>
            <a:endParaRPr lang="es-ES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Gisha" panose="020B0502040204020203" pitchFamily="34" charset="-79"/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413" y="917129"/>
            <a:ext cx="384049" cy="454153"/>
          </a:xfrm>
        </p:spPr>
      </p:pic>
      <p:cxnSp>
        <p:nvCxnSpPr>
          <p:cNvPr id="15" name="Straight Connector 14"/>
          <p:cNvCxnSpPr/>
          <p:nvPr/>
        </p:nvCxnSpPr>
        <p:spPr>
          <a:xfrm>
            <a:off x="513184" y="1511559"/>
            <a:ext cx="684866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Diseño e implementation de un quadcopter </a:t>
            </a:r>
            <a:r>
              <a:rPr lang="es-ES" dirty="0" smtClean="0"/>
              <a:t>basado</a:t>
            </a:r>
            <a:r>
              <a:rPr lang="en-US" dirty="0" smtClean="0"/>
              <a:t> en el </a:t>
            </a:r>
            <a:r>
              <a:rPr lang="es-ES" dirty="0" smtClean="0"/>
              <a:t>microcontrolador</a:t>
            </a:r>
            <a:r>
              <a:rPr lang="en-US" dirty="0" smtClean="0"/>
              <a:t> STM32F4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z="2000" b="1" smtClean="0"/>
              <a:t>5</a:t>
            </a:fld>
            <a:endParaRPr lang="en-US" sz="20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3" b="6460"/>
          <a:stretch/>
        </p:blipFill>
        <p:spPr>
          <a:xfrm>
            <a:off x="1168462" y="1633829"/>
            <a:ext cx="9703195" cy="460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0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7823131" y="1580662"/>
            <a:ext cx="4131426" cy="40497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025" y="481425"/>
            <a:ext cx="3586231" cy="1325563"/>
          </a:xfrm>
        </p:spPr>
        <p:txBody>
          <a:bodyPr/>
          <a:lstStyle/>
          <a:p>
            <a:r>
              <a:rPr lang="es-E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Gisha" panose="020B0502040204020203" pitchFamily="34" charset="-79"/>
              </a:rPr>
              <a:t>HARDWARE</a:t>
            </a:r>
            <a:endParaRPr lang="es-ES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Gisha" panose="020B0502040204020203" pitchFamily="34" charset="-79"/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413" y="917129"/>
            <a:ext cx="384049" cy="454153"/>
          </a:xfrm>
        </p:spPr>
      </p:pic>
      <p:sp>
        <p:nvSpPr>
          <p:cNvPr id="11" name="TextBox 10"/>
          <p:cNvSpPr txBox="1"/>
          <p:nvPr/>
        </p:nvSpPr>
        <p:spPr>
          <a:xfrm>
            <a:off x="368775" y="1580662"/>
            <a:ext cx="10524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s-ES" sz="3600" spc="300" dirty="0" smtClean="0"/>
              <a:t>Motores de C.C. sin escobillas</a:t>
            </a:r>
            <a:endParaRPr lang="es-ES" sz="3600" spc="3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513184" y="1511559"/>
            <a:ext cx="684866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Diseño e implementation de un quadcopter </a:t>
            </a:r>
            <a:r>
              <a:rPr lang="es-ES" dirty="0" smtClean="0"/>
              <a:t>basado</a:t>
            </a:r>
            <a:r>
              <a:rPr lang="en-US" dirty="0" smtClean="0"/>
              <a:t> en el </a:t>
            </a:r>
            <a:r>
              <a:rPr lang="es-ES" dirty="0" smtClean="0"/>
              <a:t>microcontrolador</a:t>
            </a:r>
            <a:r>
              <a:rPr lang="en-US" dirty="0" smtClean="0"/>
              <a:t> STM32F4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z="2000" b="1" smtClean="0"/>
              <a:t>6</a:t>
            </a:fld>
            <a:endParaRPr lang="en-US" sz="20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6" t="15658" r="115" b="11657"/>
          <a:stretch/>
        </p:blipFill>
        <p:spPr>
          <a:xfrm>
            <a:off x="8434481" y="1713206"/>
            <a:ext cx="2934394" cy="2244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7848800" y="4055387"/>
            <a:ext cx="41057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DYS BE1806 2300 KV</a:t>
            </a:r>
          </a:p>
          <a:p>
            <a:pPr algn="ctr"/>
            <a:r>
              <a:rPr lang="pt-BR" spc="300" dirty="0" smtClean="0">
                <a:latin typeface="+mj-lt"/>
              </a:rPr>
              <a:t>Corriente máxima: 7,6 A</a:t>
            </a:r>
          </a:p>
          <a:p>
            <a:pPr algn="ctr"/>
            <a:r>
              <a:rPr lang="pt-BR" spc="300" dirty="0" smtClean="0">
                <a:latin typeface="+mj-lt"/>
              </a:rPr>
              <a:t>Potencia máxima: </a:t>
            </a:r>
            <a:r>
              <a:rPr lang="pt-BR" spc="300" dirty="0">
                <a:latin typeface="+mj-lt"/>
              </a:rPr>
              <a:t>84,4 </a:t>
            </a:r>
            <a:r>
              <a:rPr lang="pt-BR" spc="300" dirty="0" smtClean="0">
                <a:latin typeface="+mj-lt"/>
              </a:rPr>
              <a:t>W</a:t>
            </a:r>
          </a:p>
          <a:p>
            <a:pPr algn="ctr"/>
            <a:r>
              <a:rPr lang="pt-BR" spc="300" dirty="0" smtClean="0">
                <a:latin typeface="+mj-lt"/>
              </a:rPr>
              <a:t>Baja vibración y ruido</a:t>
            </a:r>
            <a:endParaRPr lang="pt-BR" spc="300" dirty="0">
              <a:latin typeface="+mj-lt"/>
            </a:endParaRPr>
          </a:p>
          <a:p>
            <a:pPr algn="ctr"/>
            <a:r>
              <a:rPr lang="es-ES" spc="300" dirty="0" smtClean="0">
                <a:latin typeface="+mj-lt"/>
              </a:rPr>
              <a:t>Peso: 18 g</a:t>
            </a:r>
            <a:endParaRPr lang="es-ES" spc="300" dirty="0"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84412" y="2299624"/>
            <a:ext cx="105249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spc="300" dirty="0" smtClean="0">
                <a:latin typeface="+mj-lt"/>
              </a:rPr>
              <a:t>¿Qué función tienen?</a:t>
            </a:r>
            <a:endParaRPr lang="es-ES" sz="3200" spc="300" dirty="0"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84412" y="3644446"/>
            <a:ext cx="105249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spc="300" dirty="0" smtClean="0">
                <a:latin typeface="+mj-lt"/>
              </a:rPr>
              <a:t>¿Por qué motores sin escobillas?</a:t>
            </a:r>
            <a:endParaRPr lang="es-ES" sz="3200" spc="300" dirty="0"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7989" y="4224534"/>
            <a:ext cx="68967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i="1" dirty="0">
                <a:solidFill>
                  <a:srgbClr val="FF0000"/>
                </a:solidFill>
              </a:rPr>
              <a:t>Mayor eficiencia </a:t>
            </a:r>
            <a:r>
              <a:rPr lang="es-ES" i="1" dirty="0">
                <a:solidFill>
                  <a:schemeClr val="bg1"/>
                </a:solidFill>
              </a:rPr>
              <a:t>(menos perdida por calor</a:t>
            </a:r>
            <a:r>
              <a:rPr lang="es-ES" i="1" dirty="0" smtClean="0">
                <a:solidFill>
                  <a:schemeClr val="bg1"/>
                </a:solidFill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i="1" dirty="0" smtClean="0">
                <a:solidFill>
                  <a:srgbClr val="FF0000"/>
                </a:solidFill>
              </a:rPr>
              <a:t>Mayor </a:t>
            </a:r>
            <a:r>
              <a:rPr lang="es-ES" i="1" dirty="0">
                <a:solidFill>
                  <a:srgbClr val="FF0000"/>
                </a:solidFill>
              </a:rPr>
              <a:t>rendimiento </a:t>
            </a:r>
            <a:r>
              <a:rPr lang="es-ES" i="1" dirty="0">
                <a:solidFill>
                  <a:schemeClr val="bg1"/>
                </a:solidFill>
              </a:rPr>
              <a:t>(mayor duración de las </a:t>
            </a:r>
            <a:r>
              <a:rPr lang="es-ES" i="1" dirty="0" smtClean="0">
                <a:solidFill>
                  <a:schemeClr val="bg1"/>
                </a:solidFill>
              </a:rPr>
              <a:t>baterías)</a:t>
            </a:r>
            <a:endParaRPr lang="es-ES" i="1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i="1" dirty="0" smtClean="0"/>
              <a:t>Requieren </a:t>
            </a:r>
            <a:r>
              <a:rPr lang="es-ES" i="1" dirty="0"/>
              <a:t>menos mantenimiento al no tener escobillas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i="1" dirty="0" smtClean="0">
                <a:solidFill>
                  <a:srgbClr val="FF0000"/>
                </a:solidFill>
              </a:rPr>
              <a:t>Mayor </a:t>
            </a:r>
            <a:r>
              <a:rPr lang="es-ES" i="1" dirty="0">
                <a:solidFill>
                  <a:srgbClr val="FF0000"/>
                </a:solidFill>
              </a:rPr>
              <a:t>potencia </a:t>
            </a:r>
            <a:r>
              <a:rPr lang="es-ES" i="1" dirty="0"/>
              <a:t>para el mismo tamaño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i="1" dirty="0" smtClean="0"/>
              <a:t>Rango </a:t>
            </a:r>
            <a:r>
              <a:rPr lang="es-ES" i="1" dirty="0"/>
              <a:t>de velocidad elevado al no tener limitación mecánica.</a:t>
            </a:r>
          </a:p>
          <a:p>
            <a:pPr algn="just"/>
            <a:endParaRPr lang="es-ES" i="1" dirty="0"/>
          </a:p>
        </p:txBody>
      </p:sp>
      <p:sp>
        <p:nvSpPr>
          <p:cNvPr id="24" name="TextBox 23"/>
          <p:cNvSpPr txBox="1"/>
          <p:nvPr/>
        </p:nvSpPr>
        <p:spPr>
          <a:xfrm>
            <a:off x="784411" y="2866730"/>
            <a:ext cx="6475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i="1" dirty="0" smtClean="0"/>
              <a:t>Transformar la energía eléctrica en energía mecánica, en concreto, girar las hélices para obteniendo una fuerza de empuje vertical.</a:t>
            </a:r>
            <a:endParaRPr lang="es-ES" i="1" dirty="0"/>
          </a:p>
        </p:txBody>
      </p:sp>
    </p:spTree>
    <p:extLst>
      <p:ext uri="{BB962C8B-B14F-4D97-AF65-F5344CB8AC3E}">
        <p14:creationId xmlns:p14="http://schemas.microsoft.com/office/powerpoint/2010/main" val="73243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843442" y="1579982"/>
            <a:ext cx="4131426" cy="40497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025" y="481425"/>
            <a:ext cx="3586231" cy="1325563"/>
          </a:xfrm>
        </p:spPr>
        <p:txBody>
          <a:bodyPr/>
          <a:lstStyle/>
          <a:p>
            <a:r>
              <a:rPr lang="es-E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Gisha" panose="020B0502040204020203" pitchFamily="34" charset="-79"/>
              </a:rPr>
              <a:t>HARDWARE</a:t>
            </a:r>
            <a:endParaRPr lang="es-ES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Gisha" panose="020B0502040204020203" pitchFamily="34" charset="-79"/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100" y="917129"/>
            <a:ext cx="384049" cy="454153"/>
          </a:xfrm>
        </p:spPr>
      </p:pic>
      <p:sp>
        <p:nvSpPr>
          <p:cNvPr id="11" name="TextBox 10"/>
          <p:cNvSpPr txBox="1"/>
          <p:nvPr/>
        </p:nvSpPr>
        <p:spPr>
          <a:xfrm>
            <a:off x="368777" y="1579982"/>
            <a:ext cx="10524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s-ES" sz="3600" spc="300" dirty="0" smtClean="0"/>
              <a:t>Controladores de velocidad</a:t>
            </a:r>
            <a:endParaRPr lang="es-ES" sz="3600" spc="3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513184" y="1511559"/>
            <a:ext cx="684866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Diseño e implementation de un quadcopter </a:t>
            </a:r>
            <a:r>
              <a:rPr lang="es-ES" dirty="0" smtClean="0"/>
              <a:t>basado</a:t>
            </a:r>
            <a:r>
              <a:rPr lang="en-US" dirty="0" smtClean="0"/>
              <a:t> en el </a:t>
            </a:r>
            <a:r>
              <a:rPr lang="es-ES" dirty="0" smtClean="0"/>
              <a:t>microcontrolador</a:t>
            </a:r>
            <a:r>
              <a:rPr lang="en-US" dirty="0" smtClean="0"/>
              <a:t> STM32F4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z="2000" b="1" smtClean="0"/>
              <a:t>7</a:t>
            </a:fld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843442" y="3964693"/>
            <a:ext cx="41314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Dys BlHeli 20A OPTO</a:t>
            </a:r>
          </a:p>
          <a:p>
            <a:pPr algn="ctr"/>
            <a:r>
              <a:rPr lang="pt-BR" spc="300" dirty="0" smtClean="0">
                <a:latin typeface="+mj-lt"/>
              </a:rPr>
              <a:t>Voltaje de entrada: 2 – 4s</a:t>
            </a:r>
          </a:p>
          <a:p>
            <a:pPr algn="ctr"/>
            <a:r>
              <a:rPr lang="pt-BR" spc="300" dirty="0" smtClean="0">
                <a:latin typeface="+mj-lt"/>
              </a:rPr>
              <a:t>Frec. de señal: 20-500 Hz</a:t>
            </a:r>
          </a:p>
          <a:p>
            <a:pPr algn="ctr"/>
            <a:r>
              <a:rPr lang="pt-BR" spc="300" dirty="0" smtClean="0">
                <a:latin typeface="+mj-lt"/>
              </a:rPr>
              <a:t>Frec. de salida PWM: 18 kHz</a:t>
            </a:r>
          </a:p>
          <a:p>
            <a:pPr algn="ctr"/>
            <a:r>
              <a:rPr lang="es-ES" spc="300" dirty="0" smtClean="0">
                <a:latin typeface="+mj-lt"/>
              </a:rPr>
              <a:t>Peso: 7,6 g</a:t>
            </a:r>
            <a:endParaRPr lang="es-ES" spc="300" dirty="0">
              <a:latin typeface="+mj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2418" y="1681089"/>
            <a:ext cx="2233474" cy="2233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784412" y="2276870"/>
            <a:ext cx="105249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spc="300" dirty="0" smtClean="0">
                <a:latin typeface="+mj-lt"/>
              </a:rPr>
              <a:t>¿Por qué necesitamos un ESC?</a:t>
            </a:r>
            <a:endParaRPr lang="es-ES" sz="3200" spc="300" dirty="0"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84411" y="2866730"/>
            <a:ext cx="64754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i="1" dirty="0" smtClean="0"/>
              <a:t>Porque </a:t>
            </a:r>
            <a:r>
              <a:rPr lang="es-ES" i="1" dirty="0" smtClean="0">
                <a:solidFill>
                  <a:srgbClr val="FF0000"/>
                </a:solidFill>
              </a:rPr>
              <a:t>los motores </a:t>
            </a:r>
            <a:r>
              <a:rPr lang="es-ES" i="1" dirty="0">
                <a:solidFill>
                  <a:srgbClr val="FF0000"/>
                </a:solidFill>
              </a:rPr>
              <a:t>no se pueden conectar directamente a la batería</a:t>
            </a:r>
            <a:r>
              <a:rPr lang="es-ES" i="1" dirty="0"/>
              <a:t> sino que requieren de un circuito electrónico que los </a:t>
            </a:r>
            <a:r>
              <a:rPr lang="es-ES" i="1" dirty="0" smtClean="0"/>
              <a:t>maneje.</a:t>
            </a:r>
            <a:endParaRPr lang="es-ES" i="1" dirty="0"/>
          </a:p>
          <a:p>
            <a:pPr algn="just"/>
            <a:endParaRPr lang="es-ES" i="1" dirty="0"/>
          </a:p>
        </p:txBody>
      </p:sp>
      <p:sp>
        <p:nvSpPr>
          <p:cNvPr id="14" name="TextBox 13"/>
          <p:cNvSpPr txBox="1"/>
          <p:nvPr/>
        </p:nvSpPr>
        <p:spPr>
          <a:xfrm>
            <a:off x="784412" y="3792095"/>
            <a:ext cx="105249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spc="300" dirty="0" smtClean="0">
                <a:latin typeface="+mj-lt"/>
              </a:rPr>
              <a:t>¿Qué es un ESC?</a:t>
            </a:r>
            <a:endParaRPr lang="es-ES" sz="3200" spc="300" dirty="0"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4411" y="4381955"/>
            <a:ext cx="64754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i="1" dirty="0" smtClean="0"/>
              <a:t>Es </a:t>
            </a:r>
            <a:r>
              <a:rPr lang="es-ES" i="1" dirty="0"/>
              <a:t>un dispositivo que, </a:t>
            </a:r>
            <a:r>
              <a:rPr lang="es-ES" i="1" dirty="0">
                <a:solidFill>
                  <a:srgbClr val="FF0000"/>
                </a:solidFill>
              </a:rPr>
              <a:t>comandado por un canal del receptor</a:t>
            </a:r>
            <a:r>
              <a:rPr lang="es-ES" i="1" dirty="0"/>
              <a:t>, es capaz de </a:t>
            </a:r>
            <a:r>
              <a:rPr lang="es-ES" i="1" dirty="0">
                <a:solidFill>
                  <a:srgbClr val="FF0000"/>
                </a:solidFill>
              </a:rPr>
              <a:t>gobernar el motor </a:t>
            </a:r>
            <a:r>
              <a:rPr lang="es-ES" i="1" dirty="0"/>
              <a:t>del modelo haciendo que gire a más o menos revoluciones por minuto</a:t>
            </a:r>
            <a:r>
              <a:rPr lang="es-ES" i="1" dirty="0" smtClean="0"/>
              <a:t>.</a:t>
            </a:r>
            <a:endParaRPr lang="es-ES" i="1" dirty="0"/>
          </a:p>
          <a:p>
            <a:pPr algn="just"/>
            <a:endParaRPr lang="es-ES" i="1" dirty="0"/>
          </a:p>
        </p:txBody>
      </p:sp>
    </p:spTree>
    <p:extLst>
      <p:ext uri="{BB962C8B-B14F-4D97-AF65-F5344CB8AC3E}">
        <p14:creationId xmlns:p14="http://schemas.microsoft.com/office/powerpoint/2010/main" val="31802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820919" y="1577427"/>
            <a:ext cx="4131426" cy="40497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025" y="481425"/>
            <a:ext cx="3586231" cy="1325563"/>
          </a:xfrm>
        </p:spPr>
        <p:txBody>
          <a:bodyPr/>
          <a:lstStyle/>
          <a:p>
            <a:r>
              <a:rPr lang="es-E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Gisha" panose="020B0502040204020203" pitchFamily="34" charset="-79"/>
              </a:rPr>
              <a:t>HARDWARE</a:t>
            </a:r>
            <a:endParaRPr lang="es-ES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Gisha" panose="020B0502040204020203" pitchFamily="34" charset="-79"/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82" y="917129"/>
            <a:ext cx="384049" cy="454153"/>
          </a:xfrm>
        </p:spPr>
      </p:pic>
      <p:sp>
        <p:nvSpPr>
          <p:cNvPr id="11" name="TextBox 10"/>
          <p:cNvSpPr txBox="1"/>
          <p:nvPr/>
        </p:nvSpPr>
        <p:spPr>
          <a:xfrm>
            <a:off x="368774" y="1585740"/>
            <a:ext cx="10524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s-ES" sz="3600" spc="300" dirty="0"/>
              <a:t>Microcontrolador </a:t>
            </a:r>
            <a:r>
              <a:rPr lang="es-ES" sz="3600" spc="300" dirty="0" smtClean="0"/>
              <a:t>STM32F4</a:t>
            </a:r>
            <a:endParaRPr lang="es-ES" sz="3600" spc="3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513184" y="1511559"/>
            <a:ext cx="684866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Diseño e implementation de un quadcopter </a:t>
            </a:r>
            <a:r>
              <a:rPr lang="es-ES" dirty="0" smtClean="0"/>
              <a:t>basado</a:t>
            </a:r>
            <a:r>
              <a:rPr lang="en-US" dirty="0" smtClean="0"/>
              <a:t> en el </a:t>
            </a:r>
            <a:r>
              <a:rPr lang="es-ES" dirty="0" smtClean="0"/>
              <a:t>microcontrolador</a:t>
            </a:r>
            <a:r>
              <a:rPr lang="en-US" dirty="0" smtClean="0"/>
              <a:t> STM32F4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z="2000" b="1" smtClean="0"/>
              <a:t>8</a:t>
            </a:fld>
            <a:endParaRPr lang="en-US" sz="20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618" y="1672160"/>
            <a:ext cx="2681901" cy="2011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7820919" y="3778241"/>
            <a:ext cx="41314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Versión STM32F407VGT6</a:t>
            </a:r>
          </a:p>
          <a:p>
            <a:pPr algn="ctr"/>
            <a:r>
              <a:rPr lang="pt-BR" spc="300" dirty="0" smtClean="0">
                <a:latin typeface="+mj-lt"/>
              </a:rPr>
              <a:t>ARM </a:t>
            </a:r>
            <a:r>
              <a:rPr lang="pt-BR" spc="300" dirty="0">
                <a:latin typeface="+mj-lt"/>
              </a:rPr>
              <a:t>Cortex-M4 </a:t>
            </a:r>
            <a:r>
              <a:rPr lang="pt-BR" spc="300" dirty="0" smtClean="0">
                <a:latin typeface="+mj-lt"/>
              </a:rPr>
              <a:t>32-bit</a:t>
            </a:r>
          </a:p>
          <a:p>
            <a:pPr algn="ctr"/>
            <a:r>
              <a:rPr lang="es-ES" dirty="0">
                <a:latin typeface="+mj-lt"/>
              </a:rPr>
              <a:t>168 MHz CPU/210 DMIPS</a:t>
            </a:r>
            <a:endParaRPr lang="pt-BR" spc="300" dirty="0" smtClean="0">
              <a:latin typeface="+mj-lt"/>
            </a:endParaRPr>
          </a:p>
          <a:p>
            <a:pPr algn="ctr"/>
            <a:r>
              <a:rPr lang="pt-BR" spc="300" dirty="0" smtClean="0">
                <a:latin typeface="+mj-lt"/>
              </a:rPr>
              <a:t>1 </a:t>
            </a:r>
            <a:r>
              <a:rPr lang="pt-BR" spc="300" dirty="0">
                <a:latin typeface="+mj-lt"/>
              </a:rPr>
              <a:t>MB de memoria </a:t>
            </a:r>
            <a:r>
              <a:rPr lang="pt-BR" spc="300" dirty="0" smtClean="0">
                <a:latin typeface="+mj-lt"/>
              </a:rPr>
              <a:t>flash</a:t>
            </a:r>
          </a:p>
          <a:p>
            <a:pPr algn="ctr"/>
            <a:r>
              <a:rPr lang="pt-BR" spc="300" dirty="0" smtClean="0">
                <a:latin typeface="+mj-lt"/>
              </a:rPr>
              <a:t>192 kB </a:t>
            </a:r>
            <a:r>
              <a:rPr lang="pt-BR" spc="300" dirty="0">
                <a:latin typeface="+mj-lt"/>
              </a:rPr>
              <a:t>de </a:t>
            </a:r>
            <a:r>
              <a:rPr lang="pt-BR" spc="300" dirty="0" smtClean="0">
                <a:latin typeface="+mj-lt"/>
              </a:rPr>
              <a:t>RAM</a:t>
            </a:r>
          </a:p>
          <a:p>
            <a:pPr algn="ctr"/>
            <a:r>
              <a:rPr lang="es-ES" spc="300" dirty="0" smtClean="0">
                <a:latin typeface="+mj-lt"/>
              </a:rPr>
              <a:t>Peso: 87 g</a:t>
            </a:r>
            <a:endParaRPr lang="es-ES" spc="300" dirty="0"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4412" y="2299624"/>
            <a:ext cx="105249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spc="300" dirty="0" smtClean="0">
                <a:latin typeface="+mj-lt"/>
              </a:rPr>
              <a:t>Funciones:</a:t>
            </a:r>
            <a:endParaRPr lang="es-ES" sz="3200" spc="300" dirty="0"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84411" y="2866730"/>
            <a:ext cx="64754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i="1" dirty="0" smtClean="0"/>
              <a:t>Gestiona las variables de entrada y salida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i="1" dirty="0" smtClean="0"/>
              <a:t>Interpreta las señales (receptor y sensores)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i="1" dirty="0"/>
              <a:t>Almacena </a:t>
            </a:r>
            <a:r>
              <a:rPr lang="es-ES" i="1" dirty="0" smtClean="0"/>
              <a:t>información (datos, resultados, el propio programa) </a:t>
            </a:r>
            <a:endParaRPr lang="es-ES" i="1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i="1" dirty="0" smtClean="0"/>
              <a:t>Realiza cálculos (posición, orientación, error, etc.)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i="1" dirty="0" smtClean="0">
                <a:solidFill>
                  <a:srgbClr val="FF0000"/>
                </a:solidFill>
              </a:rPr>
              <a:t>Actúa como regulador</a:t>
            </a:r>
            <a:endParaRPr lang="es-ES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291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820919" y="1577427"/>
            <a:ext cx="4131426" cy="40497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025" y="481425"/>
            <a:ext cx="3586231" cy="1325563"/>
          </a:xfrm>
        </p:spPr>
        <p:txBody>
          <a:bodyPr/>
          <a:lstStyle/>
          <a:p>
            <a:r>
              <a:rPr lang="es-E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Gisha" panose="020B0502040204020203" pitchFamily="34" charset="-79"/>
              </a:rPr>
              <a:t>HARDWARE</a:t>
            </a:r>
            <a:endParaRPr lang="es-ES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Gisha" panose="020B0502040204020203" pitchFamily="34" charset="-79"/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82" y="917129"/>
            <a:ext cx="384049" cy="454153"/>
          </a:xfrm>
        </p:spPr>
      </p:pic>
      <p:sp>
        <p:nvSpPr>
          <p:cNvPr id="11" name="TextBox 10"/>
          <p:cNvSpPr txBox="1"/>
          <p:nvPr/>
        </p:nvSpPr>
        <p:spPr>
          <a:xfrm>
            <a:off x="368774" y="1585740"/>
            <a:ext cx="10524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s-ES" sz="3600" spc="300" dirty="0" smtClean="0"/>
              <a:t>Receptor y emisor RC</a:t>
            </a:r>
            <a:endParaRPr lang="es-ES" sz="3600" spc="3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513184" y="1511559"/>
            <a:ext cx="684866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Diseño e implementation de un quadcopter </a:t>
            </a:r>
            <a:r>
              <a:rPr lang="es-ES" dirty="0" smtClean="0"/>
              <a:t>basado</a:t>
            </a:r>
            <a:r>
              <a:rPr lang="en-US" dirty="0" smtClean="0"/>
              <a:t> en el </a:t>
            </a:r>
            <a:r>
              <a:rPr lang="es-ES" dirty="0" smtClean="0"/>
              <a:t>microcontrolador</a:t>
            </a:r>
            <a:r>
              <a:rPr lang="en-US" dirty="0" smtClean="0"/>
              <a:t> STM32F4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z="2000" b="1" smtClean="0"/>
              <a:t>9</a:t>
            </a:fld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820919" y="3778241"/>
            <a:ext cx="41314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Flysky FS-I6 y </a:t>
            </a:r>
            <a:r>
              <a:rPr lang="es-ES" b="1" dirty="0"/>
              <a:t>FS-IA6</a:t>
            </a:r>
            <a:endParaRPr lang="es-ES" b="1" dirty="0" smtClean="0"/>
          </a:p>
          <a:p>
            <a:pPr algn="ctr"/>
            <a:r>
              <a:rPr lang="pt-BR" spc="300" dirty="0">
                <a:latin typeface="+mj-lt"/>
              </a:rPr>
              <a:t>Rango RF: </a:t>
            </a:r>
            <a:r>
              <a:rPr lang="pt-BR" spc="300" dirty="0" smtClean="0">
                <a:latin typeface="+mj-lt"/>
              </a:rPr>
              <a:t>2.40-2.48GHz</a:t>
            </a:r>
          </a:p>
          <a:p>
            <a:pPr algn="ctr"/>
            <a:r>
              <a:rPr lang="pt-BR" spc="300" dirty="0">
                <a:latin typeface="+mj-lt"/>
              </a:rPr>
              <a:t>Ancho de banda: 500 </a:t>
            </a:r>
            <a:r>
              <a:rPr lang="pt-BR" spc="300" dirty="0" smtClean="0">
                <a:latin typeface="+mj-lt"/>
              </a:rPr>
              <a:t>KHz</a:t>
            </a:r>
          </a:p>
          <a:p>
            <a:pPr algn="ctr"/>
            <a:r>
              <a:rPr lang="pt-BR" spc="300" dirty="0">
                <a:latin typeface="+mj-lt"/>
              </a:rPr>
              <a:t>Sensibilidad: 1024</a:t>
            </a:r>
            <a:endParaRPr lang="pt-BR" spc="300" dirty="0" smtClean="0"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4412" y="2299624"/>
            <a:ext cx="105249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spc="300" dirty="0" smtClean="0">
                <a:latin typeface="+mj-lt"/>
              </a:rPr>
              <a:t>¿Qué función desempeña?</a:t>
            </a:r>
            <a:endParaRPr lang="es-ES" sz="3200" spc="300" dirty="0"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84411" y="2866730"/>
            <a:ext cx="64754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i="1" dirty="0" smtClean="0">
                <a:solidFill>
                  <a:srgbClr val="FF0000"/>
                </a:solidFill>
              </a:rPr>
              <a:t>Comunicarse con el quadricópter para realizar el control</a:t>
            </a:r>
            <a:endParaRPr lang="es-ES" i="1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i="1" dirty="0" smtClean="0"/>
              <a:t>El emisor da las ordenes de movimiento y el receptor se encarga de recibirlas y transmitirlas al microcontrolador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es-ES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8003" y="1618241"/>
            <a:ext cx="2160000" cy="21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273" y="3451505"/>
            <a:ext cx="2559629" cy="295305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784412" y="3792095"/>
            <a:ext cx="105249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spc="300" dirty="0" smtClean="0">
                <a:latin typeface="+mj-lt"/>
              </a:rPr>
              <a:t>¿Qué ventaja tiene?</a:t>
            </a:r>
            <a:endParaRPr lang="es-ES" sz="3200" spc="300" dirty="0">
              <a:latin typeface="+mj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84411" y="4381955"/>
            <a:ext cx="64754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i="1" dirty="0" smtClean="0"/>
              <a:t>Podemos realizar el control a </a:t>
            </a:r>
            <a:r>
              <a:rPr lang="es-ES" i="1" dirty="0" smtClean="0">
                <a:solidFill>
                  <a:srgbClr val="FF0000"/>
                </a:solidFill>
              </a:rPr>
              <a:t>distancias</a:t>
            </a:r>
          </a:p>
          <a:p>
            <a:pPr algn="just"/>
            <a:r>
              <a:rPr lang="es-ES" i="1" dirty="0" smtClean="0">
                <a:solidFill>
                  <a:srgbClr val="FF0000"/>
                </a:solidFill>
              </a:rPr>
              <a:t>muy grandes</a:t>
            </a:r>
            <a:r>
              <a:rPr lang="es-ES" i="1" dirty="0" smtClean="0"/>
              <a:t>.</a:t>
            </a:r>
            <a:endParaRPr lang="es-ES" i="1" dirty="0"/>
          </a:p>
          <a:p>
            <a:pPr algn="just"/>
            <a:endParaRPr lang="es-ES" i="1" dirty="0"/>
          </a:p>
        </p:txBody>
      </p:sp>
    </p:spTree>
    <p:extLst>
      <p:ext uri="{BB962C8B-B14F-4D97-AF65-F5344CB8AC3E}">
        <p14:creationId xmlns:p14="http://schemas.microsoft.com/office/powerpoint/2010/main" val="281597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820919" y="1577427"/>
            <a:ext cx="4131426" cy="40497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025" y="481425"/>
            <a:ext cx="3586231" cy="1325563"/>
          </a:xfrm>
        </p:spPr>
        <p:txBody>
          <a:bodyPr/>
          <a:lstStyle/>
          <a:p>
            <a:r>
              <a:rPr lang="es-E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Gisha" panose="020B0502040204020203" pitchFamily="34" charset="-79"/>
              </a:rPr>
              <a:t>HARDWARE</a:t>
            </a:r>
            <a:endParaRPr lang="es-ES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Gisha" panose="020B0502040204020203" pitchFamily="34" charset="-79"/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82" y="917129"/>
            <a:ext cx="384049" cy="454153"/>
          </a:xfrm>
        </p:spPr>
      </p:pic>
      <p:sp>
        <p:nvSpPr>
          <p:cNvPr id="11" name="TextBox 10"/>
          <p:cNvSpPr txBox="1"/>
          <p:nvPr/>
        </p:nvSpPr>
        <p:spPr>
          <a:xfrm>
            <a:off x="368774" y="1585740"/>
            <a:ext cx="10524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s-ES" sz="3600" spc="300" dirty="0" smtClean="0"/>
              <a:t>Giroscopio</a:t>
            </a:r>
            <a:endParaRPr lang="es-ES" sz="3600" spc="3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513184" y="1511559"/>
            <a:ext cx="684866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Diseño e implementation de un quadcopter </a:t>
            </a:r>
            <a:r>
              <a:rPr lang="es-ES" dirty="0" smtClean="0"/>
              <a:t>basado</a:t>
            </a:r>
            <a:r>
              <a:rPr lang="en-US" dirty="0" smtClean="0"/>
              <a:t> en el </a:t>
            </a:r>
            <a:r>
              <a:rPr lang="es-ES" dirty="0" smtClean="0"/>
              <a:t>microcontrolador</a:t>
            </a:r>
            <a:r>
              <a:rPr lang="en-US" dirty="0" smtClean="0"/>
              <a:t> STM32F4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z="2000" b="1" smtClean="0"/>
              <a:t>10</a:t>
            </a:fld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820919" y="3778241"/>
            <a:ext cx="41314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Gy-86</a:t>
            </a:r>
          </a:p>
          <a:p>
            <a:pPr algn="ctr"/>
            <a:r>
              <a:rPr lang="pt-BR" spc="300" dirty="0">
                <a:latin typeface="+mj-lt"/>
              </a:rPr>
              <a:t>MPU6050 </a:t>
            </a:r>
            <a:r>
              <a:rPr lang="pt-BR" spc="300" dirty="0" smtClean="0">
                <a:latin typeface="+mj-lt"/>
              </a:rPr>
              <a:t>IMU</a:t>
            </a:r>
          </a:p>
          <a:p>
            <a:pPr algn="ctr"/>
            <a:r>
              <a:rPr lang="pt-BR" spc="300" dirty="0">
                <a:latin typeface="+mj-lt"/>
              </a:rPr>
              <a:t>MS5611 </a:t>
            </a:r>
            <a:r>
              <a:rPr lang="pt-BR" spc="300" dirty="0" smtClean="0">
                <a:latin typeface="+mj-lt"/>
              </a:rPr>
              <a:t>barometer</a:t>
            </a:r>
          </a:p>
          <a:p>
            <a:pPr algn="ctr"/>
            <a:r>
              <a:rPr lang="pt-BR" spc="300" dirty="0">
                <a:latin typeface="+mj-lt"/>
              </a:rPr>
              <a:t>HMC5883L magnetometer</a:t>
            </a:r>
            <a:endParaRPr lang="pt-BR" spc="300" dirty="0" smtClean="0"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4412" y="2299624"/>
            <a:ext cx="105249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spc="300" dirty="0" smtClean="0">
                <a:latin typeface="+mj-lt"/>
              </a:rPr>
              <a:t>¿Qué hace?</a:t>
            </a:r>
            <a:endParaRPr lang="es-ES" sz="3200" spc="300" dirty="0"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84411" y="2866730"/>
            <a:ext cx="64754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i="1" dirty="0" smtClean="0">
                <a:solidFill>
                  <a:srgbClr val="FF0000"/>
                </a:solidFill>
              </a:rPr>
              <a:t>Mide la rotación sobre los ejes X, Y, Z</a:t>
            </a:r>
            <a:endParaRPr lang="es-ES" i="1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i="1" dirty="0" smtClean="0"/>
              <a:t>Nos permite establecer la orientación del quadricóptero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es-ES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191" y="1806988"/>
            <a:ext cx="1832881" cy="1832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TextBox 19"/>
          <p:cNvSpPr txBox="1"/>
          <p:nvPr/>
        </p:nvSpPr>
        <p:spPr>
          <a:xfrm>
            <a:off x="368774" y="3627353"/>
            <a:ext cx="10524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s-ES" sz="3600" spc="300" dirty="0" smtClean="0"/>
              <a:t>Batería</a:t>
            </a:r>
            <a:endParaRPr lang="es-ES" sz="3600" spc="300" dirty="0"/>
          </a:p>
        </p:txBody>
      </p:sp>
      <p:sp>
        <p:nvSpPr>
          <p:cNvPr id="23" name="TextBox 22"/>
          <p:cNvSpPr txBox="1"/>
          <p:nvPr/>
        </p:nvSpPr>
        <p:spPr>
          <a:xfrm>
            <a:off x="784412" y="4341237"/>
            <a:ext cx="105249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spc="300" dirty="0" smtClean="0">
                <a:latin typeface="+mj-lt"/>
              </a:rPr>
              <a:t>¿Por qué baterías tipo </a:t>
            </a:r>
            <a:r>
              <a:rPr lang="es-ES" sz="3200" spc="300" dirty="0" err="1" smtClean="0">
                <a:latin typeface="+mj-lt"/>
              </a:rPr>
              <a:t>LiPo</a:t>
            </a:r>
            <a:r>
              <a:rPr lang="es-ES" sz="3200" spc="300" dirty="0" smtClean="0">
                <a:latin typeface="+mj-lt"/>
              </a:rPr>
              <a:t>?</a:t>
            </a:r>
            <a:endParaRPr lang="es-ES" sz="3200" spc="300" dirty="0">
              <a:latin typeface="+mj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84411" y="4908343"/>
            <a:ext cx="64754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i="1" dirty="0" smtClean="0">
                <a:solidFill>
                  <a:srgbClr val="FF0000"/>
                </a:solidFill>
              </a:rPr>
              <a:t>Son mas ligeras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i="1" dirty="0" smtClean="0">
                <a:solidFill>
                  <a:srgbClr val="FF0000"/>
                </a:solidFill>
              </a:rPr>
              <a:t>Descargas altas</a:t>
            </a:r>
            <a:endParaRPr lang="es-ES" i="1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i="1" dirty="0" smtClean="0"/>
              <a:t>Mantienen su carga nominal más tiempo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es-ES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675" y="1567632"/>
            <a:ext cx="1853640" cy="1636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68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025" y="481425"/>
            <a:ext cx="3586231" cy="1325563"/>
          </a:xfrm>
        </p:spPr>
        <p:txBody>
          <a:bodyPr/>
          <a:lstStyle/>
          <a:p>
            <a:r>
              <a:rPr lang="es-E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Gisha" panose="020B0502040204020203" pitchFamily="34" charset="-79"/>
              </a:rPr>
              <a:t>CONTROL</a:t>
            </a:r>
            <a:endParaRPr lang="es-ES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Gisha" panose="020B0502040204020203" pitchFamily="34" charset="-79"/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82" y="917129"/>
            <a:ext cx="384049" cy="454153"/>
          </a:xfrm>
        </p:spPr>
      </p:pic>
      <p:cxnSp>
        <p:nvCxnSpPr>
          <p:cNvPr id="15" name="Straight Connector 14"/>
          <p:cNvCxnSpPr/>
          <p:nvPr/>
        </p:nvCxnSpPr>
        <p:spPr>
          <a:xfrm>
            <a:off x="513184" y="1511559"/>
            <a:ext cx="684866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Diseño e implementation de un quadcopter </a:t>
            </a:r>
            <a:r>
              <a:rPr lang="es-ES" dirty="0" smtClean="0"/>
              <a:t>basado</a:t>
            </a:r>
            <a:r>
              <a:rPr lang="en-US" dirty="0" smtClean="0"/>
              <a:t> en el </a:t>
            </a:r>
            <a:r>
              <a:rPr lang="es-ES" dirty="0" smtClean="0"/>
              <a:t>microcontrolador</a:t>
            </a:r>
            <a:r>
              <a:rPr lang="en-US" dirty="0" smtClean="0"/>
              <a:t> STM32F4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z="2000" b="1" smtClean="0"/>
              <a:t>11</a:t>
            </a:fld>
            <a:endParaRPr lang="en-US" sz="20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782" y="1525953"/>
            <a:ext cx="3600953" cy="102884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57857" y="2581129"/>
            <a:ext cx="3162436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es lo que se desea controlar?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7844" y="1945568"/>
            <a:ext cx="3162436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Del receptor del mando se extrae una señal PWM por cada canal: </a:t>
            </a:r>
            <a:endParaRPr lang="es-E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206" y="3096956"/>
            <a:ext cx="2659711" cy="26363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3" t="16455" r="955" b="6636"/>
          <a:stretch/>
        </p:blipFill>
        <p:spPr>
          <a:xfrm>
            <a:off x="8229599" y="1282077"/>
            <a:ext cx="3055408" cy="195232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7" t="16636" r="818" b="6819"/>
          <a:stretch/>
        </p:blipFill>
        <p:spPr>
          <a:xfrm>
            <a:off x="8229599" y="3796097"/>
            <a:ext cx="3055408" cy="1937239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9360399" y="3226086"/>
            <a:ext cx="793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&gt; RPM</a:t>
            </a:r>
            <a:endParaRPr lang="es-ES" dirty="0"/>
          </a:p>
        </p:txBody>
      </p:sp>
      <p:sp>
        <p:nvSpPr>
          <p:cNvPr id="23" name="TextBox 22"/>
          <p:cNvSpPr txBox="1"/>
          <p:nvPr/>
        </p:nvSpPr>
        <p:spPr>
          <a:xfrm>
            <a:off x="9360399" y="5749349"/>
            <a:ext cx="793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&lt; RPM</a:t>
            </a:r>
            <a:endParaRPr lang="es-ES" dirty="0"/>
          </a:p>
        </p:txBody>
      </p:sp>
      <p:sp>
        <p:nvSpPr>
          <p:cNvPr id="24" name="TextBox 23"/>
          <p:cNvSpPr txBox="1"/>
          <p:nvPr/>
        </p:nvSpPr>
        <p:spPr>
          <a:xfrm>
            <a:off x="4895580" y="3494255"/>
            <a:ext cx="1886989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ÁNGULOS</a:t>
            </a:r>
          </a:p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 X,Y,Z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6" name="Straight Arrow Connector 25"/>
          <p:cNvCxnSpPr>
            <a:stCxn id="7" idx="2"/>
            <a:endCxn id="24" idx="0"/>
          </p:cNvCxnSpPr>
          <p:nvPr/>
        </p:nvCxnSpPr>
        <p:spPr>
          <a:xfrm>
            <a:off x="5839075" y="3227460"/>
            <a:ext cx="0" cy="26679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241" y="4293219"/>
            <a:ext cx="2049666" cy="203978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24" y="5535358"/>
            <a:ext cx="998782" cy="1166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20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202873" y="2163889"/>
            <a:ext cx="1961803" cy="167659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025" y="481425"/>
            <a:ext cx="3586231" cy="1325563"/>
          </a:xfrm>
        </p:spPr>
        <p:txBody>
          <a:bodyPr/>
          <a:lstStyle/>
          <a:p>
            <a:r>
              <a:rPr lang="es-E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Gisha" panose="020B0502040204020203" pitchFamily="34" charset="-79"/>
              </a:rPr>
              <a:t>CONTROL</a:t>
            </a:r>
            <a:endParaRPr lang="es-ES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Gisha" panose="020B0502040204020203" pitchFamily="34" charset="-79"/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82" y="917129"/>
            <a:ext cx="384049" cy="454153"/>
          </a:xfrm>
        </p:spPr>
      </p:pic>
      <p:sp>
        <p:nvSpPr>
          <p:cNvPr id="11" name="TextBox 10"/>
          <p:cNvSpPr txBox="1"/>
          <p:nvPr/>
        </p:nvSpPr>
        <p:spPr>
          <a:xfrm>
            <a:off x="368774" y="1585740"/>
            <a:ext cx="10524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s-ES" sz="3600" spc="300" dirty="0" smtClean="0"/>
              <a:t>Controlador PID</a:t>
            </a:r>
            <a:endParaRPr lang="es-ES" sz="3600" spc="3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513184" y="1511559"/>
            <a:ext cx="684866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Diseño e implementation de un quadcopter </a:t>
            </a:r>
            <a:r>
              <a:rPr lang="es-ES" dirty="0" smtClean="0"/>
              <a:t>basado</a:t>
            </a:r>
            <a:r>
              <a:rPr lang="en-US" dirty="0" smtClean="0"/>
              <a:t> en el </a:t>
            </a:r>
            <a:r>
              <a:rPr lang="es-ES" dirty="0" smtClean="0"/>
              <a:t>microcontrolador</a:t>
            </a:r>
            <a:r>
              <a:rPr lang="en-US" dirty="0" smtClean="0"/>
              <a:t> STM32F4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z="2000" b="1" smtClean="0"/>
              <a:t>12</a:t>
            </a:fld>
            <a:endParaRPr lang="en-US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84910" y="4566278"/>
            <a:ext cx="561109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P = (giroscopio-receptor) x </a:t>
            </a:r>
            <a:r>
              <a:rPr lang="es-ES" dirty="0" err="1" smtClean="0"/>
              <a:t>Kp</a:t>
            </a:r>
            <a:endParaRPr lang="es-ES" dirty="0" smtClean="0"/>
          </a:p>
          <a:p>
            <a:pPr algn="ctr"/>
            <a:endParaRPr lang="es-ES" dirty="0"/>
          </a:p>
          <a:p>
            <a:pPr algn="ctr"/>
            <a:r>
              <a:rPr lang="es-ES" dirty="0" smtClean="0"/>
              <a:t>I = I</a:t>
            </a:r>
            <a:r>
              <a:rPr lang="es-ES" sz="1000" dirty="0" smtClean="0"/>
              <a:t>-1</a:t>
            </a:r>
            <a:r>
              <a:rPr lang="es-ES" dirty="0" smtClean="0"/>
              <a:t> + </a:t>
            </a:r>
            <a:r>
              <a:rPr lang="es-ES" dirty="0"/>
              <a:t>(giroscopio-receptor) x </a:t>
            </a:r>
            <a:r>
              <a:rPr lang="es-ES" dirty="0" smtClean="0"/>
              <a:t>Ki</a:t>
            </a:r>
          </a:p>
          <a:p>
            <a:pPr algn="ctr"/>
            <a:endParaRPr lang="es-ES" dirty="0"/>
          </a:p>
          <a:p>
            <a:pPr algn="ctr"/>
            <a:r>
              <a:rPr lang="es-ES" dirty="0" smtClean="0"/>
              <a:t>D = ((giroscopio-receptor) – (giroscopio</a:t>
            </a:r>
            <a:r>
              <a:rPr lang="es-ES" sz="1000" dirty="0" smtClean="0"/>
              <a:t>-1</a:t>
            </a:r>
            <a:r>
              <a:rPr lang="es-ES" dirty="0" smtClean="0"/>
              <a:t> - receptor</a:t>
            </a:r>
            <a:r>
              <a:rPr lang="es-ES" sz="1000" dirty="0" smtClean="0"/>
              <a:t>-1</a:t>
            </a:r>
            <a:r>
              <a:rPr lang="es-ES" dirty="0" smtClean="0"/>
              <a:t>)) </a:t>
            </a:r>
            <a:r>
              <a:rPr lang="es-ES" dirty="0"/>
              <a:t>x </a:t>
            </a:r>
            <a:r>
              <a:rPr lang="es-ES" dirty="0" err="1" smtClean="0"/>
              <a:t>Kd</a:t>
            </a:r>
            <a:endParaRPr lang="es-ES" dirty="0"/>
          </a:p>
        </p:txBody>
      </p:sp>
      <p:sp>
        <p:nvSpPr>
          <p:cNvPr id="21" name="TextBox 20"/>
          <p:cNvSpPr txBox="1"/>
          <p:nvPr/>
        </p:nvSpPr>
        <p:spPr>
          <a:xfrm>
            <a:off x="6542721" y="2313866"/>
            <a:ext cx="5106382" cy="20313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ESC1 </a:t>
            </a:r>
            <a:r>
              <a:rPr lang="en-US" dirty="0"/>
              <a:t>= throttle </a:t>
            </a:r>
            <a:r>
              <a:rPr lang="en-US" dirty="0" smtClean="0"/>
              <a:t>– </a:t>
            </a:r>
            <a:r>
              <a:rPr lang="en-US" dirty="0" err="1" smtClean="0"/>
              <a:t>PID_pitch</a:t>
            </a:r>
            <a:r>
              <a:rPr lang="en-US" dirty="0" smtClean="0"/>
              <a:t> </a:t>
            </a:r>
            <a:r>
              <a:rPr lang="en-US" dirty="0"/>
              <a:t>+ </a:t>
            </a:r>
            <a:r>
              <a:rPr lang="en-US" dirty="0" err="1" smtClean="0"/>
              <a:t>PID_roll</a:t>
            </a:r>
            <a:r>
              <a:rPr lang="en-US" dirty="0" smtClean="0"/>
              <a:t> – </a:t>
            </a:r>
            <a:r>
              <a:rPr lang="en-US" dirty="0" err="1" smtClean="0"/>
              <a:t>PID_yaw</a:t>
            </a:r>
            <a:endParaRPr lang="en-US" dirty="0"/>
          </a:p>
          <a:p>
            <a:pPr algn="ctr"/>
            <a:endParaRPr lang="es-ES" dirty="0"/>
          </a:p>
          <a:p>
            <a:pPr algn="ctr"/>
            <a:r>
              <a:rPr lang="en-US" dirty="0" smtClean="0"/>
              <a:t>ESC2 </a:t>
            </a:r>
            <a:r>
              <a:rPr lang="en-US" dirty="0"/>
              <a:t>= throttle </a:t>
            </a:r>
            <a:r>
              <a:rPr lang="en-US" dirty="0" smtClean="0"/>
              <a:t>+ </a:t>
            </a:r>
            <a:r>
              <a:rPr lang="en-US" dirty="0" err="1"/>
              <a:t>PID_pitch</a:t>
            </a:r>
            <a:r>
              <a:rPr lang="en-US" dirty="0"/>
              <a:t> + </a:t>
            </a:r>
            <a:r>
              <a:rPr lang="en-US" dirty="0" err="1"/>
              <a:t>PID_roll</a:t>
            </a:r>
            <a:r>
              <a:rPr lang="en-US" dirty="0"/>
              <a:t> </a:t>
            </a:r>
            <a:r>
              <a:rPr lang="en-US" dirty="0" smtClean="0"/>
              <a:t>+ </a:t>
            </a:r>
            <a:r>
              <a:rPr lang="en-US" dirty="0" err="1"/>
              <a:t>PID_yaw</a:t>
            </a:r>
            <a:endParaRPr lang="en-US" dirty="0"/>
          </a:p>
          <a:p>
            <a:pPr algn="ctr"/>
            <a:endParaRPr lang="es-ES" dirty="0"/>
          </a:p>
          <a:p>
            <a:pPr algn="ctr"/>
            <a:r>
              <a:rPr lang="en-US" dirty="0" smtClean="0"/>
              <a:t>ESC3 </a:t>
            </a:r>
            <a:r>
              <a:rPr lang="en-US" dirty="0"/>
              <a:t>= throttle </a:t>
            </a:r>
            <a:r>
              <a:rPr lang="en-US" dirty="0" smtClean="0"/>
              <a:t>+ </a:t>
            </a:r>
            <a:r>
              <a:rPr lang="en-US" dirty="0" err="1"/>
              <a:t>PID_pitch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 err="1"/>
              <a:t>PID_roll</a:t>
            </a:r>
            <a:r>
              <a:rPr lang="en-US" dirty="0"/>
              <a:t> – </a:t>
            </a:r>
            <a:r>
              <a:rPr lang="en-US" dirty="0" err="1" smtClean="0"/>
              <a:t>PID_yaw</a:t>
            </a:r>
            <a:endParaRPr lang="en-US" dirty="0" smtClean="0"/>
          </a:p>
          <a:p>
            <a:pPr algn="ctr"/>
            <a:endParaRPr lang="en-US" dirty="0"/>
          </a:p>
          <a:p>
            <a:pPr algn="ctr"/>
            <a:r>
              <a:rPr lang="en-US" dirty="0" smtClean="0"/>
              <a:t>ESC4 </a:t>
            </a:r>
            <a:r>
              <a:rPr lang="en-US" dirty="0"/>
              <a:t>= throttle – </a:t>
            </a:r>
            <a:r>
              <a:rPr lang="en-US" dirty="0" err="1"/>
              <a:t>PID_pitch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 err="1"/>
              <a:t>PID_roll</a:t>
            </a:r>
            <a:r>
              <a:rPr lang="en-US" dirty="0"/>
              <a:t> </a:t>
            </a:r>
            <a:r>
              <a:rPr lang="en-US" dirty="0" smtClean="0"/>
              <a:t>+ </a:t>
            </a:r>
            <a:r>
              <a:rPr lang="en-US" dirty="0" err="1" smtClean="0"/>
              <a:t>PID_yaw</a:t>
            </a:r>
            <a:endParaRPr lang="es-ES" dirty="0"/>
          </a:p>
        </p:txBody>
      </p:sp>
      <p:sp>
        <p:nvSpPr>
          <p:cNvPr id="12" name="TextBox 11"/>
          <p:cNvSpPr txBox="1"/>
          <p:nvPr/>
        </p:nvSpPr>
        <p:spPr>
          <a:xfrm>
            <a:off x="6542721" y="5630117"/>
            <a:ext cx="2676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Para cada uno de los ejes</a:t>
            </a:r>
            <a:endParaRPr lang="es-ES" dirty="0"/>
          </a:p>
        </p:txBody>
      </p:sp>
      <p:sp>
        <p:nvSpPr>
          <p:cNvPr id="26" name="TextBox 25"/>
          <p:cNvSpPr txBox="1"/>
          <p:nvPr/>
        </p:nvSpPr>
        <p:spPr>
          <a:xfrm>
            <a:off x="7760411" y="4713003"/>
            <a:ext cx="3133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Obtenemos la acción de control</a:t>
            </a:r>
            <a:endParaRPr lang="es-ES" dirty="0"/>
          </a:p>
        </p:txBody>
      </p:sp>
      <p:cxnSp>
        <p:nvCxnSpPr>
          <p:cNvPr id="28" name="Straight Arrow Connector 27"/>
          <p:cNvCxnSpPr>
            <a:stCxn id="26" idx="0"/>
          </p:cNvCxnSpPr>
          <p:nvPr/>
        </p:nvCxnSpPr>
        <p:spPr>
          <a:xfrm flipV="1">
            <a:off x="9327058" y="4405400"/>
            <a:ext cx="0" cy="30760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Elbow Connector 29"/>
          <p:cNvCxnSpPr>
            <a:stCxn id="12" idx="3"/>
            <a:endCxn id="26" idx="2"/>
          </p:cNvCxnSpPr>
          <p:nvPr/>
        </p:nvCxnSpPr>
        <p:spPr>
          <a:xfrm flipV="1">
            <a:off x="9218815" y="5082335"/>
            <a:ext cx="108243" cy="732448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3" name="Group 2"/>
          <p:cNvGrpSpPr/>
          <p:nvPr/>
        </p:nvGrpSpPr>
        <p:grpSpPr>
          <a:xfrm>
            <a:off x="763507" y="2242686"/>
            <a:ext cx="4863436" cy="1896353"/>
            <a:chOff x="763507" y="2242686"/>
            <a:chExt cx="4863436" cy="1896353"/>
          </a:xfrm>
        </p:grpSpPr>
        <p:grpSp>
          <p:nvGrpSpPr>
            <p:cNvPr id="7" name="Group 6"/>
            <p:cNvGrpSpPr/>
            <p:nvPr/>
          </p:nvGrpSpPr>
          <p:grpSpPr>
            <a:xfrm>
              <a:off x="953967" y="2242686"/>
              <a:ext cx="4672976" cy="1896353"/>
              <a:chOff x="775082" y="2837122"/>
              <a:chExt cx="5835372" cy="2368068"/>
            </a:xfrm>
          </p:grpSpPr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75082" y="2837122"/>
                <a:ext cx="5835372" cy="2368068"/>
              </a:xfrm>
              <a:prstGeom prst="rect">
                <a:avLst/>
              </a:prstGeom>
            </p:spPr>
          </p:pic>
          <p:sp>
            <p:nvSpPr>
              <p:cNvPr id="5" name="Rectangle 4"/>
              <p:cNvSpPr/>
              <p:nvPr/>
            </p:nvSpPr>
            <p:spPr>
              <a:xfrm>
                <a:off x="3152440" y="4937760"/>
                <a:ext cx="1080655" cy="267430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dirty="0" smtClean="0">
                    <a:solidFill>
                      <a:schemeClr val="tx1"/>
                    </a:solidFill>
                  </a:rPr>
                  <a:t>Sensor</a:t>
                </a:r>
                <a:endParaRPr lang="es-ES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507" y="3137380"/>
              <a:ext cx="523588" cy="523588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7310" y="2271439"/>
              <a:ext cx="465399" cy="465399"/>
            </a:xfrm>
            <a:prstGeom prst="rect">
              <a:avLst/>
            </a:prstGeom>
          </p:spPr>
        </p:pic>
      </p:grpSp>
      <p:cxnSp>
        <p:nvCxnSpPr>
          <p:cNvPr id="31" name="Elbow Connector 30"/>
          <p:cNvCxnSpPr/>
          <p:nvPr/>
        </p:nvCxnSpPr>
        <p:spPr>
          <a:xfrm rot="5400000">
            <a:off x="286417" y="2649822"/>
            <a:ext cx="2252414" cy="1580503"/>
          </a:xfrm>
          <a:prstGeom prst="bentConnector3">
            <a:avLst>
              <a:gd name="adj1" fmla="val 546"/>
            </a:avLst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5929" y="663254"/>
            <a:ext cx="1522258" cy="1500635"/>
          </a:xfrm>
          <a:prstGeom prst="rect">
            <a:avLst/>
          </a:prstGeom>
        </p:spPr>
      </p:pic>
      <p:cxnSp>
        <p:nvCxnSpPr>
          <p:cNvPr id="25" name="Elbow Connector 24"/>
          <p:cNvCxnSpPr>
            <a:endCxn id="12" idx="0"/>
          </p:cNvCxnSpPr>
          <p:nvPr/>
        </p:nvCxnSpPr>
        <p:spPr>
          <a:xfrm>
            <a:off x="6096000" y="5304942"/>
            <a:ext cx="1784768" cy="325175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7465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025" y="481425"/>
            <a:ext cx="3586231" cy="1325563"/>
          </a:xfrm>
        </p:spPr>
        <p:txBody>
          <a:bodyPr/>
          <a:lstStyle/>
          <a:p>
            <a:r>
              <a:rPr lang="es-E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Gisha" panose="020B0502040204020203" pitchFamily="34" charset="-79"/>
              </a:rPr>
              <a:t>SOFTWARE</a:t>
            </a:r>
            <a:endParaRPr lang="es-ES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Gisha" panose="020B0502040204020203" pitchFamily="34" charset="-79"/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82" y="917129"/>
            <a:ext cx="384049" cy="454153"/>
          </a:xfrm>
        </p:spPr>
      </p:pic>
      <p:cxnSp>
        <p:nvCxnSpPr>
          <p:cNvPr id="15" name="Straight Connector 14"/>
          <p:cNvCxnSpPr/>
          <p:nvPr/>
        </p:nvCxnSpPr>
        <p:spPr>
          <a:xfrm>
            <a:off x="513184" y="1511559"/>
            <a:ext cx="684866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Diseño e implementation de un quadcopter </a:t>
            </a:r>
            <a:r>
              <a:rPr lang="es-ES" dirty="0" smtClean="0"/>
              <a:t>basado</a:t>
            </a:r>
            <a:r>
              <a:rPr lang="en-US" dirty="0" smtClean="0"/>
              <a:t> en el </a:t>
            </a:r>
            <a:r>
              <a:rPr lang="es-ES" dirty="0" smtClean="0"/>
              <a:t>microcontrolador</a:t>
            </a:r>
            <a:r>
              <a:rPr lang="en-US" dirty="0" smtClean="0"/>
              <a:t> STM32F4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z="2000" b="1" smtClean="0"/>
              <a:t>13</a:t>
            </a:fld>
            <a:endParaRPr lang="en-US" sz="20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84412" y="1603539"/>
            <a:ext cx="105249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spc="300" dirty="0" smtClean="0">
                <a:latin typeface="+mj-lt"/>
              </a:rPr>
              <a:t>Cosas a tener en cuenta:</a:t>
            </a:r>
            <a:endParaRPr lang="es-ES" sz="3200" spc="300" dirty="0"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75082" y="2280293"/>
            <a:ext cx="749608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 smtClean="0"/>
              <a:t>Entorno de programación </a:t>
            </a:r>
            <a:r>
              <a:rPr lang="es-ES" dirty="0" err="1"/>
              <a:t>uVision</a:t>
            </a:r>
            <a:r>
              <a:rPr lang="es-ES" dirty="0"/>
              <a:t> </a:t>
            </a:r>
            <a:r>
              <a:rPr lang="es-ES" dirty="0" smtClean="0"/>
              <a:t>5 </a:t>
            </a:r>
            <a:r>
              <a:rPr lang="es-ES" dirty="0"/>
              <a:t>de </a:t>
            </a:r>
            <a:r>
              <a:rPr lang="es-ES" dirty="0" err="1" smtClean="0"/>
              <a:t>Keil</a:t>
            </a:r>
            <a:endParaRPr lang="es-ES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 smtClean="0"/>
              <a:t>Es necesaria la librería CMSIS </a:t>
            </a:r>
            <a:r>
              <a:rPr lang="es-ES" dirty="0"/>
              <a:t>y </a:t>
            </a:r>
            <a:r>
              <a:rPr lang="es-ES" dirty="0" smtClean="0"/>
              <a:t>Standard </a:t>
            </a:r>
            <a:r>
              <a:rPr lang="es-ES" dirty="0" err="1"/>
              <a:t>P</a:t>
            </a:r>
            <a:r>
              <a:rPr lang="es-ES" dirty="0" err="1" smtClean="0"/>
              <a:t>eripheral</a:t>
            </a:r>
            <a:endParaRPr lang="es-ES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 smtClean="0"/>
              <a:t>Lenguaje C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 smtClean="0"/>
              <a:t>Bus I2C para R/W Registros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dirty="0" smtClean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ES" dirty="0" smtClean="0"/>
              <a:t>Pasos a seguir: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ES" i="1" dirty="0"/>
              <a:t>Configurar puertos y </a:t>
            </a:r>
            <a:r>
              <a:rPr lang="es-ES" i="1" dirty="0" smtClean="0"/>
              <a:t>pines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ES" i="1" dirty="0" smtClean="0"/>
              <a:t>Extraer información (</a:t>
            </a:r>
            <a:r>
              <a:rPr lang="es-ES" i="1" dirty="0" smtClean="0">
                <a:solidFill>
                  <a:srgbClr val="FF0000"/>
                </a:solidFill>
              </a:rPr>
              <a:t>para lecturas del receptor utilizar interrupciones</a:t>
            </a:r>
            <a:r>
              <a:rPr lang="es-ES" i="1" dirty="0" smtClean="0"/>
              <a:t>)</a:t>
            </a:r>
            <a:endParaRPr lang="es-ES" i="1" dirty="0"/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ES" i="1" dirty="0" smtClean="0"/>
              <a:t>Convertir de unas unidades a otras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ES" i="1" dirty="0"/>
              <a:t>Definir el </a:t>
            </a:r>
            <a:r>
              <a:rPr lang="es-ES" i="1" dirty="0" smtClean="0"/>
              <a:t>periodo para el bucle de control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ES" i="1" dirty="0" smtClean="0"/>
              <a:t>Ejecutar la acción de control</a:t>
            </a:r>
            <a:endParaRPr lang="es-ES" i="1" dirty="0"/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es-ES" i="1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i="1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853" y="1806988"/>
            <a:ext cx="4228571" cy="21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76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025" y="481425"/>
            <a:ext cx="3586231" cy="1325563"/>
          </a:xfrm>
        </p:spPr>
        <p:txBody>
          <a:bodyPr/>
          <a:lstStyle/>
          <a:p>
            <a:r>
              <a:rPr lang="es-E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Gisha" panose="020B0502040204020203" pitchFamily="34" charset="-79"/>
              </a:rPr>
              <a:t>Conclusiones</a:t>
            </a:r>
            <a:endParaRPr lang="es-ES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Gisha" panose="020B0502040204020203" pitchFamily="34" charset="-79"/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82" y="917129"/>
            <a:ext cx="384049" cy="454153"/>
          </a:xfrm>
        </p:spPr>
      </p:pic>
      <p:cxnSp>
        <p:nvCxnSpPr>
          <p:cNvPr id="15" name="Straight Connector 14"/>
          <p:cNvCxnSpPr/>
          <p:nvPr/>
        </p:nvCxnSpPr>
        <p:spPr>
          <a:xfrm>
            <a:off x="513184" y="1511559"/>
            <a:ext cx="684866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Diseño e implementation de un quadcopter </a:t>
            </a:r>
            <a:r>
              <a:rPr lang="es-ES" dirty="0" smtClean="0"/>
              <a:t>basado</a:t>
            </a:r>
            <a:r>
              <a:rPr lang="en-US" dirty="0" smtClean="0"/>
              <a:t> en el </a:t>
            </a:r>
            <a:r>
              <a:rPr lang="es-ES" dirty="0" smtClean="0"/>
              <a:t>microcontrolador</a:t>
            </a:r>
            <a:r>
              <a:rPr lang="en-US" dirty="0" smtClean="0"/>
              <a:t> STM32F4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z="2000" b="1" smtClean="0"/>
              <a:t>14</a:t>
            </a:fld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84413" y="2085551"/>
            <a:ext cx="1052493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es-ES" sz="3600" spc="300" dirty="0" smtClean="0">
                <a:latin typeface="+mj-lt"/>
              </a:rPr>
              <a:t>Proyecto multidisciplinar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s-ES" sz="3600" spc="300" dirty="0" smtClean="0">
                <a:latin typeface="+mj-lt"/>
              </a:rPr>
              <a:t>Aporta nuevos conocimientos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s-ES" sz="3600" spc="300" dirty="0" smtClean="0">
                <a:latin typeface="+mj-lt"/>
              </a:rPr>
              <a:t>Comparar lo teórico con lo práctico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s-ES" sz="3600" spc="300" dirty="0" smtClean="0">
                <a:latin typeface="+mj-lt"/>
              </a:rPr>
              <a:t>Diversas aplicaciones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endParaRPr lang="es-ES" sz="3600" spc="300" dirty="0" smtClean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6901" y="1563221"/>
            <a:ext cx="2913957" cy="390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87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1832606"/>
            <a:ext cx="12192000" cy="222315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036" y="1735541"/>
            <a:ext cx="9966960" cy="2223157"/>
          </a:xfrm>
        </p:spPr>
        <p:txBody>
          <a:bodyPr/>
          <a:lstStyle/>
          <a:p>
            <a:pPr algn="ctr"/>
            <a:r>
              <a:rPr lang="es-ES" sz="4400" b="1" dirty="0" smtClean="0">
                <a:solidFill>
                  <a:schemeClr val="accent2">
                    <a:lumMod val="50000"/>
                  </a:schemeClr>
                </a:solidFill>
              </a:rPr>
              <a:t>D</a:t>
            </a:r>
            <a:r>
              <a:rPr lang="es-ES" sz="3600" b="1" dirty="0" smtClean="0">
                <a:solidFill>
                  <a:schemeClr val="accent2">
                    <a:lumMod val="50000"/>
                  </a:schemeClr>
                </a:solidFill>
              </a:rPr>
              <a:t>ISEÑO</a:t>
            </a:r>
            <a:r>
              <a:rPr lang="es-ES" sz="4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s-ES" sz="40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r>
              <a:rPr lang="es-ES" sz="4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s-ES" sz="4000" b="1" dirty="0" smtClean="0">
                <a:solidFill>
                  <a:schemeClr val="accent2">
                    <a:lumMod val="50000"/>
                  </a:schemeClr>
                </a:solidFill>
              </a:rPr>
              <a:t>IMPLEMENTACIÓN DE UN CUADRICÓPTERO</a:t>
            </a:r>
            <a:r>
              <a:rPr lang="es-ES" sz="4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s-ES" sz="4000" b="1" dirty="0" smtClean="0">
                <a:solidFill>
                  <a:schemeClr val="accent2">
                    <a:lumMod val="50000"/>
                  </a:schemeClr>
                </a:solidFill>
              </a:rPr>
              <a:t>BASADO EN EL MICROCONTROLADOR</a:t>
            </a:r>
            <a:r>
              <a:rPr lang="es-ES" sz="4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s-ES" sz="4000" b="1" dirty="0" smtClean="0">
                <a:solidFill>
                  <a:schemeClr val="accent2">
                    <a:lumMod val="50000"/>
                  </a:schemeClr>
                </a:solidFill>
              </a:rPr>
              <a:t>STM32F4</a:t>
            </a:r>
            <a:endParaRPr lang="es-ES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2523" y="4921133"/>
            <a:ext cx="4025855" cy="1720735"/>
          </a:xfrm>
        </p:spPr>
        <p:txBody>
          <a:bodyPr>
            <a:normAutofit/>
          </a:bodyPr>
          <a:lstStyle/>
          <a:p>
            <a:pPr algn="l"/>
            <a:r>
              <a:rPr lang="es-ES" sz="1700" dirty="0" smtClean="0">
                <a:latin typeface="+mj-lt"/>
              </a:rPr>
              <a:t>Realizado por:</a:t>
            </a:r>
          </a:p>
          <a:p>
            <a:pPr algn="l"/>
            <a:r>
              <a:rPr lang="es-ES" sz="2000" dirty="0" smtClean="0"/>
              <a:t>Aleks Emilov Goranov</a:t>
            </a:r>
          </a:p>
          <a:p>
            <a:pPr algn="l"/>
            <a:r>
              <a:rPr lang="es-ES" sz="1600" dirty="0" smtClean="0">
                <a:latin typeface="+mj-lt"/>
              </a:rPr>
              <a:t>Dirigido por:</a:t>
            </a:r>
          </a:p>
          <a:p>
            <a:pPr algn="l"/>
            <a:r>
              <a:rPr lang="es-ES" sz="1800" dirty="0" smtClean="0">
                <a:latin typeface="+mj-lt"/>
              </a:rPr>
              <a:t>Carlos Pascual Domínguez Montagud</a:t>
            </a:r>
            <a:endParaRPr lang="es-ES" sz="1800" dirty="0"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6944" y="451885"/>
            <a:ext cx="2946716" cy="7525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23" y="198770"/>
            <a:ext cx="3536160" cy="12588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515" y="4825961"/>
            <a:ext cx="1524003" cy="152400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643659" y="5980632"/>
            <a:ext cx="16400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Fecha: 06/2016</a:t>
            </a:r>
            <a:endParaRPr lang="es-ES" dirty="0"/>
          </a:p>
        </p:txBody>
      </p:sp>
      <p:sp>
        <p:nvSpPr>
          <p:cNvPr id="10" name="TextBox 9"/>
          <p:cNvSpPr txBox="1"/>
          <p:nvPr/>
        </p:nvSpPr>
        <p:spPr>
          <a:xfrm>
            <a:off x="3418985" y="4178668"/>
            <a:ext cx="5354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Grado en Ingeniería Electrónica Industrial y Automática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383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4990</TotalTime>
  <Words>904</Words>
  <Application>Microsoft Office PowerPoint</Application>
  <PresentationFormat>Widescreen</PresentationFormat>
  <Paragraphs>169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Gisha</vt:lpstr>
      <vt:lpstr>Wingdings</vt:lpstr>
      <vt:lpstr>Office Theme</vt:lpstr>
      <vt:lpstr>DISEÑO E IMPLEMENTACIÓN DE UN CUADRICÓPTERO BASADO EN EL MICROCONTROLADOR STM32F4</vt:lpstr>
      <vt:lpstr>CONTENIDO</vt:lpstr>
      <vt:lpstr>INTRODUCCIÓN</vt:lpstr>
      <vt:lpstr>OBJETIVOS</vt:lpstr>
      <vt:lpstr>DIAGRAMA DE BLOQUES</vt:lpstr>
      <vt:lpstr>HARDWARE</vt:lpstr>
      <vt:lpstr>HARDWARE</vt:lpstr>
      <vt:lpstr>HARDWARE</vt:lpstr>
      <vt:lpstr>HARDWARE</vt:lpstr>
      <vt:lpstr>HARDWARE</vt:lpstr>
      <vt:lpstr>CONTROL</vt:lpstr>
      <vt:lpstr>CONTROL</vt:lpstr>
      <vt:lpstr>SOFTWARE</vt:lpstr>
      <vt:lpstr>Conclusiones</vt:lpstr>
      <vt:lpstr>DISEÑO E IMPLEMENTACIÓN DE UN CUADRICÓPTERO BASADO EN EL MICROCONTROLADOR STM32F4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DISEÑO E IMPLEMENTACIÓN DE UN QUADCOPTER BASADO EN EL MICROCONTROLADOR STM32F4</dc:title>
  <dc:creator>Aleks</dc:creator>
  <cp:lastModifiedBy>Aleks</cp:lastModifiedBy>
  <cp:revision>97</cp:revision>
  <dcterms:created xsi:type="dcterms:W3CDTF">2016-03-22T21:50:00Z</dcterms:created>
  <dcterms:modified xsi:type="dcterms:W3CDTF">2016-06-13T10:10:37Z</dcterms:modified>
</cp:coreProperties>
</file>