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43"/>
  </p:notesMasterIdLst>
  <p:sldIdLst>
    <p:sldId id="318" r:id="rId2"/>
    <p:sldId id="328" r:id="rId3"/>
    <p:sldId id="345" r:id="rId4"/>
    <p:sldId id="346" r:id="rId5"/>
    <p:sldId id="347" r:id="rId6"/>
    <p:sldId id="349" r:id="rId7"/>
    <p:sldId id="350" r:id="rId8"/>
    <p:sldId id="356" r:id="rId9"/>
    <p:sldId id="351" r:id="rId10"/>
    <p:sldId id="357" r:id="rId11"/>
    <p:sldId id="355" r:id="rId12"/>
    <p:sldId id="358" r:id="rId13"/>
    <p:sldId id="359" r:id="rId14"/>
    <p:sldId id="360" r:id="rId15"/>
    <p:sldId id="361" r:id="rId16"/>
    <p:sldId id="362" r:id="rId17"/>
    <p:sldId id="363" r:id="rId18"/>
    <p:sldId id="364" r:id="rId19"/>
    <p:sldId id="365" r:id="rId20"/>
    <p:sldId id="366" r:id="rId21"/>
    <p:sldId id="367" r:id="rId22"/>
    <p:sldId id="368" r:id="rId23"/>
    <p:sldId id="369" r:id="rId24"/>
    <p:sldId id="370" r:id="rId25"/>
    <p:sldId id="371" r:id="rId26"/>
    <p:sldId id="372" r:id="rId27"/>
    <p:sldId id="373" r:id="rId28"/>
    <p:sldId id="374" r:id="rId29"/>
    <p:sldId id="375" r:id="rId30"/>
    <p:sldId id="376" r:id="rId31"/>
    <p:sldId id="377" r:id="rId32"/>
    <p:sldId id="379" r:id="rId33"/>
    <p:sldId id="380" r:id="rId34"/>
    <p:sldId id="386" r:id="rId35"/>
    <p:sldId id="382" r:id="rId36"/>
    <p:sldId id="383" r:id="rId37"/>
    <p:sldId id="384" r:id="rId38"/>
    <p:sldId id="385" r:id="rId39"/>
    <p:sldId id="387" r:id="rId40"/>
    <p:sldId id="388" r:id="rId41"/>
    <p:sldId id="381" r:id="rId42"/>
  </p:sldIdLst>
  <p:sldSz cx="9906000" cy="6858000" type="A4"/>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D113A9D2-9D6B-4929-AA2D-F23B5EE8CBE7}" styleName="Estilo temático 2 - Énfasis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25E5076-3810-47DD-B79F-674D7AD40C01}" styleName="Estilo oscuro 1 - Énfasis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93" autoAdjust="0"/>
    <p:restoredTop sz="99499" autoAdjust="0"/>
  </p:normalViewPr>
  <p:slideViewPr>
    <p:cSldViewPr>
      <p:cViewPr>
        <p:scale>
          <a:sx n="90" d="100"/>
          <a:sy n="90" d="100"/>
        </p:scale>
        <p:origin x="-1104" y="-24"/>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EA0AC8-B300-4C1B-8866-E5959FD6BEE0}" type="datetimeFigureOut">
              <a:rPr lang="es-ES" smtClean="0"/>
              <a:pPr/>
              <a:t>30/07/2012</a:t>
            </a:fld>
            <a:endParaRPr lang="es-ES"/>
          </a:p>
        </p:txBody>
      </p:sp>
      <p:sp>
        <p:nvSpPr>
          <p:cNvPr id="4" name="3 Marcador de imagen de diapositiva"/>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993E1B-0D08-47D4-824B-B514129F5DC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4</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5</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6</a:t>
            </a:fld>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7</a:t>
            </a:fld>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8</a:t>
            </a:fld>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9</a:t>
            </a:fld>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10</a:t>
            </a:fld>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11</a:t>
            </a:fld>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12</a:t>
            </a:fld>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13</a:t>
            </a:fld>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14</a:t>
            </a:fld>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15</a:t>
            </a:fld>
            <a:endParaRPr 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16</a:t>
            </a:fld>
            <a:endParaRPr 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17</a:t>
            </a:fld>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18</a:t>
            </a:fld>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19</a:t>
            </a:fld>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20</a:t>
            </a:fld>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21</a:t>
            </a:fld>
            <a:endParaRPr 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22</a:t>
            </a:fld>
            <a:endParaRPr lang="es-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23</a:t>
            </a:fld>
            <a:endParaRPr lang="es-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24</a:t>
            </a:fld>
            <a:endParaRPr lang="es-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25</a:t>
            </a:fld>
            <a:endParaRPr lang="es-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26</a:t>
            </a:fld>
            <a:endParaRPr lang="es-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27</a:t>
            </a:fld>
            <a:endParaRPr lang="es-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28</a:t>
            </a:fld>
            <a:endParaRPr lang="es-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29</a:t>
            </a:fld>
            <a:endParaRPr lang="es-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30</a:t>
            </a:fld>
            <a:endParaRPr lang="es-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31</a:t>
            </a:fld>
            <a:endParaRPr lang="es-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32</a:t>
            </a:fld>
            <a:endParaRPr lang="es-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33</a:t>
            </a:fld>
            <a:endParaRPr lang="es-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34</a:t>
            </a:fld>
            <a:endParaRPr lang="es-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35</a:t>
            </a:fld>
            <a:endParaRPr lang="es-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36</a:t>
            </a:fld>
            <a:endParaRPr lang="es-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37</a:t>
            </a:fld>
            <a:endParaRPr lang="es-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38</a:t>
            </a:fld>
            <a:endParaRPr lang="es-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39</a:t>
            </a:fld>
            <a:endParaRPr lang="es-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40</a:t>
            </a:fld>
            <a:endParaRPr lang="es-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52500" y="685800"/>
            <a:ext cx="4953000" cy="3429000"/>
          </a:xfrm>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7D993E1B-0D08-47D4-824B-B514129F5DC7}" type="slidenum">
              <a:rPr lang="es-ES" smtClean="0"/>
              <a:pPr/>
              <a:t>41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8262756" y="5200357"/>
            <a:ext cx="1892949" cy="1402080"/>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85590" y="776289"/>
            <a:ext cx="8734821"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85590" y="2250280"/>
            <a:ext cx="8734821"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485900" y="6012657"/>
            <a:ext cx="6273800" cy="365125"/>
          </a:xfrm>
        </p:spPr>
        <p:txBody>
          <a:bodyPr tIns="0" bIns="0" anchor="t"/>
          <a:lstStyle>
            <a:lvl1pPr algn="r">
              <a:defRPr sz="1000"/>
            </a:lvl1pPr>
          </a:lstStyle>
          <a:p>
            <a:fld id="{C8D4B417-597B-467B-9502-270C9399BC32}" type="datetimeFigureOut">
              <a:rPr lang="es-ES" smtClean="0"/>
              <a:pPr/>
              <a:t>30/07/2012</a:t>
            </a:fld>
            <a:endParaRPr lang="es-ES"/>
          </a:p>
        </p:txBody>
      </p:sp>
      <p:sp>
        <p:nvSpPr>
          <p:cNvPr id="17" name="16 Marcador de pie de página"/>
          <p:cNvSpPr>
            <a:spLocks noGrp="1"/>
          </p:cNvSpPr>
          <p:nvPr>
            <p:ph type="ftr" sz="quarter" idx="11"/>
          </p:nvPr>
        </p:nvSpPr>
        <p:spPr>
          <a:xfrm>
            <a:off x="1485900" y="5650705"/>
            <a:ext cx="6273800" cy="365125"/>
          </a:xfrm>
        </p:spPr>
        <p:txBody>
          <a:bodyPr tIns="0" bIns="0" anchor="b"/>
          <a:lstStyle>
            <a:lvl1pPr algn="r">
              <a:defRPr sz="1100"/>
            </a:lvl1pPr>
          </a:lstStyle>
          <a:p>
            <a:endParaRPr lang="es-ES"/>
          </a:p>
        </p:txBody>
      </p:sp>
      <p:sp>
        <p:nvSpPr>
          <p:cNvPr id="29" name="28 Marcador de número de diapositiva"/>
          <p:cNvSpPr>
            <a:spLocks noGrp="1"/>
          </p:cNvSpPr>
          <p:nvPr>
            <p:ph type="sldNum" sz="quarter" idx="12"/>
          </p:nvPr>
        </p:nvSpPr>
        <p:spPr>
          <a:xfrm>
            <a:off x="9091601" y="5752308"/>
            <a:ext cx="544830" cy="365125"/>
          </a:xfrm>
        </p:spPr>
        <p:txBody>
          <a:bodyPr anchor="ctr"/>
          <a:lstStyle>
            <a:lvl1pPr algn="ctr">
              <a:defRPr sz="1300">
                <a:solidFill>
                  <a:srgbClr val="FFFFFF"/>
                </a:solidFill>
              </a:defRPr>
            </a:lvl1pPr>
          </a:lstStyle>
          <a:p>
            <a:fld id="{8ED1125C-289A-4C37-9E70-7981E70B57F6}"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67494"/>
            <a:ext cx="89154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95300" y="1882808"/>
            <a:ext cx="89154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5190744" y="6480048"/>
            <a:ext cx="2311400" cy="301752"/>
          </a:xfrm>
        </p:spPr>
        <p:txBody>
          <a:bodyPr/>
          <a:lstStyle/>
          <a:p>
            <a:fld id="{C8D4B417-597B-467B-9502-270C9399BC32}" type="datetimeFigureOut">
              <a:rPr lang="es-ES" smtClean="0"/>
              <a:pPr/>
              <a:t>30/07/2012</a:t>
            </a:fld>
            <a:endParaRPr lang="es-ES"/>
          </a:p>
        </p:txBody>
      </p:sp>
      <p:sp>
        <p:nvSpPr>
          <p:cNvPr id="5" name="4 Marcador de pie de página"/>
          <p:cNvSpPr>
            <a:spLocks noGrp="1"/>
          </p:cNvSpPr>
          <p:nvPr>
            <p:ph type="ftr" sz="quarter" idx="11"/>
          </p:nvPr>
        </p:nvSpPr>
        <p:spPr>
          <a:xfrm>
            <a:off x="495300" y="6480970"/>
            <a:ext cx="4615061" cy="300831"/>
          </a:xfrm>
        </p:spPr>
        <p:txBody>
          <a:bodyPr/>
          <a:lstStyle/>
          <a:p>
            <a:endParaRPr lang="es-ES"/>
          </a:p>
        </p:txBody>
      </p:sp>
      <p:sp>
        <p:nvSpPr>
          <p:cNvPr id="6" name="5 Marcador de número de diapositiva"/>
          <p:cNvSpPr>
            <a:spLocks noGrp="1"/>
          </p:cNvSpPr>
          <p:nvPr>
            <p:ph type="sldNum" sz="quarter" idx="12"/>
          </p:nvPr>
        </p:nvSpPr>
        <p:spPr/>
        <p:txBody>
          <a:bodyPr/>
          <a:lstStyle/>
          <a:p>
            <a:fld id="{8ED1125C-289A-4C37-9E70-7981E70B57F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620" y="7035"/>
            <a:ext cx="9890760"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8262756" y="255564"/>
            <a:ext cx="1892949" cy="1402080"/>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7535268" y="6477000"/>
            <a:ext cx="2311400" cy="304800"/>
          </a:xfrm>
        </p:spPr>
        <p:txBody>
          <a:bodyPr/>
          <a:lstStyle/>
          <a:p>
            <a:fld id="{C8D4B417-597B-467B-9502-270C9399BC32}" type="datetimeFigureOut">
              <a:rPr lang="es-ES" smtClean="0"/>
              <a:pPr/>
              <a:t>30/07/2012</a:t>
            </a:fld>
            <a:endParaRPr lang="es-ES"/>
          </a:p>
        </p:txBody>
      </p:sp>
      <p:sp>
        <p:nvSpPr>
          <p:cNvPr id="5" name="4 Marcador de pie de página"/>
          <p:cNvSpPr>
            <a:spLocks noGrp="1"/>
          </p:cNvSpPr>
          <p:nvPr>
            <p:ph type="ftr" sz="quarter" idx="11"/>
          </p:nvPr>
        </p:nvSpPr>
        <p:spPr>
          <a:xfrm>
            <a:off x="2837657" y="6480970"/>
            <a:ext cx="4615061" cy="300831"/>
          </a:xfrm>
        </p:spPr>
        <p:txBody>
          <a:bodyPr/>
          <a:lstStyle/>
          <a:p>
            <a:endParaRPr lang="es-ES"/>
          </a:p>
        </p:txBody>
      </p:sp>
      <p:sp>
        <p:nvSpPr>
          <p:cNvPr id="6" name="5 Marcador de número de diapositiva"/>
          <p:cNvSpPr>
            <a:spLocks noGrp="1"/>
          </p:cNvSpPr>
          <p:nvPr>
            <p:ph type="sldNum" sz="quarter" idx="12"/>
          </p:nvPr>
        </p:nvSpPr>
        <p:spPr>
          <a:xfrm>
            <a:off x="9155311" y="809625"/>
            <a:ext cx="544830" cy="300831"/>
          </a:xfrm>
        </p:spPr>
        <p:txBody>
          <a:bodyPr/>
          <a:lstStyle/>
          <a:p>
            <a:fld id="{8ED1125C-289A-4C37-9E70-7981E70B57F6}" type="slidenum">
              <a:rPr lang="es-ES" smtClean="0"/>
              <a:pPr/>
              <a:t>‹Nº›</a:t>
            </a:fld>
            <a:endParaRPr lang="es-ES"/>
          </a:p>
        </p:txBody>
      </p:sp>
      <p:cxnSp>
        <p:nvCxnSpPr>
          <p:cNvPr id="11" name="10 Conector recto"/>
          <p:cNvCxnSpPr/>
          <p:nvPr/>
        </p:nvCxnSpPr>
        <p:spPr>
          <a:xfrm rot="10800000">
            <a:off x="7007861" y="9381"/>
            <a:ext cx="2895599"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5"/>
            <a:ext cx="9898380"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412750" y="271465"/>
            <a:ext cx="784225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12750" y="1633536"/>
            <a:ext cx="421005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95300" y="1722438"/>
            <a:ext cx="437515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035550" y="1722438"/>
            <a:ext cx="437515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5190744" y="6480969"/>
            <a:ext cx="2311400" cy="301752"/>
          </a:xfrm>
        </p:spPr>
        <p:txBody>
          <a:bodyPr/>
          <a:lstStyle/>
          <a:p>
            <a:fld id="{C8D4B417-597B-467B-9502-270C9399BC32}" type="datetimeFigureOut">
              <a:rPr lang="es-ES" smtClean="0"/>
              <a:pPr/>
              <a:t>30/07/2012</a:t>
            </a:fld>
            <a:endParaRPr lang="es-ES"/>
          </a:p>
        </p:txBody>
      </p:sp>
      <p:sp>
        <p:nvSpPr>
          <p:cNvPr id="6" name="5 Marcador de pie de página"/>
          <p:cNvSpPr>
            <a:spLocks noGrp="1"/>
          </p:cNvSpPr>
          <p:nvPr>
            <p:ph type="ftr" sz="quarter" idx="11"/>
          </p:nvPr>
        </p:nvSpPr>
        <p:spPr>
          <a:xfrm>
            <a:off x="495300" y="6480969"/>
            <a:ext cx="4615061" cy="301752"/>
          </a:xfrm>
        </p:spPr>
        <p:txBody>
          <a:bodyPr/>
          <a:lstStyle/>
          <a:p>
            <a:endParaRPr lang="es-ES"/>
          </a:p>
        </p:txBody>
      </p:sp>
      <p:sp>
        <p:nvSpPr>
          <p:cNvPr id="7" name="6 Marcador de número de diapositiva"/>
          <p:cNvSpPr>
            <a:spLocks noGrp="1"/>
          </p:cNvSpPr>
          <p:nvPr>
            <p:ph type="sldNum" sz="quarter" idx="12"/>
          </p:nvPr>
        </p:nvSpPr>
        <p:spPr>
          <a:xfrm>
            <a:off x="8221980" y="6480969"/>
            <a:ext cx="544830" cy="301752"/>
          </a:xfrm>
        </p:spPr>
        <p:txBody>
          <a:bodyPr/>
          <a:lstStyle/>
          <a:p>
            <a:fld id="{8ED1125C-289A-4C37-9E70-7981E70B57F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68881" y="290732"/>
            <a:ext cx="11557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478756" y="290732"/>
            <a:ext cx="629443"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478756" y="3427124"/>
            <a:ext cx="629443"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190749" y="290732"/>
            <a:ext cx="74295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190749" y="3427124"/>
            <a:ext cx="74295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5190744" y="6480969"/>
            <a:ext cx="2308098" cy="301752"/>
          </a:xfrm>
        </p:spPr>
        <p:txBody>
          <a:bodyPr/>
          <a:lstStyle/>
          <a:p>
            <a:fld id="{C8D4B417-597B-467B-9502-270C9399BC32}" type="datetimeFigureOut">
              <a:rPr lang="es-ES" smtClean="0"/>
              <a:pPr/>
              <a:t>30/07/2012</a:t>
            </a:fld>
            <a:endParaRPr lang="es-ES"/>
          </a:p>
        </p:txBody>
      </p:sp>
      <p:sp>
        <p:nvSpPr>
          <p:cNvPr id="8" name="7 Marcador de pie de página"/>
          <p:cNvSpPr>
            <a:spLocks noGrp="1"/>
          </p:cNvSpPr>
          <p:nvPr>
            <p:ph type="ftr" sz="quarter" idx="11"/>
          </p:nvPr>
        </p:nvSpPr>
        <p:spPr>
          <a:xfrm>
            <a:off x="495300" y="6480969"/>
            <a:ext cx="4616196" cy="301752"/>
          </a:xfrm>
        </p:spPr>
        <p:txBody>
          <a:bodyPr/>
          <a:lstStyle/>
          <a:p>
            <a:endParaRPr lang="es-ES"/>
          </a:p>
        </p:txBody>
      </p:sp>
      <p:sp>
        <p:nvSpPr>
          <p:cNvPr id="9" name="8 Marcador de número de diapositiva"/>
          <p:cNvSpPr>
            <a:spLocks noGrp="1"/>
          </p:cNvSpPr>
          <p:nvPr>
            <p:ph type="sldNum" sz="quarter" idx="12"/>
          </p:nvPr>
        </p:nvSpPr>
        <p:spPr>
          <a:xfrm>
            <a:off x="8221980" y="6483096"/>
            <a:ext cx="544830" cy="301752"/>
          </a:xfrm>
        </p:spPr>
        <p:txBody>
          <a:bodyPr/>
          <a:lstStyle>
            <a:lvl1pPr algn="ctr">
              <a:defRPr/>
            </a:lvl1pPr>
          </a:lstStyle>
          <a:p>
            <a:fld id="{8ED1125C-289A-4C37-9E70-7981E70B57F6}"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D4B417-597B-467B-9502-270C9399BC32}" type="datetimeFigureOut">
              <a:rPr lang="es-ES" smtClean="0"/>
              <a:pPr/>
              <a:t>30/07/2012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ED1125C-289A-4C37-9E70-7981E70B57F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5190744" y="6480969"/>
            <a:ext cx="2311400" cy="301752"/>
          </a:xfrm>
        </p:spPr>
        <p:txBody>
          <a:bodyPr/>
          <a:lstStyle/>
          <a:p>
            <a:fld id="{C8D4B417-597B-467B-9502-270C9399BC32}" type="datetimeFigureOut">
              <a:rPr lang="es-ES" smtClean="0"/>
              <a:pPr/>
              <a:t>30/07/2012</a:t>
            </a:fld>
            <a:endParaRPr lang="es-ES"/>
          </a:p>
        </p:txBody>
      </p:sp>
      <p:sp>
        <p:nvSpPr>
          <p:cNvPr id="3" name="2 Marcador de pie de página"/>
          <p:cNvSpPr>
            <a:spLocks noGrp="1"/>
          </p:cNvSpPr>
          <p:nvPr>
            <p:ph type="ftr" sz="quarter" idx="11"/>
          </p:nvPr>
        </p:nvSpPr>
        <p:spPr>
          <a:xfrm>
            <a:off x="495300" y="6481891"/>
            <a:ext cx="4615061" cy="300831"/>
          </a:xfrm>
        </p:spPr>
        <p:txBody>
          <a:bodyPr/>
          <a:lstStyle/>
          <a:p>
            <a:endParaRPr lang="es-ES"/>
          </a:p>
        </p:txBody>
      </p:sp>
      <p:sp>
        <p:nvSpPr>
          <p:cNvPr id="4" name="3 Marcador de número de diapositiva"/>
          <p:cNvSpPr>
            <a:spLocks noGrp="1"/>
          </p:cNvSpPr>
          <p:nvPr>
            <p:ph type="sldNum" sz="quarter" idx="12"/>
          </p:nvPr>
        </p:nvSpPr>
        <p:spPr>
          <a:xfrm>
            <a:off x="8221980" y="6480969"/>
            <a:ext cx="544830" cy="301752"/>
          </a:xfrm>
        </p:spPr>
        <p:txBody>
          <a:bodyPr/>
          <a:lstStyle/>
          <a:p>
            <a:fld id="{8ED1125C-289A-4C37-9E70-7981E70B57F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37744" y="367664"/>
            <a:ext cx="9906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230511" y="367664"/>
            <a:ext cx="26416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955521" y="320040"/>
            <a:ext cx="5715762"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802224" y="6556248"/>
            <a:ext cx="2311400" cy="301752"/>
          </a:xfrm>
        </p:spPr>
        <p:txBody>
          <a:bodyPr/>
          <a:lstStyle>
            <a:lvl1pPr>
              <a:defRPr sz="900"/>
            </a:lvl1pPr>
          </a:lstStyle>
          <a:p>
            <a:fld id="{C8D4B417-597B-467B-9502-270C9399BC32}" type="datetimeFigureOut">
              <a:rPr lang="es-ES" smtClean="0"/>
              <a:pPr/>
              <a:t>30/07/2012</a:t>
            </a:fld>
            <a:endParaRPr lang="es-ES"/>
          </a:p>
        </p:txBody>
      </p:sp>
      <p:sp>
        <p:nvSpPr>
          <p:cNvPr id="6" name="5 Marcador de pie de página"/>
          <p:cNvSpPr>
            <a:spLocks noGrp="1"/>
          </p:cNvSpPr>
          <p:nvPr>
            <p:ph type="ftr" sz="quarter" idx="11"/>
          </p:nvPr>
        </p:nvSpPr>
        <p:spPr>
          <a:xfrm>
            <a:off x="1230511" y="6556248"/>
            <a:ext cx="5571713" cy="301752"/>
          </a:xfrm>
        </p:spPr>
        <p:txBody>
          <a:bodyPr/>
          <a:lstStyle>
            <a:lvl1pPr>
              <a:defRPr sz="900"/>
            </a:lvl1pPr>
          </a:lstStyle>
          <a:p>
            <a:endParaRPr lang="es-ES"/>
          </a:p>
        </p:txBody>
      </p:sp>
      <p:sp>
        <p:nvSpPr>
          <p:cNvPr id="7" name="6 Marcador de número de diapositiva"/>
          <p:cNvSpPr>
            <a:spLocks noGrp="1"/>
          </p:cNvSpPr>
          <p:nvPr>
            <p:ph type="sldNum" sz="quarter" idx="12"/>
          </p:nvPr>
        </p:nvSpPr>
        <p:spPr>
          <a:xfrm>
            <a:off x="9111457" y="6556248"/>
            <a:ext cx="544830" cy="301752"/>
          </a:xfrm>
        </p:spPr>
        <p:txBody>
          <a:bodyPr/>
          <a:lstStyle>
            <a:lvl1pPr>
              <a:defRPr sz="900"/>
            </a:lvl1pPr>
          </a:lstStyle>
          <a:p>
            <a:fld id="{8ED1125C-289A-4C37-9E70-7981E70B57F6}"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37744" y="150896"/>
            <a:ext cx="9906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233090" y="373966"/>
            <a:ext cx="7944612"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a:p>
        </p:txBody>
      </p:sp>
      <p:sp>
        <p:nvSpPr>
          <p:cNvPr id="4" name="3 Marcador de texto"/>
          <p:cNvSpPr>
            <a:spLocks noGrp="1"/>
          </p:cNvSpPr>
          <p:nvPr>
            <p:ph type="body" sz="half" idx="2"/>
          </p:nvPr>
        </p:nvSpPr>
        <p:spPr>
          <a:xfrm>
            <a:off x="1238250" y="5867400"/>
            <a:ext cx="7944612"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617208" y="6556248"/>
            <a:ext cx="2278380" cy="301752"/>
          </a:xfrm>
        </p:spPr>
        <p:txBody>
          <a:bodyPr/>
          <a:lstStyle>
            <a:lvl1pPr>
              <a:defRPr sz="900"/>
            </a:lvl1pPr>
          </a:lstStyle>
          <a:p>
            <a:fld id="{C8D4B417-597B-467B-9502-270C9399BC32}" type="datetimeFigureOut">
              <a:rPr lang="es-ES" smtClean="0"/>
              <a:pPr/>
              <a:t>30/07/2012</a:t>
            </a:fld>
            <a:endParaRPr lang="es-ES"/>
          </a:p>
        </p:txBody>
      </p:sp>
      <p:sp>
        <p:nvSpPr>
          <p:cNvPr id="6" name="5 Marcador de pie de página"/>
          <p:cNvSpPr>
            <a:spLocks noGrp="1"/>
          </p:cNvSpPr>
          <p:nvPr>
            <p:ph type="ftr" sz="quarter" idx="11"/>
          </p:nvPr>
        </p:nvSpPr>
        <p:spPr>
          <a:xfrm>
            <a:off x="1267968" y="6557169"/>
            <a:ext cx="5360411" cy="301752"/>
          </a:xfrm>
        </p:spPr>
        <p:txBody>
          <a:bodyPr/>
          <a:lstStyle>
            <a:lvl1pPr>
              <a:defRPr sz="900"/>
            </a:lvl1pPr>
          </a:lstStyle>
          <a:p>
            <a:endParaRPr lang="es-ES"/>
          </a:p>
        </p:txBody>
      </p:sp>
      <p:sp>
        <p:nvSpPr>
          <p:cNvPr id="7" name="6 Marcador de número de diapositiva"/>
          <p:cNvSpPr>
            <a:spLocks noGrp="1"/>
          </p:cNvSpPr>
          <p:nvPr>
            <p:ph type="sldNum" sz="quarter" idx="12"/>
          </p:nvPr>
        </p:nvSpPr>
        <p:spPr>
          <a:xfrm>
            <a:off x="8901958" y="6556248"/>
            <a:ext cx="396240" cy="301752"/>
          </a:xfrm>
        </p:spPr>
        <p:txBody>
          <a:bodyPr/>
          <a:lstStyle>
            <a:lvl1pPr algn="ctr">
              <a:defRPr sz="900"/>
            </a:lvl1pPr>
          </a:lstStyle>
          <a:p>
            <a:fld id="{8ED1125C-289A-4C37-9E70-7981E70B57F6}"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C8D4B417-597B-467B-9502-270C9399BC32}" type="datetimeFigureOut">
              <a:rPr lang="es-ES" smtClean="0"/>
              <a:pPr/>
              <a:t>30/07/2012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D1125C-289A-4C37-9E70-7981E70B57F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46950" y="381000"/>
            <a:ext cx="206375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95300" y="381000"/>
            <a:ext cx="67691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C8D4B417-597B-467B-9502-270C9399BC32}" type="datetimeFigureOut">
              <a:rPr lang="es-ES" smtClean="0"/>
              <a:pPr/>
              <a:t>30/07/2012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D1125C-289A-4C37-9E70-7981E70B57F6}"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620" y="14069"/>
            <a:ext cx="9890760"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5"/>
            <a:ext cx="9898380"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7007861" y="4948410"/>
            <a:ext cx="2895599"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95300" y="267494"/>
            <a:ext cx="89154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95300" y="1882808"/>
            <a:ext cx="89154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5190744" y="6480969"/>
            <a:ext cx="2311400" cy="301752"/>
          </a:xfrm>
          <a:prstGeom prst="rect">
            <a:avLst/>
          </a:prstGeom>
        </p:spPr>
        <p:txBody>
          <a:bodyPr vert="horz" anchor="b"/>
          <a:lstStyle>
            <a:lvl1pPr algn="l" eaLnBrk="1" latinLnBrk="0" hangingPunct="1">
              <a:defRPr kumimoji="0" sz="1000" b="0">
                <a:solidFill>
                  <a:schemeClr val="tx1"/>
                </a:solidFill>
              </a:defRPr>
            </a:lvl1pPr>
          </a:lstStyle>
          <a:p>
            <a:fld id="{C8D4B417-597B-467B-9502-270C9399BC32}" type="datetimeFigureOut">
              <a:rPr lang="es-ES" smtClean="0"/>
              <a:pPr/>
              <a:t>30/07/2012</a:t>
            </a:fld>
            <a:endParaRPr lang="es-ES"/>
          </a:p>
        </p:txBody>
      </p:sp>
      <p:sp>
        <p:nvSpPr>
          <p:cNvPr id="3" name="2 Marcador de pie de página"/>
          <p:cNvSpPr>
            <a:spLocks noGrp="1"/>
          </p:cNvSpPr>
          <p:nvPr>
            <p:ph type="ftr" sz="quarter" idx="3"/>
          </p:nvPr>
        </p:nvSpPr>
        <p:spPr>
          <a:xfrm>
            <a:off x="495300" y="6481891"/>
            <a:ext cx="4615061" cy="300831"/>
          </a:xfrm>
          <a:prstGeom prst="rect">
            <a:avLst/>
          </a:prstGeom>
        </p:spPr>
        <p:txBody>
          <a:bodyPr vert="horz" anchor="b"/>
          <a:lstStyle>
            <a:lvl1pPr algn="r" eaLnBrk="1" latinLnBrk="0" hangingPunct="1">
              <a:defRPr kumimoji="0" sz="1000">
                <a:solidFill>
                  <a:schemeClr val="tx1"/>
                </a:solidFill>
              </a:defRPr>
            </a:lvl1pPr>
          </a:lstStyle>
          <a:p>
            <a:endParaRPr lang="es-ES"/>
          </a:p>
        </p:txBody>
      </p:sp>
      <p:sp>
        <p:nvSpPr>
          <p:cNvPr id="23" name="22 Marcador de número de diapositiva"/>
          <p:cNvSpPr>
            <a:spLocks noGrp="1"/>
          </p:cNvSpPr>
          <p:nvPr>
            <p:ph type="sldNum" sz="quarter" idx="4"/>
          </p:nvPr>
        </p:nvSpPr>
        <p:spPr>
          <a:xfrm>
            <a:off x="8221980" y="6480969"/>
            <a:ext cx="544830" cy="301752"/>
          </a:xfrm>
          <a:prstGeom prst="rect">
            <a:avLst/>
          </a:prstGeom>
        </p:spPr>
        <p:txBody>
          <a:bodyPr vert="horz" anchor="b"/>
          <a:lstStyle>
            <a:lvl1pPr algn="ctr" eaLnBrk="1" latinLnBrk="0" hangingPunct="1">
              <a:defRPr kumimoji="0" sz="1200">
                <a:solidFill>
                  <a:schemeClr val="tx1"/>
                </a:solidFill>
              </a:defRPr>
            </a:lvl1pPr>
          </a:lstStyle>
          <a:p>
            <a:fld id="{8ED1125C-289A-4C37-9E70-7981E70B57F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CuadroTexto"/>
          <p:cNvSpPr txBox="1"/>
          <p:nvPr/>
        </p:nvSpPr>
        <p:spPr>
          <a:xfrm>
            <a:off x="386921" y="2500306"/>
            <a:ext cx="9132158" cy="2077492"/>
          </a:xfrm>
          <a:prstGeom prst="rect">
            <a:avLst/>
          </a:prstGeom>
          <a:noFill/>
          <a:effectLst/>
        </p:spPr>
        <p:txBody>
          <a:bodyPr wrap="square" rtlCol="0">
            <a:spAutoFit/>
          </a:bodyPr>
          <a:lstStyle/>
          <a:p>
            <a:endParaRPr lang="es-ES" sz="1100" smtClean="0"/>
          </a:p>
          <a:p>
            <a:pPr algn="ctr"/>
            <a:r>
              <a:rPr lang="it-IT" sz="2800" smtClean="0"/>
              <a:t> </a:t>
            </a:r>
            <a:r>
              <a:rPr lang="it-IT" sz="3200" i="1" smtClean="0">
                <a:latin typeface="Mongolian Baiti" pitchFamily="66" charset="0"/>
                <a:cs typeface="Mongolian Baiti" pitchFamily="66" charset="0"/>
              </a:rPr>
              <a:t>TECNICHE DI INTERVENTO SU MATERIALE LAPIDEO </a:t>
            </a:r>
          </a:p>
          <a:p>
            <a:pPr algn="ctr"/>
            <a:r>
              <a:rPr lang="es-ES" sz="3200" i="1" err="1" smtClean="0">
                <a:latin typeface="Mongolian Baiti" pitchFamily="66" charset="0"/>
                <a:cs typeface="Mongolian Baiti" pitchFamily="66" charset="0"/>
              </a:rPr>
              <a:t>ANALISI</a:t>
            </a:r>
            <a:r>
              <a:rPr lang="es-ES" sz="3200" i="1" smtClean="0">
                <a:latin typeface="Mongolian Baiti" pitchFamily="66" charset="0"/>
                <a:cs typeface="Mongolian Baiti" pitchFamily="66" charset="0"/>
              </a:rPr>
              <a:t> PALAZZO SANTORO - </a:t>
            </a:r>
            <a:r>
              <a:rPr lang="es-ES" sz="3200" i="1" err="1" smtClean="0">
                <a:latin typeface="Mongolian Baiti" pitchFamily="66" charset="0"/>
                <a:cs typeface="Mongolian Baiti" pitchFamily="66" charset="0"/>
              </a:rPr>
              <a:t>BRONZINI</a:t>
            </a:r>
            <a:r>
              <a:rPr lang="es-ES" sz="3200" i="1" smtClean="0">
                <a:latin typeface="Mongolian Baiti" pitchFamily="66" charset="0"/>
                <a:cs typeface="Mongolian Baiti" pitchFamily="66" charset="0"/>
              </a:rPr>
              <a:t> </a:t>
            </a:r>
            <a:r>
              <a:rPr lang="es-ES" sz="32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Mongolian Baiti" pitchFamily="66" charset="0"/>
                <a:cs typeface="Mongolian Baiti" pitchFamily="66" charset="0"/>
              </a:rPr>
              <a:t>                                                                               </a:t>
            </a:r>
          </a:p>
          <a:p>
            <a:r>
              <a:rPr lang="es-ES" sz="11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Verdana" pitchFamily="34" charset="0"/>
              </a:rPr>
              <a:t>                                                                                                                                                                   </a:t>
            </a:r>
            <a:endParaRPr lang="es-ES" sz="12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Verdana" pitchFamily="34" charset="0"/>
              <a:cs typeface="Arial" pitchFamily="34" charset="0"/>
            </a:endParaRPr>
          </a:p>
          <a:p>
            <a:endParaRPr lang="es-ES" sz="1100">
              <a:ln w="18415" cmpd="sng">
                <a:solidFill>
                  <a:srgbClr val="FFFFFF"/>
                </a:solidFill>
                <a:prstDash val="solid"/>
              </a:ln>
              <a:solidFill>
                <a:srgbClr val="FFFFFF"/>
              </a:solidFill>
              <a:effectLst>
                <a:outerShdw blurRad="63500" dir="3600000" algn="tl" rotWithShape="0">
                  <a:srgbClr val="000000">
                    <a:alpha val="70000"/>
                  </a:srgbClr>
                </a:outerShdw>
              </a:effectLst>
              <a:latin typeface="Verdana" pitchFamily="34" charset="0"/>
            </a:endParaRPr>
          </a:p>
        </p:txBody>
      </p:sp>
      <p:sp>
        <p:nvSpPr>
          <p:cNvPr id="5" name="4 CuadroTexto"/>
          <p:cNvSpPr txBox="1"/>
          <p:nvPr/>
        </p:nvSpPr>
        <p:spPr>
          <a:xfrm>
            <a:off x="632520" y="5949280"/>
            <a:ext cx="9983426" cy="646331"/>
          </a:xfrm>
          <a:prstGeom prst="rect">
            <a:avLst/>
          </a:prstGeom>
          <a:noFill/>
        </p:spPr>
        <p:txBody>
          <a:bodyPr wrap="square" rtlCol="0">
            <a:spAutoFit/>
          </a:bodyPr>
          <a:lstStyle/>
          <a:p>
            <a:r>
              <a:rPr lang="es-ES" sz="1200" b="1" err="1" smtClean="0">
                <a:solidFill>
                  <a:schemeClr val="bg1"/>
                </a:solidFill>
                <a:latin typeface="Lucida Sans Unicode" pitchFamily="34" charset="0"/>
              </a:rPr>
              <a:t>Studente</a:t>
            </a:r>
            <a:r>
              <a:rPr lang="es-ES" sz="1200" b="1" smtClean="0">
                <a:solidFill>
                  <a:schemeClr val="bg1"/>
                </a:solidFill>
                <a:latin typeface="Lucida Sans Unicode" pitchFamily="34" charset="0"/>
              </a:rPr>
              <a:t> : Javier </a:t>
            </a:r>
            <a:r>
              <a:rPr lang="es-ES" sz="1200" b="1" err="1" smtClean="0">
                <a:solidFill>
                  <a:schemeClr val="bg1"/>
                </a:solidFill>
                <a:latin typeface="Lucida Sans Unicode" pitchFamily="34" charset="0"/>
              </a:rPr>
              <a:t>Santamatilde</a:t>
            </a:r>
            <a:r>
              <a:rPr lang="es-ES" sz="1200" b="1" smtClean="0">
                <a:solidFill>
                  <a:schemeClr val="bg1"/>
                </a:solidFill>
                <a:latin typeface="Lucida Sans Unicode" pitchFamily="34" charset="0"/>
              </a:rPr>
              <a:t> Cañas</a:t>
            </a:r>
          </a:p>
          <a:p>
            <a:endParaRPr lang="es-ES" sz="1200" b="1" smtClean="0">
              <a:solidFill>
                <a:schemeClr val="bg1"/>
              </a:solidFill>
              <a:latin typeface="Lucida Sans Unicode" pitchFamily="34" charset="0"/>
            </a:endParaRPr>
          </a:p>
          <a:p>
            <a:r>
              <a:rPr lang="es-ES" sz="1200" b="1" err="1" smtClean="0">
                <a:solidFill>
                  <a:schemeClr val="bg1"/>
                </a:solidFill>
                <a:latin typeface="Lucida Sans Unicode" pitchFamily="34" charset="0"/>
              </a:rPr>
              <a:t>Docenti</a:t>
            </a:r>
            <a:r>
              <a:rPr lang="es-ES" sz="1200" b="1" smtClean="0">
                <a:solidFill>
                  <a:schemeClr val="bg1"/>
                </a:solidFill>
                <a:latin typeface="Lucida Sans Unicode" pitchFamily="34" charset="0"/>
              </a:rPr>
              <a:t> : </a:t>
            </a:r>
            <a:r>
              <a:rPr lang="es-ES" sz="1200" smtClean="0"/>
              <a:t> </a:t>
            </a:r>
            <a:r>
              <a:rPr lang="es-ES" sz="1200" i="1" smtClean="0"/>
              <a:t>Prof. </a:t>
            </a:r>
            <a:r>
              <a:rPr lang="es-ES" sz="1200" i="1" err="1" smtClean="0"/>
              <a:t>Arch</a:t>
            </a:r>
            <a:r>
              <a:rPr lang="es-ES" sz="1200" i="1" smtClean="0"/>
              <a:t>. </a:t>
            </a:r>
            <a:r>
              <a:rPr lang="es-ES" sz="1200" i="1" err="1" smtClean="0"/>
              <a:t>Antonella</a:t>
            </a:r>
            <a:r>
              <a:rPr lang="es-ES" sz="1200" i="1" smtClean="0"/>
              <a:t> Guida / Prof. Ing. Nicola </a:t>
            </a:r>
            <a:r>
              <a:rPr lang="es-ES" sz="1200" i="1" err="1" smtClean="0"/>
              <a:t>Masini</a:t>
            </a:r>
            <a:r>
              <a:rPr lang="es-ES" sz="1200" i="1" smtClean="0"/>
              <a:t>  / Prof. Ing. Mª Isabel Giner </a:t>
            </a:r>
            <a:r>
              <a:rPr lang="es-ES" sz="1200" i="1" err="1" smtClean="0"/>
              <a:t>Garcia</a:t>
            </a:r>
            <a:r>
              <a:rPr lang="es-ES" sz="1200" i="1" smtClean="0"/>
              <a:t> </a:t>
            </a:r>
            <a:r>
              <a:rPr lang="es-ES" sz="1200" b="1" smtClean="0">
                <a:solidFill>
                  <a:schemeClr val="bg1"/>
                </a:solidFill>
                <a:latin typeface="Lucida Sans Unicode" pitchFamily="34" charset="0"/>
              </a:rPr>
              <a:t> </a:t>
            </a:r>
            <a:endParaRPr lang="es-ES" sz="1200">
              <a:solidFill>
                <a:schemeClr val="bg1">
                  <a:lumMod val="50000"/>
                </a:schemeClr>
              </a:solidFill>
            </a:endParaRPr>
          </a:p>
        </p:txBody>
      </p:sp>
      <p:sp>
        <p:nvSpPr>
          <p:cNvPr id="4" name="3 CuadroTexto"/>
          <p:cNvSpPr txBox="1"/>
          <p:nvPr/>
        </p:nvSpPr>
        <p:spPr>
          <a:xfrm>
            <a:off x="2144688" y="4509120"/>
            <a:ext cx="4602511" cy="1077218"/>
          </a:xfrm>
          <a:prstGeom prst="rect">
            <a:avLst/>
          </a:prstGeom>
          <a:noFill/>
        </p:spPr>
        <p:txBody>
          <a:bodyPr wrap="square" rtlCol="0">
            <a:spAutoFit/>
          </a:bodyPr>
          <a:lstStyle/>
          <a:p>
            <a:endParaRPr lang="es-ES" sz="1400" smtClean="0"/>
          </a:p>
          <a:p>
            <a:r>
              <a:rPr lang="it-IT" sz="1400" smtClean="0"/>
              <a:t> </a:t>
            </a:r>
            <a:r>
              <a:rPr lang="it-IT" i="1" smtClean="0"/>
              <a:t>CORSO DI LAUREA IN INGEGNERIA EDILE</a:t>
            </a:r>
          </a:p>
          <a:p>
            <a:endParaRPr lang="it-IT" sz="1600" i="1" smtClean="0">
              <a:solidFill>
                <a:schemeClr val="bg2">
                  <a:lumMod val="50000"/>
                </a:schemeClr>
              </a:solidFill>
            </a:endParaRPr>
          </a:p>
          <a:p>
            <a:r>
              <a:rPr lang="it-IT" sz="1600" i="1" smtClean="0">
                <a:solidFill>
                  <a:schemeClr val="bg2">
                    <a:lumMod val="50000"/>
                  </a:schemeClr>
                </a:solidFill>
              </a:rPr>
              <a:t>	        </a:t>
            </a:r>
            <a:r>
              <a:rPr lang="it-IT" sz="1400" i="1" smtClean="0">
                <a:solidFill>
                  <a:schemeClr val="bg2">
                    <a:lumMod val="50000"/>
                  </a:schemeClr>
                </a:solidFill>
              </a:rPr>
              <a:t>LUGLIO  2012</a:t>
            </a:r>
            <a:endParaRPr lang="es-ES" sz="1100">
              <a:solidFill>
                <a:schemeClr val="bg2">
                  <a:lumMod val="50000"/>
                </a:schemeClr>
              </a:solidFill>
            </a:endParaRPr>
          </a:p>
        </p:txBody>
      </p:sp>
      <p:sp>
        <p:nvSpPr>
          <p:cNvPr id="7" name="6 CuadroTexto"/>
          <p:cNvSpPr txBox="1"/>
          <p:nvPr/>
        </p:nvSpPr>
        <p:spPr>
          <a:xfrm>
            <a:off x="848544" y="1700808"/>
            <a:ext cx="8136904" cy="369332"/>
          </a:xfrm>
          <a:prstGeom prst="rect">
            <a:avLst/>
          </a:prstGeom>
          <a:noFill/>
        </p:spPr>
        <p:txBody>
          <a:bodyPr wrap="square" rtlCol="0">
            <a:spAutoFit/>
          </a:bodyPr>
          <a:lstStyle/>
          <a:p>
            <a:r>
              <a:rPr lang="it-IT" smtClean="0"/>
              <a:t> </a:t>
            </a:r>
            <a:r>
              <a:rPr lang="it-IT" b="1" smtClean="0"/>
              <a:t>Università degli Studi della Basilicata               Universitat Politècnica de València</a:t>
            </a:r>
            <a:endParaRPr lang="es-ES"/>
          </a:p>
        </p:txBody>
      </p:sp>
      <p:pic>
        <p:nvPicPr>
          <p:cNvPr id="8" name="7 Imagen" descr="BUENO.jpg"/>
          <p:cNvPicPr>
            <a:picLocks noChangeAspect="1"/>
          </p:cNvPicPr>
          <p:nvPr/>
        </p:nvPicPr>
        <p:blipFill>
          <a:blip r:embed="rId3" cstate="print"/>
          <a:stretch>
            <a:fillRect/>
          </a:stretch>
        </p:blipFill>
        <p:spPr>
          <a:xfrm>
            <a:off x="6249144" y="260648"/>
            <a:ext cx="1333373" cy="1327256"/>
          </a:xfrm>
          <a:prstGeom prst="rect">
            <a:avLst/>
          </a:prstGeom>
        </p:spPr>
      </p:pic>
      <p:pic>
        <p:nvPicPr>
          <p:cNvPr id="9" name="8 Imagen" descr="unibas.jpg"/>
          <p:cNvPicPr>
            <a:picLocks noChangeAspect="1"/>
          </p:cNvPicPr>
          <p:nvPr/>
        </p:nvPicPr>
        <p:blipFill>
          <a:blip r:embed="rId4" cstate="print"/>
          <a:stretch>
            <a:fillRect/>
          </a:stretch>
        </p:blipFill>
        <p:spPr>
          <a:xfrm>
            <a:off x="2000672" y="260648"/>
            <a:ext cx="1235776" cy="132778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CuadroTexto"/>
          <p:cNvSpPr txBox="1"/>
          <p:nvPr/>
        </p:nvSpPr>
        <p:spPr>
          <a:xfrm>
            <a:off x="1928665" y="2132857"/>
            <a:ext cx="6480720" cy="3693319"/>
          </a:xfrm>
          <a:prstGeom prst="rect">
            <a:avLst/>
          </a:prstGeom>
          <a:noFill/>
        </p:spPr>
        <p:txBody>
          <a:bodyPr wrap="square" rtlCol="0">
            <a:spAutoFit/>
          </a:bodyPr>
          <a:lstStyle/>
          <a:p>
            <a:pPr marL="342900" indent="-342900">
              <a:buAutoNum type="arabicPlain"/>
            </a:pPr>
            <a:r>
              <a:rPr lang="es-ES" b="1" dirty="0" err="1" smtClean="0"/>
              <a:t>Teoria</a:t>
            </a:r>
            <a:r>
              <a:rPr lang="es-ES" b="1" dirty="0" smtClean="0"/>
              <a:t> del Restauro</a:t>
            </a:r>
          </a:p>
          <a:p>
            <a:pPr marL="342900" indent="-342900"/>
            <a:endParaRPr lang="es-ES" b="1" dirty="0" smtClean="0"/>
          </a:p>
          <a:p>
            <a:pPr marL="342900" indent="-342900">
              <a:buAutoNum type="arabicPlain" startAt="2"/>
            </a:pPr>
            <a:r>
              <a:rPr lang="es-ES" b="1" dirty="0" err="1" smtClean="0"/>
              <a:t>Il</a:t>
            </a:r>
            <a:r>
              <a:rPr lang="es-ES" b="1" dirty="0" smtClean="0"/>
              <a:t> caso di </a:t>
            </a:r>
            <a:r>
              <a:rPr lang="es-ES" b="1" dirty="0" err="1" smtClean="0"/>
              <a:t>studio</a:t>
            </a:r>
            <a:r>
              <a:rPr lang="es-ES" b="1" dirty="0" smtClean="0"/>
              <a:t> : </a:t>
            </a:r>
            <a:r>
              <a:rPr lang="es-ES" b="1" dirty="0" err="1" smtClean="0"/>
              <a:t>Il</a:t>
            </a:r>
            <a:r>
              <a:rPr lang="es-ES" b="1" dirty="0" smtClean="0"/>
              <a:t> Palazzo SANTORO-BRONZINI a Matera</a:t>
            </a:r>
          </a:p>
          <a:p>
            <a:pPr marL="342900" indent="-342900">
              <a:buAutoNum type="arabicPlain" startAt="2"/>
            </a:pPr>
            <a:endParaRPr lang="es-ES" b="1" dirty="0" smtClean="0"/>
          </a:p>
          <a:p>
            <a:pPr marL="342900" indent="-342900">
              <a:buAutoNum type="arabicPlain" startAt="2"/>
            </a:pPr>
            <a:r>
              <a:rPr lang="es-ES" b="1" dirty="0" smtClean="0"/>
              <a:t>Confronto </a:t>
            </a:r>
            <a:r>
              <a:rPr lang="es-ES" b="1" dirty="0" err="1" smtClean="0"/>
              <a:t>dei</a:t>
            </a:r>
            <a:r>
              <a:rPr lang="es-ES" b="1" dirty="0" smtClean="0"/>
              <a:t> </a:t>
            </a:r>
            <a:r>
              <a:rPr lang="es-ES" b="1" dirty="0" err="1" smtClean="0"/>
              <a:t>codici</a:t>
            </a:r>
            <a:r>
              <a:rPr lang="es-ES" b="1" dirty="0" smtClean="0"/>
              <a:t> di recupero </a:t>
            </a:r>
            <a:r>
              <a:rPr lang="es-ES" b="1" dirty="0" err="1" smtClean="0"/>
              <a:t>tra</a:t>
            </a:r>
            <a:r>
              <a:rPr lang="es-ES" b="1" dirty="0" smtClean="0"/>
              <a:t> La </a:t>
            </a:r>
            <a:r>
              <a:rPr lang="es-ES" b="1" dirty="0" err="1" smtClean="0"/>
              <a:t>Spagna</a:t>
            </a:r>
            <a:r>
              <a:rPr lang="es-ES" b="1" dirty="0" smtClean="0"/>
              <a:t> e </a:t>
            </a:r>
            <a:r>
              <a:rPr lang="es-ES" b="1" dirty="0" err="1" smtClean="0"/>
              <a:t>L’Italia</a:t>
            </a:r>
            <a:endParaRPr lang="es-ES" b="1" dirty="0" smtClean="0"/>
          </a:p>
          <a:p>
            <a:pPr marL="342900" indent="-342900">
              <a:buAutoNum type="arabicPlain" startAt="2"/>
            </a:pPr>
            <a:endParaRPr lang="es-ES" b="1" dirty="0" smtClean="0"/>
          </a:p>
          <a:p>
            <a:pPr marL="342900" indent="-342900">
              <a:buAutoNum type="arabicPlain" startAt="2"/>
            </a:pPr>
            <a:r>
              <a:rPr lang="es-ES" b="1" dirty="0" err="1" smtClean="0"/>
              <a:t>Patologie</a:t>
            </a:r>
            <a:r>
              <a:rPr lang="es-ES" b="1" dirty="0" smtClean="0"/>
              <a:t>.  </a:t>
            </a:r>
            <a:r>
              <a:rPr lang="es-ES" b="1" dirty="0" err="1" smtClean="0"/>
              <a:t>Agenti</a:t>
            </a:r>
            <a:r>
              <a:rPr lang="es-ES" b="1" dirty="0" smtClean="0"/>
              <a:t> e forme di </a:t>
            </a:r>
            <a:r>
              <a:rPr lang="es-ES" b="1" dirty="0" err="1" smtClean="0"/>
              <a:t>alterazione</a:t>
            </a:r>
            <a:r>
              <a:rPr lang="es-ES" b="1" dirty="0" smtClean="0"/>
              <a:t>  </a:t>
            </a:r>
            <a:r>
              <a:rPr lang="es-ES" b="1" dirty="0" err="1" smtClean="0"/>
              <a:t>dei</a:t>
            </a:r>
            <a:r>
              <a:rPr lang="es-ES" b="1" dirty="0" smtClean="0"/>
              <a:t> </a:t>
            </a:r>
            <a:r>
              <a:rPr lang="es-ES" b="1" dirty="0" err="1" smtClean="0"/>
              <a:t>materiali</a:t>
            </a:r>
            <a:r>
              <a:rPr lang="es-ES" b="1" dirty="0" smtClean="0"/>
              <a:t> </a:t>
            </a:r>
            <a:r>
              <a:rPr lang="es-ES" b="1" dirty="0" err="1" smtClean="0"/>
              <a:t>lapidei</a:t>
            </a:r>
            <a:endParaRPr lang="es-ES" b="1" dirty="0" smtClean="0"/>
          </a:p>
          <a:p>
            <a:pPr marL="342900" indent="-342900">
              <a:buAutoNum type="arabicPlain" startAt="2"/>
            </a:pPr>
            <a:endParaRPr lang="es-ES" b="1" dirty="0" smtClean="0"/>
          </a:p>
          <a:p>
            <a:pPr marL="342900" indent="-342900">
              <a:buAutoNum type="arabicPlain" startAt="2"/>
            </a:pPr>
            <a:r>
              <a:rPr lang="es-ES" b="1" dirty="0" err="1" smtClean="0"/>
              <a:t>Tecniche</a:t>
            </a:r>
            <a:r>
              <a:rPr lang="es-ES" b="1" dirty="0" smtClean="0"/>
              <a:t> di </a:t>
            </a:r>
            <a:r>
              <a:rPr lang="es-ES" b="1" dirty="0" err="1" smtClean="0"/>
              <a:t>intervento</a:t>
            </a:r>
            <a:r>
              <a:rPr lang="es-ES" b="1" dirty="0" smtClean="0"/>
              <a:t> conservativo</a:t>
            </a:r>
          </a:p>
          <a:p>
            <a:pPr marL="342900" indent="-342900">
              <a:buAutoNum type="arabicPlain" startAt="2"/>
            </a:pPr>
            <a:endParaRPr lang="es-ES" b="1" dirty="0" smtClean="0"/>
          </a:p>
          <a:p>
            <a:pPr marL="342900" indent="-342900">
              <a:buAutoNum type="arabicPlain" startAt="2"/>
            </a:pPr>
            <a:r>
              <a:rPr lang="es-ES" b="1" dirty="0" err="1" smtClean="0"/>
              <a:t>Obiettivi</a:t>
            </a:r>
            <a:r>
              <a:rPr lang="es-ES" b="1" dirty="0" smtClean="0"/>
              <a:t> del Restauro</a:t>
            </a:r>
          </a:p>
          <a:p>
            <a:pPr marL="342900" indent="-342900">
              <a:buAutoNum type="arabicPlain" startAt="2"/>
            </a:pPr>
            <a:endParaRPr lang="es-ES" b="1" dirty="0" smtClean="0"/>
          </a:p>
          <a:p>
            <a:pPr marL="342900" indent="-342900">
              <a:buAutoNum type="arabicPlain" startAt="2"/>
            </a:pPr>
            <a:r>
              <a:rPr lang="es-ES" b="1" dirty="0" err="1" smtClean="0"/>
              <a:t>Conclusione</a:t>
            </a:r>
            <a:endParaRPr lang="es-ES" b="1" dirty="0" smtClean="0"/>
          </a:p>
        </p:txBody>
      </p:sp>
      <p:sp>
        <p:nvSpPr>
          <p:cNvPr id="8" name="7 Rectángulo"/>
          <p:cNvSpPr/>
          <p:nvPr/>
        </p:nvSpPr>
        <p:spPr>
          <a:xfrm>
            <a:off x="1352600" y="620688"/>
            <a:ext cx="4024341" cy="492443"/>
          </a:xfrm>
          <a:prstGeom prst="rect">
            <a:avLst/>
          </a:prstGeom>
        </p:spPr>
        <p:txBody>
          <a:bodyPr wrap="square">
            <a:spAutoFit/>
          </a:bodyPr>
          <a:lstStyle/>
          <a:p>
            <a:pPr marL="457200" indent="-457200"/>
            <a:r>
              <a:rPr lang="es-ES" sz="2600" b="1" dirty="0" err="1" smtClean="0">
                <a:solidFill>
                  <a:schemeClr val="tx2">
                    <a:lumMod val="75000"/>
                  </a:schemeClr>
                </a:solidFill>
              </a:rPr>
              <a:t>Sviluppo</a:t>
            </a:r>
            <a:r>
              <a:rPr lang="es-ES" sz="2600" b="1" dirty="0" smtClean="0">
                <a:solidFill>
                  <a:schemeClr val="tx2">
                    <a:lumMod val="75000"/>
                  </a:schemeClr>
                </a:solidFill>
              </a:rPr>
              <a:t> </a:t>
            </a:r>
            <a:r>
              <a:rPr lang="es-ES" sz="2600" b="1" dirty="0" err="1" smtClean="0">
                <a:solidFill>
                  <a:schemeClr val="tx2">
                    <a:lumMod val="75000"/>
                  </a:schemeClr>
                </a:solidFill>
              </a:rPr>
              <a:t>della</a:t>
            </a:r>
            <a:r>
              <a:rPr lang="es-ES" sz="2600" b="1" dirty="0" smtClean="0">
                <a:solidFill>
                  <a:schemeClr val="tx2">
                    <a:lumMod val="75000"/>
                  </a:schemeClr>
                </a:solidFill>
              </a:rPr>
              <a:t> </a:t>
            </a:r>
            <a:r>
              <a:rPr lang="es-ES" sz="2600" b="1" dirty="0" err="1" smtClean="0">
                <a:solidFill>
                  <a:schemeClr val="tx2">
                    <a:lumMod val="75000"/>
                  </a:schemeClr>
                </a:solidFill>
              </a:rPr>
              <a:t>Tesi</a:t>
            </a:r>
            <a:endParaRPr lang="es-ES" sz="2600" b="1" dirty="0" smtClean="0">
              <a:solidFill>
                <a:schemeClr val="tx2">
                  <a:lumMod val="75000"/>
                </a:schemeClr>
              </a:solidFill>
            </a:endParaRPr>
          </a:p>
        </p:txBody>
      </p:sp>
    </p:spTree>
  </p:cSld>
  <p:clrMapOvr>
    <a:masterClrMapping/>
  </p:clrMapOvr>
  <p:transition advClick="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b="1" smtClean="0">
                <a:solidFill>
                  <a:srgbClr val="C00000"/>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4024341"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1.  </a:t>
            </a:r>
            <a:r>
              <a:rPr lang="es-ES" sz="2000" b="1" dirty="0" err="1" smtClean="0">
                <a:solidFill>
                  <a:schemeClr val="tx2">
                    <a:lumMod val="75000"/>
                  </a:schemeClr>
                </a:solidFill>
              </a:rPr>
              <a:t>Teoria</a:t>
            </a:r>
            <a:r>
              <a:rPr lang="es-ES" sz="2000" b="1" dirty="0" smtClean="0">
                <a:solidFill>
                  <a:schemeClr val="tx2">
                    <a:lumMod val="75000"/>
                  </a:schemeClr>
                </a:solidFill>
              </a:rPr>
              <a:t> del Restauro</a:t>
            </a:r>
          </a:p>
        </p:txBody>
      </p:sp>
      <p:sp>
        <p:nvSpPr>
          <p:cNvPr id="6" name="5 CuadroTexto"/>
          <p:cNvSpPr txBox="1"/>
          <p:nvPr/>
        </p:nvSpPr>
        <p:spPr>
          <a:xfrm>
            <a:off x="2144688" y="1628800"/>
            <a:ext cx="7344816" cy="4524315"/>
          </a:xfrm>
          <a:prstGeom prst="rect">
            <a:avLst/>
          </a:prstGeom>
          <a:noFill/>
        </p:spPr>
        <p:txBody>
          <a:bodyPr wrap="square" rtlCol="0">
            <a:spAutoFit/>
          </a:bodyPr>
          <a:lstStyle/>
          <a:p>
            <a:pPr algn="just"/>
            <a:r>
              <a:rPr lang="it-IT" sz="2400" smtClean="0"/>
              <a:t>Nell'attualità è nota l'importanza che ha il Patrimonio Culturale, per questo la tesi si interessa della Storia dell'Architettura e del Restauro. Sono il risultato di un progressivo riconoscimento istituzionale, sociale, culturale, di valori e qualità acquisiti nel corso della storia, soprattutto negli ultimi cento anni. Tutto questo ha comportato che il restauro architettonico ha oggi un grande interesse in diversi settori della società, come il politico, l'economico, il culturale e l'universitario, nell'ambito del quale deriva il nostro interesse per la comprensione dei processi di trasformazione e restauro del Patrimonio Architettonico. </a:t>
            </a:r>
            <a:endParaRPr lang="es-ES" sz="2400"/>
          </a:p>
        </p:txBody>
      </p:sp>
    </p:spTree>
  </p:cSld>
  <p:clrMapOvr>
    <a:masterClrMapping/>
  </p:clrMapOvr>
  <p:transition advClick="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b="1" smtClean="0">
                <a:solidFill>
                  <a:srgbClr val="C00000"/>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4024341"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1.  </a:t>
            </a:r>
            <a:r>
              <a:rPr lang="es-ES" sz="2000" b="1" dirty="0" err="1" smtClean="0">
                <a:solidFill>
                  <a:schemeClr val="tx2">
                    <a:lumMod val="75000"/>
                  </a:schemeClr>
                </a:solidFill>
              </a:rPr>
              <a:t>Teoria</a:t>
            </a:r>
            <a:r>
              <a:rPr lang="es-ES" sz="2000" b="1" dirty="0" smtClean="0">
                <a:solidFill>
                  <a:schemeClr val="tx2">
                    <a:lumMod val="75000"/>
                  </a:schemeClr>
                </a:solidFill>
              </a:rPr>
              <a:t> del Restauro</a:t>
            </a:r>
          </a:p>
        </p:txBody>
      </p:sp>
      <p:sp>
        <p:nvSpPr>
          <p:cNvPr id="7" name="6 CuadroTexto"/>
          <p:cNvSpPr txBox="1"/>
          <p:nvPr/>
        </p:nvSpPr>
        <p:spPr>
          <a:xfrm>
            <a:off x="2144688" y="1196752"/>
            <a:ext cx="6840760" cy="2585323"/>
          </a:xfrm>
          <a:prstGeom prst="rect">
            <a:avLst/>
          </a:prstGeom>
          <a:noFill/>
        </p:spPr>
        <p:txBody>
          <a:bodyPr wrap="square" rtlCol="0">
            <a:spAutoFit/>
          </a:bodyPr>
          <a:lstStyle/>
          <a:p>
            <a:pPr algn="just"/>
            <a:r>
              <a:rPr lang="it-IT" smtClean="0"/>
              <a:t>La cultura romantica affrontò per la prima volta il problema del restauro architettonico.</a:t>
            </a:r>
          </a:p>
          <a:p>
            <a:pPr algn="just"/>
            <a:endParaRPr lang="it-IT" smtClean="0"/>
          </a:p>
          <a:p>
            <a:pPr algn="just"/>
            <a:r>
              <a:rPr lang="it-IT" smtClean="0"/>
              <a:t>Agli inizi dell’Ottocento, soprattutto in Francia, ci si pose il problema della conservazione in particolare  per chiese e cattedrali. </a:t>
            </a:r>
          </a:p>
          <a:p>
            <a:pPr algn="just"/>
            <a:endParaRPr lang="it-IT" smtClean="0"/>
          </a:p>
          <a:p>
            <a:pPr algn="just"/>
            <a:r>
              <a:rPr lang="it-IT" smtClean="0"/>
              <a:t>Nel corso di questo movimento vi è un periodo, caratterizzato da due teorie di opposte tendenze romantiche, Eugéne Viollet-Le-Duc e John Ruskin.</a:t>
            </a:r>
          </a:p>
        </p:txBody>
      </p:sp>
      <p:sp>
        <p:nvSpPr>
          <p:cNvPr id="10" name="9 CuadroTexto"/>
          <p:cNvSpPr txBox="1"/>
          <p:nvPr/>
        </p:nvSpPr>
        <p:spPr>
          <a:xfrm>
            <a:off x="2072680" y="3861048"/>
            <a:ext cx="6840760" cy="2585323"/>
          </a:xfrm>
          <a:prstGeom prst="rect">
            <a:avLst/>
          </a:prstGeom>
          <a:noFill/>
        </p:spPr>
        <p:txBody>
          <a:bodyPr wrap="square" rtlCol="0">
            <a:spAutoFit/>
          </a:bodyPr>
          <a:lstStyle/>
          <a:p>
            <a:pPr algn="just"/>
            <a:r>
              <a:rPr lang="it-IT" smtClean="0"/>
              <a:t>Con Viollet-Le-Duc </a:t>
            </a:r>
            <a:r>
              <a:rPr lang="es-ES" smtClean="0"/>
              <a:t>(1814 - 1879)</a:t>
            </a:r>
            <a:r>
              <a:rPr lang="it-IT" smtClean="0"/>
              <a:t>, si perviene al cosidetto "restauro stilistico", in cui si invita il restauratore a penetrare nella mentalità dell'architetto originario e a realizzare quei progetti che forse il costruttore medievale non aveva neanche concepito.</a:t>
            </a:r>
          </a:p>
          <a:p>
            <a:pPr algn="just"/>
            <a:endParaRPr lang="it-IT" smtClean="0"/>
          </a:p>
          <a:p>
            <a:pPr algn="just"/>
            <a:r>
              <a:rPr lang="it-IT" smtClean="0"/>
              <a:t>John Ruskin  </a:t>
            </a:r>
            <a:r>
              <a:rPr lang="es-ES" smtClean="0"/>
              <a:t>(1819 - 1900), </a:t>
            </a:r>
            <a:r>
              <a:rPr lang="it-IT" smtClean="0"/>
              <a:t>afferma che il monumento deve rimanere così com'è, non deve subire nessun intervento a posteriori, non deve essere toccato, deve essere lasciato morire serenamente pur cercando di allontanare il giorno fatale con una continua manutenzione.</a:t>
            </a:r>
          </a:p>
        </p:txBody>
      </p:sp>
    </p:spTree>
  </p:cSld>
  <p:clrMapOvr>
    <a:masterClrMapping/>
  </p:clrMapOvr>
  <p:transition advClick="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b="1" smtClean="0">
                <a:solidFill>
                  <a:srgbClr val="C00000"/>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4024341"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1.  </a:t>
            </a:r>
            <a:r>
              <a:rPr lang="es-ES" sz="2000" b="1" dirty="0" err="1" smtClean="0">
                <a:solidFill>
                  <a:schemeClr val="tx2">
                    <a:lumMod val="75000"/>
                  </a:schemeClr>
                </a:solidFill>
              </a:rPr>
              <a:t>Teoria</a:t>
            </a:r>
            <a:r>
              <a:rPr lang="es-ES" sz="2000" b="1" dirty="0" smtClean="0">
                <a:solidFill>
                  <a:schemeClr val="tx2">
                    <a:lumMod val="75000"/>
                  </a:schemeClr>
                </a:solidFill>
              </a:rPr>
              <a:t> del Restauro</a:t>
            </a:r>
          </a:p>
        </p:txBody>
      </p:sp>
      <p:sp>
        <p:nvSpPr>
          <p:cNvPr id="10" name="9 CuadroTexto"/>
          <p:cNvSpPr txBox="1"/>
          <p:nvPr/>
        </p:nvSpPr>
        <p:spPr>
          <a:xfrm>
            <a:off x="2216696" y="908720"/>
            <a:ext cx="6984776" cy="6186309"/>
          </a:xfrm>
          <a:prstGeom prst="rect">
            <a:avLst/>
          </a:prstGeom>
          <a:noFill/>
        </p:spPr>
        <p:txBody>
          <a:bodyPr wrap="square" rtlCol="0">
            <a:spAutoFit/>
          </a:bodyPr>
          <a:lstStyle/>
          <a:p>
            <a:pPr algn="just"/>
            <a:r>
              <a:rPr lang="it-IT" dirty="0" smtClean="0"/>
              <a:t>Dall’inizio del XX secolo non sono mancati appelli di scrittori, filosofi, scienziati e governi sulla necessità della conservazione del patrimonio artistico ed archeologico, sono degli obiettivi più urgenti della cultura del mondo intero.</a:t>
            </a:r>
          </a:p>
          <a:p>
            <a:pPr algn="just"/>
            <a:endParaRPr lang="it-IT" dirty="0" smtClean="0"/>
          </a:p>
          <a:p>
            <a:pPr algn="just"/>
            <a:r>
              <a:rPr lang="it-IT" dirty="0" smtClean="0"/>
              <a:t>Le varie iniziative trovano finalmente un momento di sintesi nella Carta di Atene 1931, un documento storico che apre la strada ad un lungo e affascinante percorso per la difesa dell’ambiente.</a:t>
            </a:r>
          </a:p>
          <a:p>
            <a:pPr algn="just"/>
            <a:endParaRPr lang="it-IT" dirty="0" smtClean="0"/>
          </a:p>
          <a:p>
            <a:pPr algn="just"/>
            <a:r>
              <a:rPr lang="it-IT" dirty="0" smtClean="0"/>
              <a:t>Più di trent'anni dopo la situazione internazionale alla fine della II Guerra Mondiale ha portato alla revisione delle teorie restauratrici, che influenzano l'incontro in cui gli architetti hanno dato vita alla Carta di Venezia 1964. Una delle novità del nuovo testo è quella di ampliare il concetto di monumento.</a:t>
            </a:r>
          </a:p>
          <a:p>
            <a:pPr algn="just"/>
            <a:endParaRPr lang="it-IT" dirty="0" smtClean="0"/>
          </a:p>
          <a:p>
            <a:pPr algn="just"/>
            <a:r>
              <a:rPr lang="it-IT" i="1" dirty="0" smtClean="0"/>
              <a:t>“Il restauro è un processo che deve mantenere un carattere eccezionale. Il suo scopo è di conservare e di rivelare i valori formali e storici del monumento e si fonda sul rispetto della sostanza antica e delle documentazioni autentiche[...]”</a:t>
            </a:r>
          </a:p>
          <a:p>
            <a:pPr algn="just"/>
            <a:endParaRPr lang="it-IT" i="1" dirty="0" smtClean="0"/>
          </a:p>
          <a:p>
            <a:pPr algn="r"/>
            <a:r>
              <a:rPr lang="it-IT" sz="1400" i="1" dirty="0" smtClean="0"/>
              <a:t>(Carta di Venecia, 1964. Art.9).</a:t>
            </a:r>
          </a:p>
          <a:p>
            <a:pPr algn="just"/>
            <a:endParaRPr lang="es-ES" dirty="0"/>
          </a:p>
        </p:txBody>
      </p:sp>
    </p:spTree>
  </p:cSld>
  <p:clrMapOvr>
    <a:masterClrMapping/>
  </p:clrMapOvr>
  <p:transition advClick="0">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b="1" smtClean="0">
                <a:solidFill>
                  <a:srgbClr val="C00000"/>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845446" cy="707886"/>
          </a:xfrm>
          <a:prstGeom prst="rect">
            <a:avLst/>
          </a:prstGeom>
        </p:spPr>
        <p:txBody>
          <a:bodyPr wrap="square">
            <a:spAutoFit/>
          </a:bodyPr>
          <a:lstStyle/>
          <a:p>
            <a:pPr marL="342900" indent="-342900"/>
            <a:r>
              <a:rPr lang="es-ES" sz="2000" b="1" dirty="0" smtClean="0">
                <a:solidFill>
                  <a:schemeClr val="bg1">
                    <a:lumMod val="65000"/>
                    <a:lumOff val="35000"/>
                  </a:schemeClr>
                </a:solidFill>
              </a:rPr>
              <a:t>2.  </a:t>
            </a:r>
            <a:r>
              <a:rPr lang="es-ES" sz="2000" b="1" dirty="0" err="1" smtClean="0">
                <a:solidFill>
                  <a:schemeClr val="tx2">
                    <a:lumMod val="75000"/>
                  </a:schemeClr>
                </a:solidFill>
              </a:rPr>
              <a:t>Il</a:t>
            </a:r>
            <a:r>
              <a:rPr lang="es-ES" sz="2000" b="1" dirty="0" smtClean="0">
                <a:solidFill>
                  <a:schemeClr val="tx2">
                    <a:lumMod val="75000"/>
                  </a:schemeClr>
                </a:solidFill>
              </a:rPr>
              <a:t> caso di </a:t>
            </a:r>
            <a:r>
              <a:rPr lang="es-ES" sz="2000" b="1" dirty="0" err="1" smtClean="0">
                <a:solidFill>
                  <a:schemeClr val="tx2">
                    <a:lumMod val="75000"/>
                  </a:schemeClr>
                </a:solidFill>
              </a:rPr>
              <a:t>studio</a:t>
            </a:r>
            <a:r>
              <a:rPr lang="es-ES" sz="2000" b="1" dirty="0" smtClean="0">
                <a:solidFill>
                  <a:schemeClr val="tx2">
                    <a:lumMod val="75000"/>
                  </a:schemeClr>
                </a:solidFill>
              </a:rPr>
              <a:t> : </a:t>
            </a:r>
            <a:r>
              <a:rPr lang="es-ES" sz="2000" b="1" dirty="0" err="1" smtClean="0">
                <a:solidFill>
                  <a:schemeClr val="tx2">
                    <a:lumMod val="75000"/>
                  </a:schemeClr>
                </a:solidFill>
              </a:rPr>
              <a:t>Il</a:t>
            </a:r>
            <a:r>
              <a:rPr lang="es-ES" sz="2000" b="1" dirty="0" smtClean="0">
                <a:solidFill>
                  <a:schemeClr val="tx2">
                    <a:lumMod val="75000"/>
                  </a:schemeClr>
                </a:solidFill>
              </a:rPr>
              <a:t> Palazzo SANTORO-BRONZINI a Matera</a:t>
            </a:r>
          </a:p>
          <a:p>
            <a:pPr marL="342900" indent="-342900"/>
            <a:endParaRPr lang="es-ES" sz="2000" b="1" dirty="0" smtClean="0">
              <a:solidFill>
                <a:schemeClr val="bg1"/>
              </a:solidFill>
            </a:endParaRPr>
          </a:p>
        </p:txBody>
      </p:sp>
      <p:sp>
        <p:nvSpPr>
          <p:cNvPr id="6" name="5 CuadroTexto"/>
          <p:cNvSpPr txBox="1"/>
          <p:nvPr/>
        </p:nvSpPr>
        <p:spPr>
          <a:xfrm>
            <a:off x="1856656" y="980728"/>
            <a:ext cx="7848872" cy="1754326"/>
          </a:xfrm>
          <a:prstGeom prst="rect">
            <a:avLst/>
          </a:prstGeom>
          <a:noFill/>
        </p:spPr>
        <p:txBody>
          <a:bodyPr wrap="square" rtlCol="0">
            <a:spAutoFit/>
          </a:bodyPr>
          <a:lstStyle/>
          <a:p>
            <a:pPr algn="just"/>
            <a:r>
              <a:rPr lang="it-IT" smtClean="0"/>
              <a:t>I Sassi di Matera costituiscono un insieme architettonico e urbano all’interno del quale, nel corso dei secoli, l’uomo è riuscito a vivere in un profondo legame con il territorio, la popolazione abitava all’interno di grotte e per questo ingegnò vari sistemi come la canalizzazione delle acque piovane, al fine di accumulare questo bene primario che, a causa della natura del terreno, scarseggiava.</a:t>
            </a:r>
          </a:p>
          <a:p>
            <a:pPr algn="just"/>
            <a:endParaRPr lang="it-IT" smtClean="0"/>
          </a:p>
        </p:txBody>
      </p:sp>
      <p:sp>
        <p:nvSpPr>
          <p:cNvPr id="7" name="6 CuadroTexto"/>
          <p:cNvSpPr txBox="1"/>
          <p:nvPr/>
        </p:nvSpPr>
        <p:spPr>
          <a:xfrm>
            <a:off x="2000672" y="2852937"/>
            <a:ext cx="3456384" cy="3693319"/>
          </a:xfrm>
          <a:prstGeom prst="rect">
            <a:avLst/>
          </a:prstGeom>
          <a:noFill/>
        </p:spPr>
        <p:txBody>
          <a:bodyPr wrap="square" rtlCol="0">
            <a:spAutoFit/>
          </a:bodyPr>
          <a:lstStyle/>
          <a:p>
            <a:pPr algn="just"/>
            <a:r>
              <a:rPr lang="it-IT" smtClean="0"/>
              <a:t>In particolar modo oltre alle grotte si costruirono case con pareti e tetti: in genere si trattava di proseguimenti delle grotte stesse, realizzate con il materiale derivato dallo scavo. Il primo passo consisteva nella chiusura dell’ingresso della grotta con il tufo estratto dallo scavo, lo stesso tufo estratto veniva utilizzato per rivestire la cavità interna in forma di volta a botte.</a:t>
            </a:r>
            <a:endParaRPr lang="es-ES" smtClean="0"/>
          </a:p>
          <a:p>
            <a:endParaRPr lang="es-ES"/>
          </a:p>
        </p:txBody>
      </p:sp>
      <p:pic>
        <p:nvPicPr>
          <p:cNvPr id="1027" name="Picture 3"/>
          <p:cNvPicPr>
            <a:picLocks noChangeAspect="1" noChangeArrowheads="1"/>
          </p:cNvPicPr>
          <p:nvPr/>
        </p:nvPicPr>
        <p:blipFill>
          <a:blip r:embed="rId3" cstate="print"/>
          <a:srcRect/>
          <a:stretch>
            <a:fillRect/>
          </a:stretch>
        </p:blipFill>
        <p:spPr bwMode="auto">
          <a:xfrm>
            <a:off x="5745088" y="2636912"/>
            <a:ext cx="3733800" cy="3857625"/>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b="1" smtClean="0">
                <a:solidFill>
                  <a:srgbClr val="C00000"/>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845446" cy="707886"/>
          </a:xfrm>
          <a:prstGeom prst="rect">
            <a:avLst/>
          </a:prstGeom>
        </p:spPr>
        <p:txBody>
          <a:bodyPr wrap="square">
            <a:spAutoFit/>
          </a:bodyPr>
          <a:lstStyle/>
          <a:p>
            <a:pPr marL="342900" indent="-342900"/>
            <a:r>
              <a:rPr lang="es-ES" sz="2000" b="1" dirty="0" smtClean="0">
                <a:solidFill>
                  <a:schemeClr val="bg1">
                    <a:lumMod val="65000"/>
                    <a:lumOff val="35000"/>
                  </a:schemeClr>
                </a:solidFill>
              </a:rPr>
              <a:t>2.  </a:t>
            </a:r>
            <a:r>
              <a:rPr lang="es-ES" sz="2000" b="1" dirty="0" err="1" smtClean="0">
                <a:solidFill>
                  <a:schemeClr val="tx2">
                    <a:lumMod val="75000"/>
                  </a:schemeClr>
                </a:solidFill>
              </a:rPr>
              <a:t>Il</a:t>
            </a:r>
            <a:r>
              <a:rPr lang="es-ES" sz="2000" b="1" dirty="0" smtClean="0">
                <a:solidFill>
                  <a:schemeClr val="tx2">
                    <a:lumMod val="75000"/>
                  </a:schemeClr>
                </a:solidFill>
              </a:rPr>
              <a:t> caso di </a:t>
            </a:r>
            <a:r>
              <a:rPr lang="es-ES" sz="2000" b="1" dirty="0" err="1" smtClean="0">
                <a:solidFill>
                  <a:schemeClr val="tx2">
                    <a:lumMod val="75000"/>
                  </a:schemeClr>
                </a:solidFill>
              </a:rPr>
              <a:t>studio</a:t>
            </a:r>
            <a:r>
              <a:rPr lang="es-ES" sz="2000" b="1" dirty="0" smtClean="0">
                <a:solidFill>
                  <a:schemeClr val="tx2">
                    <a:lumMod val="75000"/>
                  </a:schemeClr>
                </a:solidFill>
              </a:rPr>
              <a:t> : </a:t>
            </a:r>
            <a:r>
              <a:rPr lang="es-ES" sz="2000" b="1" dirty="0" err="1" smtClean="0">
                <a:solidFill>
                  <a:schemeClr val="tx2">
                    <a:lumMod val="75000"/>
                  </a:schemeClr>
                </a:solidFill>
              </a:rPr>
              <a:t>Il</a:t>
            </a:r>
            <a:r>
              <a:rPr lang="es-ES" sz="2000" b="1" dirty="0" smtClean="0">
                <a:solidFill>
                  <a:schemeClr val="tx2">
                    <a:lumMod val="75000"/>
                  </a:schemeClr>
                </a:solidFill>
              </a:rPr>
              <a:t> Palazzo SANTORO-BRONZINI a Matera</a:t>
            </a:r>
          </a:p>
          <a:p>
            <a:pPr marL="342900" indent="-342900"/>
            <a:endParaRPr lang="es-ES" sz="2000" b="1" dirty="0" smtClean="0">
              <a:solidFill>
                <a:schemeClr val="bg1"/>
              </a:solidFill>
            </a:endParaRPr>
          </a:p>
        </p:txBody>
      </p:sp>
      <p:sp>
        <p:nvSpPr>
          <p:cNvPr id="10" name="9 CuadroTexto"/>
          <p:cNvSpPr txBox="1"/>
          <p:nvPr/>
        </p:nvSpPr>
        <p:spPr>
          <a:xfrm>
            <a:off x="1784648" y="1287244"/>
            <a:ext cx="3312368" cy="5570756"/>
          </a:xfrm>
          <a:prstGeom prst="rect">
            <a:avLst/>
          </a:prstGeom>
          <a:noFill/>
        </p:spPr>
        <p:txBody>
          <a:bodyPr wrap="square" rtlCol="0">
            <a:spAutoFit/>
          </a:bodyPr>
          <a:lstStyle/>
          <a:p>
            <a:pPr algn="just"/>
            <a:r>
              <a:rPr lang="it-IT" sz="2000" dirty="0" smtClean="0"/>
              <a:t>Nel XVI secolo in un'area al di fuori delle vecchie mura inizia la costruzione dei primi palazzi nobiliari.</a:t>
            </a:r>
          </a:p>
          <a:p>
            <a:pPr algn="just"/>
            <a:endParaRPr lang="it-IT" sz="2000" dirty="0" smtClean="0"/>
          </a:p>
          <a:p>
            <a:pPr algn="just"/>
            <a:r>
              <a:rPr lang="it-IT" sz="2000" dirty="0" smtClean="0"/>
              <a:t>Uno dei figli di Mastro Santoro, Giovan Domenico, dopo ventuno anni di residenza a Matera, nel 1570 fece costruire il Palazzo Santoro ubicato in Via Duomo, sul perimetro dell’antico circuito difensivo.</a:t>
            </a:r>
          </a:p>
          <a:p>
            <a:pPr algn="just"/>
            <a:endParaRPr lang="it-IT" sz="2000" dirty="0" smtClean="0"/>
          </a:p>
          <a:p>
            <a:pPr algn="just"/>
            <a:r>
              <a:rPr lang="it-IT" sz="2000" dirty="0" smtClean="0"/>
              <a:t>Nel 1905 il palazzo fu venduto al giudice Cesare Bronzini</a:t>
            </a:r>
          </a:p>
          <a:p>
            <a:pPr algn="just"/>
            <a:endParaRPr lang="it-IT" dirty="0" smtClean="0"/>
          </a:p>
          <a:p>
            <a:pPr algn="just"/>
            <a:endParaRPr lang="es-ES" dirty="0"/>
          </a:p>
        </p:txBody>
      </p:sp>
      <p:pic>
        <p:nvPicPr>
          <p:cNvPr id="6" name="1 Imagen" descr="IMG_1142.JPG"/>
          <p:cNvPicPr/>
          <p:nvPr/>
        </p:nvPicPr>
        <p:blipFill>
          <a:blip r:embed="rId3" cstate="print"/>
          <a:stretch>
            <a:fillRect/>
          </a:stretch>
        </p:blipFill>
        <p:spPr>
          <a:xfrm>
            <a:off x="5313040" y="1268760"/>
            <a:ext cx="4248472" cy="5040560"/>
          </a:xfrm>
          <a:prstGeom prst="rect">
            <a:avLst/>
          </a:prstGeom>
        </p:spPr>
      </p:pic>
    </p:spTree>
  </p:cSld>
  <p:clrMapOvr>
    <a:masterClrMapping/>
  </p:clrMapOvr>
  <p:transition advClick="0">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845446" cy="1015663"/>
          </a:xfrm>
          <a:prstGeom prst="rect">
            <a:avLst/>
          </a:prstGeom>
        </p:spPr>
        <p:txBody>
          <a:bodyPr wrap="square">
            <a:spAutoFit/>
          </a:bodyPr>
          <a:lstStyle/>
          <a:p>
            <a:pPr marL="342900" indent="-342900"/>
            <a:r>
              <a:rPr lang="es-ES" sz="2000" b="1" smtClean="0">
                <a:solidFill>
                  <a:schemeClr val="bg1">
                    <a:lumMod val="65000"/>
                    <a:lumOff val="35000"/>
                  </a:schemeClr>
                </a:solidFill>
              </a:rPr>
              <a:t>3.  </a:t>
            </a:r>
            <a:r>
              <a:rPr lang="es-ES" sz="2000" b="1" smtClean="0">
                <a:solidFill>
                  <a:schemeClr val="bg1"/>
                </a:solidFill>
              </a:rPr>
              <a:t>Confronto dei codici di recupero tra La Spagna e L’Italia</a:t>
            </a:r>
          </a:p>
          <a:p>
            <a:pPr marL="342900" indent="-342900"/>
            <a:endParaRPr lang="es-ES" sz="2000" b="1" smtClean="0">
              <a:solidFill>
                <a:schemeClr val="bg1"/>
              </a:solidFill>
            </a:endParaRPr>
          </a:p>
          <a:p>
            <a:pPr marL="342900" indent="-342900"/>
            <a:endParaRPr lang="es-ES" sz="2000" b="1" smtClean="0">
              <a:solidFill>
                <a:schemeClr val="bg1"/>
              </a:solidFill>
            </a:endParaRPr>
          </a:p>
        </p:txBody>
      </p:sp>
      <p:pic>
        <p:nvPicPr>
          <p:cNvPr id="2051" name="Picture 3"/>
          <p:cNvPicPr>
            <a:picLocks noChangeAspect="1" noChangeArrowheads="1"/>
          </p:cNvPicPr>
          <p:nvPr/>
        </p:nvPicPr>
        <p:blipFill>
          <a:blip r:embed="rId3" cstate="print"/>
          <a:srcRect/>
          <a:stretch>
            <a:fillRect/>
          </a:stretch>
        </p:blipFill>
        <p:spPr bwMode="auto">
          <a:xfrm>
            <a:off x="2000672" y="908720"/>
            <a:ext cx="7504931" cy="5734050"/>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84544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3.  </a:t>
            </a:r>
            <a:r>
              <a:rPr lang="es-ES" sz="2000" b="1" dirty="0" smtClean="0">
                <a:solidFill>
                  <a:schemeClr val="tx2">
                    <a:lumMod val="75000"/>
                  </a:schemeClr>
                </a:solidFill>
              </a:rPr>
              <a:t>Confronto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codici</a:t>
            </a:r>
            <a:r>
              <a:rPr lang="es-ES" sz="2000" b="1" dirty="0" smtClean="0">
                <a:solidFill>
                  <a:schemeClr val="tx2">
                    <a:lumMod val="75000"/>
                  </a:schemeClr>
                </a:solidFill>
              </a:rPr>
              <a:t> di recupero </a:t>
            </a:r>
            <a:r>
              <a:rPr lang="es-ES" sz="2000" b="1" dirty="0" err="1" smtClean="0">
                <a:solidFill>
                  <a:schemeClr val="tx2">
                    <a:lumMod val="75000"/>
                  </a:schemeClr>
                </a:solidFill>
              </a:rPr>
              <a:t>tra</a:t>
            </a:r>
            <a:r>
              <a:rPr lang="es-ES" sz="2000" b="1" dirty="0" smtClean="0">
                <a:solidFill>
                  <a:schemeClr val="tx2">
                    <a:lumMod val="75000"/>
                  </a:schemeClr>
                </a:solidFill>
              </a:rPr>
              <a:t> La </a:t>
            </a:r>
            <a:r>
              <a:rPr lang="es-ES" sz="2000" b="1" dirty="0" err="1" smtClean="0">
                <a:solidFill>
                  <a:schemeClr val="tx2">
                    <a:lumMod val="75000"/>
                  </a:schemeClr>
                </a:solidFill>
              </a:rPr>
              <a:t>Spagna</a:t>
            </a:r>
            <a:r>
              <a:rPr lang="es-ES" sz="2000" b="1" dirty="0" smtClean="0">
                <a:solidFill>
                  <a:schemeClr val="tx2">
                    <a:lumMod val="75000"/>
                  </a:schemeClr>
                </a:solidFill>
              </a:rPr>
              <a:t> e </a:t>
            </a:r>
            <a:r>
              <a:rPr lang="es-ES" sz="2000" b="1" dirty="0" err="1" smtClean="0">
                <a:solidFill>
                  <a:schemeClr val="tx2">
                    <a:lumMod val="75000"/>
                  </a:schemeClr>
                </a:solidFill>
              </a:rPr>
              <a:t>L’Italia</a:t>
            </a:r>
            <a:endParaRPr lang="es-ES" sz="2000" b="1" dirty="0" smtClean="0">
              <a:solidFill>
                <a:schemeClr val="tx2">
                  <a:lumMod val="75000"/>
                </a:schemeClr>
              </a:solidFill>
            </a:endParaRPr>
          </a:p>
          <a:p>
            <a:pPr marL="342900" indent="-342900"/>
            <a:endParaRPr lang="es-ES" sz="2000" b="1" dirty="0" smtClean="0">
              <a:solidFill>
                <a:schemeClr val="bg1"/>
              </a:solidFill>
            </a:endParaRPr>
          </a:p>
          <a:p>
            <a:pPr marL="342900" indent="-342900"/>
            <a:endParaRPr lang="es-ES" sz="2000" b="1" dirty="0" smtClean="0">
              <a:solidFill>
                <a:schemeClr val="bg1"/>
              </a:solidFill>
            </a:endParaRPr>
          </a:p>
        </p:txBody>
      </p:sp>
      <p:sp>
        <p:nvSpPr>
          <p:cNvPr id="10" name="9 CuadroTexto"/>
          <p:cNvSpPr txBox="1"/>
          <p:nvPr/>
        </p:nvSpPr>
        <p:spPr>
          <a:xfrm>
            <a:off x="2144688" y="980728"/>
            <a:ext cx="7056784" cy="5847755"/>
          </a:xfrm>
          <a:prstGeom prst="rect">
            <a:avLst/>
          </a:prstGeom>
          <a:noFill/>
        </p:spPr>
        <p:txBody>
          <a:bodyPr wrap="square" rtlCol="0">
            <a:spAutoFit/>
          </a:bodyPr>
          <a:lstStyle/>
          <a:p>
            <a:pPr algn="ctr"/>
            <a:r>
              <a:rPr lang="it-IT" sz="1600" b="1" dirty="0" smtClean="0"/>
              <a:t>LE  NORME SPECIFICHE  COMUNE DI MATERA, CITTÀ DEI SASSI</a:t>
            </a:r>
          </a:p>
          <a:p>
            <a:pPr algn="ctr"/>
            <a:endParaRPr lang="it-IT" sz="1600" b="1" dirty="0" smtClean="0"/>
          </a:p>
          <a:p>
            <a:pPr algn="just"/>
            <a:r>
              <a:rPr lang="it-IT" dirty="0" smtClean="0"/>
              <a:t>I Sassi di Matera sono stati iscritti nella lista del patrimono dell'umanità dell'UNESCO nel 1993. L'iscrizione è stata motivata dal fatto che essi rappresentano un ecosistema urbano straordinario, capace di perpetuare dal più lontano passato preistorico i modi di abitare delle caverne fino alla modernità.</a:t>
            </a:r>
          </a:p>
          <a:p>
            <a:pPr algn="just"/>
            <a:endParaRPr lang="it-IT" dirty="0" smtClean="0"/>
          </a:p>
          <a:p>
            <a:pPr algn="just"/>
            <a:r>
              <a:rPr lang="it-IT" dirty="0" smtClean="0"/>
              <a:t>Le presenti PGR dei Rioni Sassi di Matera normano e specificano le “Previsioni Generali di Recupero in termini di residenza, servizi, anche di interesse socio-economico, ed attrezzature pubbliche, nonché dei vincoli ambientali e paesaggistici”.</a:t>
            </a:r>
          </a:p>
          <a:p>
            <a:pPr algn="just"/>
            <a:endParaRPr lang="it-IT" dirty="0" smtClean="0"/>
          </a:p>
          <a:p>
            <a:pPr algn="just"/>
            <a:r>
              <a:rPr lang="it-IT" i="1" dirty="0" smtClean="0"/>
              <a:t>   L’ attuazione degli interventi previsti dalle presenti PGR, si articola in: </a:t>
            </a:r>
          </a:p>
          <a:p>
            <a:pPr algn="just">
              <a:buFontTx/>
              <a:buChar char="-"/>
            </a:pPr>
            <a:endParaRPr lang="it-IT" i="1" dirty="0" smtClean="0"/>
          </a:p>
          <a:p>
            <a:pPr lvl="1" algn="just">
              <a:buFontTx/>
              <a:buChar char="-"/>
            </a:pPr>
            <a:r>
              <a:rPr lang="it-IT" dirty="0" smtClean="0"/>
              <a:t>-Programmi Biennali di Attuazione.</a:t>
            </a:r>
          </a:p>
          <a:p>
            <a:pPr lvl="1" algn="just">
              <a:buFontTx/>
              <a:buChar char="-"/>
            </a:pPr>
            <a:endParaRPr lang="it-IT" dirty="0" smtClean="0"/>
          </a:p>
          <a:p>
            <a:pPr lvl="1" algn="just">
              <a:buFontTx/>
              <a:buChar char="-"/>
            </a:pPr>
            <a:r>
              <a:rPr lang="it-IT" dirty="0" smtClean="0"/>
              <a:t>-Ambiti o Comparti d’intervento.</a:t>
            </a:r>
          </a:p>
          <a:p>
            <a:pPr lvl="1" algn="just">
              <a:buFontTx/>
              <a:buChar char="-"/>
            </a:pPr>
            <a:endParaRPr lang="it-IT" dirty="0" smtClean="0"/>
          </a:p>
          <a:p>
            <a:pPr lvl="1" algn="just">
              <a:buFontTx/>
              <a:buChar char="-"/>
            </a:pPr>
            <a:r>
              <a:rPr lang="it-IT" dirty="0" smtClean="0"/>
              <a:t>-Unità minime d’intervento.</a:t>
            </a:r>
          </a:p>
          <a:p>
            <a:pPr algn="just"/>
            <a:endParaRPr lang="es-ES" dirty="0"/>
          </a:p>
        </p:txBody>
      </p:sp>
    </p:spTree>
  </p:cSld>
  <p:clrMapOvr>
    <a:masterClrMapping/>
  </p:clrMapOvr>
  <p:transition advClick="0">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845446" cy="1015663"/>
          </a:xfrm>
          <a:prstGeom prst="rect">
            <a:avLst/>
          </a:prstGeom>
        </p:spPr>
        <p:txBody>
          <a:bodyPr wrap="square">
            <a:spAutoFit/>
          </a:bodyPr>
          <a:lstStyle/>
          <a:p>
            <a:pPr marL="342900" indent="-342900"/>
            <a:r>
              <a:rPr lang="es-ES" sz="2000" b="1" smtClean="0">
                <a:solidFill>
                  <a:schemeClr val="bg1">
                    <a:lumMod val="65000"/>
                    <a:lumOff val="35000"/>
                  </a:schemeClr>
                </a:solidFill>
              </a:rPr>
              <a:t>3.  </a:t>
            </a:r>
            <a:r>
              <a:rPr lang="es-ES" sz="2000" b="1" smtClean="0">
                <a:solidFill>
                  <a:schemeClr val="bg1"/>
                </a:solidFill>
              </a:rPr>
              <a:t>Confronto dei codici di recupero tra La Spagna e L’Italia</a:t>
            </a:r>
          </a:p>
          <a:p>
            <a:pPr marL="342900" indent="-342900"/>
            <a:endParaRPr lang="es-ES" sz="2000" b="1" smtClean="0">
              <a:solidFill>
                <a:schemeClr val="bg1"/>
              </a:solidFill>
            </a:endParaRPr>
          </a:p>
          <a:p>
            <a:pPr marL="342900" indent="-342900"/>
            <a:endParaRPr lang="es-ES" sz="2000" b="1" smtClean="0">
              <a:solidFill>
                <a:schemeClr val="bg1"/>
              </a:solidFill>
            </a:endParaRPr>
          </a:p>
        </p:txBody>
      </p:sp>
      <p:sp>
        <p:nvSpPr>
          <p:cNvPr id="10" name="9 CuadroTexto"/>
          <p:cNvSpPr txBox="1"/>
          <p:nvPr/>
        </p:nvSpPr>
        <p:spPr>
          <a:xfrm>
            <a:off x="2144688" y="980728"/>
            <a:ext cx="7056784" cy="6124754"/>
          </a:xfrm>
          <a:prstGeom prst="rect">
            <a:avLst/>
          </a:prstGeom>
          <a:noFill/>
        </p:spPr>
        <p:txBody>
          <a:bodyPr wrap="square" rtlCol="0">
            <a:spAutoFit/>
          </a:bodyPr>
          <a:lstStyle/>
          <a:p>
            <a:pPr algn="ctr"/>
            <a:r>
              <a:rPr lang="it-IT" sz="1600" b="1" smtClean="0"/>
              <a:t>LE  NORME SPECIFICHE  LEGGE 16/2005 GENERALITAT VALENCIANA</a:t>
            </a:r>
          </a:p>
          <a:p>
            <a:pPr algn="ctr"/>
            <a:endParaRPr lang="it-IT" sz="1600" b="1" smtClean="0"/>
          </a:p>
          <a:p>
            <a:pPr algn="just"/>
            <a:r>
              <a:rPr lang="it-IT" smtClean="0"/>
              <a:t>I Cataloghi dei beni e delle aree protette indicano le politiche pubbliche di conservazione, il ripristino o la protezione dei beni immobili o delle aree di interesse.</a:t>
            </a:r>
          </a:p>
          <a:p>
            <a:pPr algn="just"/>
            <a:endParaRPr lang="it-IT" smtClean="0"/>
          </a:p>
          <a:p>
            <a:pPr algn="just"/>
            <a:r>
              <a:rPr lang="it-IT" i="1" smtClean="0"/>
              <a:t> Gli edifici si suddividono in tre livelli, in base al grado di tutela conferita sono classificati con tre gradi di protezione:</a:t>
            </a:r>
          </a:p>
          <a:p>
            <a:pPr algn="just"/>
            <a:endParaRPr lang="it-IT" i="1" smtClean="0"/>
          </a:p>
          <a:p>
            <a:pPr lvl="1" algn="just">
              <a:buFontTx/>
              <a:buChar char="-"/>
            </a:pPr>
            <a:r>
              <a:rPr lang="it-IT" smtClean="0"/>
              <a:t>- Edifici con grado di protezione 1: Sono protetti totalmente , al fine 	di mantenere le loro caratteristiche architettoniche e 	costruttive, volumi, forme e decorazioni. </a:t>
            </a:r>
          </a:p>
          <a:p>
            <a:pPr lvl="1" algn="just">
              <a:buFontTx/>
              <a:buChar char="-"/>
            </a:pPr>
            <a:endParaRPr lang="it-IT" smtClean="0"/>
          </a:p>
          <a:p>
            <a:pPr lvl="1" algn="just">
              <a:buFontTx/>
              <a:buChar char="-"/>
            </a:pPr>
            <a:r>
              <a:rPr lang="it-IT" smtClean="0"/>
              <a:t>- Edifici con grado di protezione 2: In questo livello sono inclusi 	quegli edifici la cui costruzione e le cui caratteristiche 	volumetriche sono di grande interesse, anche se all'interno ci 	sono aree di minore valore architettonico .</a:t>
            </a:r>
          </a:p>
          <a:p>
            <a:pPr lvl="1" algn="just">
              <a:buFontTx/>
              <a:buChar char="-"/>
            </a:pPr>
            <a:endParaRPr lang="it-IT" smtClean="0"/>
          </a:p>
          <a:p>
            <a:pPr lvl="1" algn="just"/>
            <a:r>
              <a:rPr lang="it-IT" smtClean="0"/>
              <a:t>-- Edifici con grado di protezione 3: In questo caso la protezione non 	prende in considerazione l'interno dell’edificio, ma solo 	determinati valori esterni. </a:t>
            </a:r>
          </a:p>
          <a:p>
            <a:pPr algn="just"/>
            <a:endParaRPr lang="es-ES"/>
          </a:p>
        </p:txBody>
      </p:sp>
    </p:spTree>
  </p:cSld>
  <p:clrMapOvr>
    <a:masterClrMapping/>
  </p:clrMapOvr>
  <p:transition advClick="0">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3008784" y="4653136"/>
            <a:ext cx="5349999" cy="2014935"/>
          </a:xfrm>
          <a:prstGeom prst="rect">
            <a:avLst/>
          </a:prstGeom>
          <a:noFill/>
          <a:ln w="9525">
            <a:noFill/>
            <a:miter lim="800000"/>
            <a:headEnd/>
            <a:tailEnd/>
          </a:ln>
        </p:spPr>
      </p:pic>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6" name="5 CuadroTexto"/>
          <p:cNvSpPr txBox="1"/>
          <p:nvPr/>
        </p:nvSpPr>
        <p:spPr>
          <a:xfrm>
            <a:off x="2144688" y="980728"/>
            <a:ext cx="7056784" cy="3631763"/>
          </a:xfrm>
          <a:prstGeom prst="rect">
            <a:avLst/>
          </a:prstGeom>
          <a:noFill/>
        </p:spPr>
        <p:txBody>
          <a:bodyPr wrap="square" rtlCol="0">
            <a:spAutoFit/>
          </a:bodyPr>
          <a:lstStyle/>
          <a:p>
            <a:pPr lvl="1">
              <a:buFont typeface="Wingdings" pitchFamily="2" charset="2"/>
              <a:buChar char="q"/>
            </a:pPr>
            <a:r>
              <a:rPr lang="it-IT" sz="1600" b="1" smtClean="0"/>
              <a:t>  Agenti e meccanismi di alterazione</a:t>
            </a:r>
          </a:p>
          <a:p>
            <a:pPr algn="ctr"/>
            <a:endParaRPr lang="it-IT" sz="1600" b="1" smtClean="0"/>
          </a:p>
          <a:p>
            <a:pPr algn="just"/>
            <a:r>
              <a:rPr lang="it-IT" smtClean="0"/>
              <a:t>I fattori che maggiormente contribuiscono alla alterazione delle pietre dei monumenti, e all’emergere di forme di degrado sono: </a:t>
            </a:r>
          </a:p>
          <a:p>
            <a:pPr algn="just"/>
            <a:endParaRPr lang="it-IT" smtClean="0"/>
          </a:p>
          <a:p>
            <a:pPr marL="342900" indent="-342900" algn="just">
              <a:buFont typeface="Wingdings" pitchFamily="2" charset="2"/>
              <a:buChar char="v"/>
            </a:pPr>
            <a:r>
              <a:rPr lang="it-IT" smtClean="0"/>
              <a:t> L’ACQUA</a:t>
            </a:r>
          </a:p>
          <a:p>
            <a:pPr algn="just"/>
            <a:endParaRPr lang="it-IT" smtClean="0"/>
          </a:p>
          <a:p>
            <a:pPr algn="just"/>
            <a:r>
              <a:rPr lang="it-IT" smtClean="0"/>
              <a:t>L'acqua in diversi stati o fasi (liquido, ghiaccio e vapore) è il principale agente di disturbo. Essa funge anche da veicolo per il trasporto di altre sostanze come i sali solubili, gli inquinanti atmosferici e gli organismi viventi, che aumentano in modo significativo il suo ruolo nei processi di degrado.</a:t>
            </a:r>
          </a:p>
          <a:p>
            <a:pPr algn="ctr"/>
            <a:r>
              <a:rPr lang="it-IT" smtClean="0"/>
              <a:t>L’acqua + cambio di fase</a:t>
            </a:r>
          </a:p>
        </p:txBody>
      </p:sp>
    </p:spTree>
  </p:cSld>
  <p:clrMapOvr>
    <a:masterClrMapping/>
  </p:clrMapOvr>
  <p:transition advClick="0">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6" name="5 CuadroTexto"/>
          <p:cNvSpPr txBox="1"/>
          <p:nvPr/>
        </p:nvSpPr>
        <p:spPr>
          <a:xfrm>
            <a:off x="2144688" y="1340768"/>
            <a:ext cx="6912768" cy="6186309"/>
          </a:xfrm>
          <a:prstGeom prst="rect">
            <a:avLst/>
          </a:prstGeom>
          <a:noFill/>
        </p:spPr>
        <p:txBody>
          <a:bodyPr wrap="square" rtlCol="0">
            <a:spAutoFit/>
          </a:bodyPr>
          <a:lstStyle/>
          <a:p>
            <a:pPr marL="342900" indent="-342900" algn="just">
              <a:buFont typeface="Wingdings" pitchFamily="2" charset="2"/>
              <a:buChar char="v"/>
            </a:pPr>
            <a:r>
              <a:rPr lang="it-IT" dirty="0" smtClean="0"/>
              <a:t>L’INQUINAMENTO ATMOSFERICO</a:t>
            </a:r>
          </a:p>
          <a:p>
            <a:pPr marL="342900" indent="-342900" algn="just"/>
            <a:endParaRPr lang="it-IT" dirty="0" smtClean="0"/>
          </a:p>
          <a:p>
            <a:pPr algn="just"/>
            <a:endParaRPr lang="it-IT" dirty="0" smtClean="0"/>
          </a:p>
          <a:p>
            <a:pPr algn="just"/>
            <a:r>
              <a:rPr lang="it-IT" dirty="0" smtClean="0"/>
              <a:t>Nelle aree urbane o industrializzate, gli effetti dell'inquinamento atmosferico sul deterioramento della pietra sono particolarmente evidenti. Gli inquinanti atmosferici (solidi, liquidi e gas) reagiscono con i componenti della pietra, provocando varie forme di degrado (efflorescenze, patine, croste ...) e l'alterazione del materiale.</a:t>
            </a:r>
          </a:p>
          <a:p>
            <a:pPr algn="just"/>
            <a:endParaRPr lang="it-IT" dirty="0" smtClean="0"/>
          </a:p>
          <a:p>
            <a:pPr algn="just"/>
            <a:r>
              <a:rPr lang="it-IT" i="1" dirty="0" smtClean="0"/>
              <a:t>Tra le sostanze inquinanti, quelle considerate maggiormente aggressive sono: </a:t>
            </a:r>
          </a:p>
          <a:p>
            <a:pPr algn="just"/>
            <a:endParaRPr lang="it-IT" i="1" dirty="0" smtClean="0"/>
          </a:p>
          <a:p>
            <a:pPr lvl="2" algn="just">
              <a:buFont typeface="Wingdings" pitchFamily="2" charset="2"/>
              <a:buChar char="Ø"/>
            </a:pPr>
            <a:r>
              <a:rPr lang="it-IT" i="1" dirty="0" smtClean="0"/>
              <a:t>  </a:t>
            </a:r>
            <a:r>
              <a:rPr lang="es-ES" dirty="0" err="1" smtClean="0"/>
              <a:t>Anidride</a:t>
            </a:r>
            <a:r>
              <a:rPr lang="es-ES" dirty="0" smtClean="0"/>
              <a:t> </a:t>
            </a:r>
            <a:r>
              <a:rPr lang="es-ES" dirty="0" err="1" smtClean="0"/>
              <a:t>carbonica</a:t>
            </a:r>
            <a:r>
              <a:rPr lang="es-ES" dirty="0" smtClean="0"/>
              <a:t> (CO</a:t>
            </a:r>
            <a:r>
              <a:rPr lang="es-ES" sz="1050" dirty="0" smtClean="0"/>
              <a:t>2</a:t>
            </a:r>
            <a:r>
              <a:rPr lang="es-ES" dirty="0" smtClean="0"/>
              <a:t>) </a:t>
            </a:r>
          </a:p>
          <a:p>
            <a:pPr lvl="2" algn="just">
              <a:buFont typeface="Wingdings" pitchFamily="2" charset="2"/>
              <a:buChar char="Ø"/>
            </a:pPr>
            <a:endParaRPr lang="es-ES" i="1" dirty="0" smtClean="0"/>
          </a:p>
          <a:p>
            <a:pPr lvl="2" algn="just">
              <a:buFont typeface="Wingdings" pitchFamily="2" charset="2"/>
              <a:buChar char="Ø"/>
            </a:pPr>
            <a:r>
              <a:rPr lang="es-ES" i="1" dirty="0" smtClean="0"/>
              <a:t>  </a:t>
            </a:r>
            <a:r>
              <a:rPr lang="it-IT" dirty="0" smtClean="0"/>
              <a:t>I composti dello zolfo (SO</a:t>
            </a:r>
            <a:r>
              <a:rPr lang="it-IT" sz="1400" dirty="0" smtClean="0"/>
              <a:t>x</a:t>
            </a:r>
            <a:r>
              <a:rPr lang="it-IT" dirty="0" smtClean="0"/>
              <a:t>)</a:t>
            </a:r>
          </a:p>
          <a:p>
            <a:pPr lvl="2" algn="just">
              <a:buFont typeface="Wingdings" pitchFamily="2" charset="2"/>
              <a:buChar char="Ø"/>
            </a:pPr>
            <a:endParaRPr lang="it-IT" i="1" dirty="0" smtClean="0"/>
          </a:p>
          <a:p>
            <a:pPr lvl="2" algn="just">
              <a:buFont typeface="Wingdings" pitchFamily="2" charset="2"/>
              <a:buChar char="Ø"/>
            </a:pPr>
            <a:r>
              <a:rPr lang="es-ES" dirty="0" smtClean="0"/>
              <a:t>  </a:t>
            </a:r>
            <a:r>
              <a:rPr lang="es-ES" dirty="0" err="1" smtClean="0"/>
              <a:t>Il</a:t>
            </a:r>
            <a:r>
              <a:rPr lang="es-ES" dirty="0" smtClean="0"/>
              <a:t> </a:t>
            </a:r>
            <a:r>
              <a:rPr lang="es-ES" dirty="0" err="1" smtClean="0"/>
              <a:t>particolato</a:t>
            </a:r>
            <a:r>
              <a:rPr lang="es-ES" dirty="0" smtClean="0"/>
              <a:t> </a:t>
            </a:r>
            <a:r>
              <a:rPr lang="es-ES" dirty="0" err="1" smtClean="0"/>
              <a:t>atmosferico</a:t>
            </a:r>
            <a:endParaRPr lang="it-IT" i="1" dirty="0" smtClean="0"/>
          </a:p>
          <a:p>
            <a:pPr algn="just"/>
            <a:endParaRPr lang="it-IT" i="1" dirty="0" smtClean="0"/>
          </a:p>
          <a:p>
            <a:pPr algn="just"/>
            <a:endParaRPr lang="it-IT" i="1" dirty="0" smtClean="0"/>
          </a:p>
          <a:p>
            <a:pPr algn="just"/>
            <a:r>
              <a:rPr lang="it-IT" i="1" dirty="0" smtClean="0"/>
              <a:t>	</a:t>
            </a:r>
          </a:p>
          <a:p>
            <a:pPr algn="just"/>
            <a:endParaRPr lang="it-IT" i="1" dirty="0" smtClean="0"/>
          </a:p>
          <a:p>
            <a:pPr algn="just"/>
            <a:endParaRPr lang="it-IT" i="1" dirty="0" smtClean="0"/>
          </a:p>
        </p:txBody>
      </p:sp>
      <p:pic>
        <p:nvPicPr>
          <p:cNvPr id="7" name="6 Imagen" descr="inquinamento_cines.jpg"/>
          <p:cNvPicPr>
            <a:picLocks noChangeAspect="1"/>
          </p:cNvPicPr>
          <p:nvPr/>
        </p:nvPicPr>
        <p:blipFill>
          <a:blip r:embed="rId3" cstate="print"/>
          <a:stretch>
            <a:fillRect/>
          </a:stretch>
        </p:blipFill>
        <p:spPr>
          <a:xfrm>
            <a:off x="6321152" y="4509120"/>
            <a:ext cx="2736304" cy="1834654"/>
          </a:xfrm>
          <a:prstGeom prst="rect">
            <a:avLst/>
          </a:prstGeom>
        </p:spPr>
      </p:pic>
    </p:spTree>
  </p:cSld>
  <p:clrMapOvr>
    <a:masterClrMapping/>
  </p:clrMapOvr>
  <p:transition advClick="0">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6" name="5 CuadroTexto"/>
          <p:cNvSpPr txBox="1"/>
          <p:nvPr/>
        </p:nvSpPr>
        <p:spPr>
          <a:xfrm>
            <a:off x="2144688" y="980728"/>
            <a:ext cx="6912768" cy="2477601"/>
          </a:xfrm>
          <a:prstGeom prst="rect">
            <a:avLst/>
          </a:prstGeom>
          <a:noFill/>
        </p:spPr>
        <p:txBody>
          <a:bodyPr wrap="square" rtlCol="0">
            <a:spAutoFit/>
          </a:bodyPr>
          <a:lstStyle/>
          <a:p>
            <a:pPr marL="342900" indent="-342900" algn="just">
              <a:buFont typeface="Wingdings" pitchFamily="2" charset="2"/>
              <a:buChar char="v"/>
            </a:pPr>
            <a:r>
              <a:rPr lang="it-IT" smtClean="0"/>
              <a:t> I SALI SOLUBILI</a:t>
            </a:r>
          </a:p>
          <a:p>
            <a:pPr marL="342900" indent="-342900" algn="just">
              <a:buFont typeface="Wingdings" pitchFamily="2" charset="2"/>
              <a:buChar char="v"/>
            </a:pPr>
            <a:endParaRPr lang="it-IT" smtClean="0"/>
          </a:p>
          <a:p>
            <a:pPr algn="just"/>
            <a:r>
              <a:rPr lang="it-IT" sz="1700" smtClean="0"/>
              <a:t>I sali solubili causano danni fisici e chimici alle pietre, quando si cristallizzano all'interno o sulla superficie della stessa.  I sali solubili più comuni nelle rocce sono il solfato, seguito da carbonati, cloruri, nitrati e nitriti.</a:t>
            </a:r>
          </a:p>
          <a:p>
            <a:pPr algn="just"/>
            <a:endParaRPr lang="it-IT" sz="1700" smtClean="0"/>
          </a:p>
          <a:p>
            <a:pPr algn="just"/>
            <a:r>
              <a:rPr lang="it-IT" sz="1700" smtClean="0"/>
              <a:t>Il deterioramento causato da sali solubili può essere per esempio attraverso il passaggio del sale anidro all’idratato, questo comporta pressioni nelle pareti dei pori che possono causare fessurazioni.</a:t>
            </a:r>
          </a:p>
        </p:txBody>
      </p:sp>
      <p:pic>
        <p:nvPicPr>
          <p:cNvPr id="2051" name="Picture 3"/>
          <p:cNvPicPr>
            <a:picLocks noChangeAspect="1" noChangeArrowheads="1"/>
          </p:cNvPicPr>
          <p:nvPr/>
        </p:nvPicPr>
        <p:blipFill>
          <a:blip r:embed="rId3" cstate="print"/>
          <a:srcRect/>
          <a:stretch>
            <a:fillRect/>
          </a:stretch>
        </p:blipFill>
        <p:spPr bwMode="auto">
          <a:xfrm>
            <a:off x="2216696" y="3501008"/>
            <a:ext cx="7056784" cy="2993875"/>
          </a:xfrm>
          <a:prstGeom prst="rect">
            <a:avLst/>
          </a:prstGeom>
          <a:noFill/>
          <a:ln w="9525">
            <a:noFill/>
            <a:miter lim="800000"/>
            <a:headEnd/>
            <a:tailEnd/>
          </a:ln>
        </p:spPr>
      </p:pic>
      <p:sp>
        <p:nvSpPr>
          <p:cNvPr id="10" name="9 CuadroTexto"/>
          <p:cNvSpPr txBox="1"/>
          <p:nvPr/>
        </p:nvSpPr>
        <p:spPr>
          <a:xfrm>
            <a:off x="5529064" y="6550223"/>
            <a:ext cx="3456384" cy="307777"/>
          </a:xfrm>
          <a:prstGeom prst="rect">
            <a:avLst/>
          </a:prstGeom>
          <a:noFill/>
        </p:spPr>
        <p:txBody>
          <a:bodyPr wrap="square" rtlCol="0">
            <a:spAutoFit/>
          </a:bodyPr>
          <a:lstStyle/>
          <a:p>
            <a:r>
              <a:rPr lang="it-IT" sz="1400" smtClean="0"/>
              <a:t>Processo di sale anidro per diventare idratata</a:t>
            </a:r>
            <a:endParaRPr lang="es-ES" sz="1400"/>
          </a:p>
        </p:txBody>
      </p:sp>
    </p:spTree>
  </p:cSld>
  <p:clrMapOvr>
    <a:masterClrMapping/>
  </p:clrMapOvr>
  <p:transition advClick="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6" name="5 CuadroTexto"/>
          <p:cNvSpPr txBox="1"/>
          <p:nvPr/>
        </p:nvSpPr>
        <p:spPr>
          <a:xfrm>
            <a:off x="2144688" y="980728"/>
            <a:ext cx="6912768" cy="369332"/>
          </a:xfrm>
          <a:prstGeom prst="rect">
            <a:avLst/>
          </a:prstGeom>
          <a:noFill/>
        </p:spPr>
        <p:txBody>
          <a:bodyPr wrap="square" rtlCol="0">
            <a:spAutoFit/>
          </a:bodyPr>
          <a:lstStyle/>
          <a:p>
            <a:pPr marL="342900" indent="-342900" algn="just">
              <a:buFont typeface="Wingdings" pitchFamily="2" charset="2"/>
              <a:buChar char="v"/>
            </a:pPr>
            <a:r>
              <a:rPr lang="it-IT" smtClean="0"/>
              <a:t> GLI ORGANISMI VIVENTI</a:t>
            </a:r>
          </a:p>
        </p:txBody>
      </p:sp>
      <p:sp>
        <p:nvSpPr>
          <p:cNvPr id="13" name="12 CuadroTexto"/>
          <p:cNvSpPr txBox="1"/>
          <p:nvPr/>
        </p:nvSpPr>
        <p:spPr>
          <a:xfrm>
            <a:off x="2216696" y="1484784"/>
            <a:ext cx="6912768" cy="369332"/>
          </a:xfrm>
          <a:prstGeom prst="rect">
            <a:avLst/>
          </a:prstGeom>
          <a:noFill/>
        </p:spPr>
        <p:txBody>
          <a:bodyPr wrap="square" rtlCol="0">
            <a:spAutoFit/>
          </a:bodyPr>
          <a:lstStyle/>
          <a:p>
            <a:endParaRPr lang="es-ES"/>
          </a:p>
        </p:txBody>
      </p:sp>
      <p:sp>
        <p:nvSpPr>
          <p:cNvPr id="14" name="13 CuadroTexto"/>
          <p:cNvSpPr txBox="1"/>
          <p:nvPr/>
        </p:nvSpPr>
        <p:spPr>
          <a:xfrm>
            <a:off x="2144688" y="1556792"/>
            <a:ext cx="6840760" cy="1200329"/>
          </a:xfrm>
          <a:prstGeom prst="rect">
            <a:avLst/>
          </a:prstGeom>
          <a:noFill/>
        </p:spPr>
        <p:txBody>
          <a:bodyPr wrap="square" rtlCol="0">
            <a:spAutoFit/>
          </a:bodyPr>
          <a:lstStyle/>
          <a:p>
            <a:pPr algn="just"/>
            <a:r>
              <a:rPr lang="it-IT" smtClean="0"/>
              <a:t>Alcuni organismi depositandosi sulle rocce vengono coinvolti nelle loro alterazioni chimiche e fisiche (biodeteriorazione). Tra gli agenti biotici più importanti maggiore incidenza assumono i batteri, i funghi, le alghe, i licheni, le piante superiori e gli animali.</a:t>
            </a:r>
            <a:endParaRPr lang="es-ES"/>
          </a:p>
        </p:txBody>
      </p:sp>
      <p:sp>
        <p:nvSpPr>
          <p:cNvPr id="15" name="14 CuadroTexto"/>
          <p:cNvSpPr txBox="1"/>
          <p:nvPr/>
        </p:nvSpPr>
        <p:spPr>
          <a:xfrm>
            <a:off x="2216696" y="3933057"/>
            <a:ext cx="6840760" cy="3139321"/>
          </a:xfrm>
          <a:prstGeom prst="rect">
            <a:avLst/>
          </a:prstGeom>
          <a:noFill/>
        </p:spPr>
        <p:txBody>
          <a:bodyPr wrap="square" rtlCol="0">
            <a:spAutoFit/>
          </a:bodyPr>
          <a:lstStyle/>
          <a:p>
            <a:pPr algn="just"/>
            <a:r>
              <a:rPr lang="it-IT" smtClean="0"/>
              <a:t>Le variazioni di temperatura causano dilatazioni e contrazioni dei materiali lapidei, in funzione delle caratteristiche termiche.</a:t>
            </a:r>
          </a:p>
          <a:p>
            <a:pPr algn="just"/>
            <a:endParaRPr lang="it-IT" smtClean="0"/>
          </a:p>
          <a:p>
            <a:pPr algn="just"/>
            <a:r>
              <a:rPr lang="it-IT" smtClean="0"/>
              <a:t>Altri fattori di deterioramento delle pietre da prendere in considerazione sono: l'azione del vento (erosione eolica), il rilascio di ceppi naturali di roccia, la corrosione che provocano gli elementi metallici fissati alle pietre, le vibrazioni, gli sforzi indotti dalle tecniche di scultura in pietra e gli incidenti naturali ( incendi, inondazioni, terremoti, cedimenti differenziali del terreno ...).</a:t>
            </a:r>
          </a:p>
          <a:p>
            <a:pPr algn="just"/>
            <a:endParaRPr lang="it-IT" smtClean="0"/>
          </a:p>
          <a:p>
            <a:pPr algn="just"/>
            <a:endParaRPr lang="es-ES"/>
          </a:p>
        </p:txBody>
      </p:sp>
      <p:sp>
        <p:nvSpPr>
          <p:cNvPr id="16" name="15 CuadroTexto"/>
          <p:cNvSpPr txBox="1"/>
          <p:nvPr/>
        </p:nvSpPr>
        <p:spPr>
          <a:xfrm>
            <a:off x="2144688" y="3140968"/>
            <a:ext cx="6912768" cy="369332"/>
          </a:xfrm>
          <a:prstGeom prst="rect">
            <a:avLst/>
          </a:prstGeom>
          <a:noFill/>
        </p:spPr>
        <p:txBody>
          <a:bodyPr wrap="square" rtlCol="0">
            <a:spAutoFit/>
          </a:bodyPr>
          <a:lstStyle/>
          <a:p>
            <a:pPr marL="342900" indent="-342900" algn="just">
              <a:buFont typeface="Wingdings" pitchFamily="2" charset="2"/>
              <a:buChar char="v"/>
            </a:pPr>
            <a:r>
              <a:rPr lang="it-IT" smtClean="0"/>
              <a:t> GLI ALTRI AGENTI</a:t>
            </a:r>
          </a:p>
        </p:txBody>
      </p:sp>
    </p:spTree>
  </p:cSld>
  <p:clrMapOvr>
    <a:masterClrMapping/>
  </p:clrMapOvr>
  <p:transition advClick="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6" name="5 CuadroTexto"/>
          <p:cNvSpPr txBox="1"/>
          <p:nvPr/>
        </p:nvSpPr>
        <p:spPr>
          <a:xfrm>
            <a:off x="2144688" y="980728"/>
            <a:ext cx="7056784" cy="1969770"/>
          </a:xfrm>
          <a:prstGeom prst="rect">
            <a:avLst/>
          </a:prstGeom>
          <a:noFill/>
        </p:spPr>
        <p:txBody>
          <a:bodyPr wrap="square" rtlCol="0">
            <a:spAutoFit/>
          </a:bodyPr>
          <a:lstStyle/>
          <a:p>
            <a:pPr lvl="1">
              <a:buFont typeface="Wingdings" pitchFamily="2" charset="2"/>
              <a:buChar char="q"/>
            </a:pPr>
            <a:r>
              <a:rPr lang="it-IT" sz="1600" b="1" smtClean="0"/>
              <a:t>  Forme di alterazione</a:t>
            </a:r>
          </a:p>
          <a:p>
            <a:pPr lvl="1"/>
            <a:endParaRPr lang="it-IT" sz="1600" b="1" smtClean="0"/>
          </a:p>
          <a:p>
            <a:pPr algn="just"/>
            <a:r>
              <a:rPr lang="it-IT" smtClean="0"/>
              <a:t>La degradazione dei materiali lapidei nei luoghi di cantiere si manifesta attraverso vari cambiamenti (colore, consistenza, mineralogia, chimiche ...), che danno luogo a forme di alterazione o di deterioramento. </a:t>
            </a:r>
          </a:p>
          <a:p>
            <a:pPr algn="ctr"/>
            <a:endParaRPr lang="it-IT" smtClean="0"/>
          </a:p>
          <a:p>
            <a:r>
              <a:rPr lang="it-IT" i="1" smtClean="0"/>
              <a:t>                 Le forme più comuni di deterioramento delle pietre: </a:t>
            </a:r>
          </a:p>
        </p:txBody>
      </p:sp>
      <p:sp>
        <p:nvSpPr>
          <p:cNvPr id="7" name="6 CuadroTexto"/>
          <p:cNvSpPr txBox="1"/>
          <p:nvPr/>
        </p:nvSpPr>
        <p:spPr>
          <a:xfrm>
            <a:off x="2072680" y="3212976"/>
            <a:ext cx="3312368" cy="3524042"/>
          </a:xfrm>
          <a:prstGeom prst="rect">
            <a:avLst/>
          </a:prstGeom>
          <a:noFill/>
        </p:spPr>
        <p:txBody>
          <a:bodyPr wrap="square" rtlCol="0">
            <a:spAutoFit/>
          </a:bodyPr>
          <a:lstStyle/>
          <a:p>
            <a:pPr>
              <a:buFont typeface="Arial" pitchFamily="34" charset="0"/>
              <a:buChar char="•"/>
            </a:pPr>
            <a:r>
              <a:rPr lang="es-ES" sz="1600" b="1" smtClean="0"/>
              <a:t>   PATINA</a:t>
            </a:r>
          </a:p>
          <a:p>
            <a:endParaRPr lang="es-ES" smtClean="0"/>
          </a:p>
          <a:p>
            <a:pPr algn="just"/>
            <a:r>
              <a:rPr lang="it-IT" sz="1700" smtClean="0"/>
              <a:t>Strato o sottile pellicola che si forma sulla superficie della pietra per vari motivi. È una modificazione superficiale del materiale che non implica necessariamente dei processi di degrado o di deterioramento. </a:t>
            </a:r>
          </a:p>
          <a:p>
            <a:pPr algn="just"/>
            <a:r>
              <a:rPr lang="it-IT" sz="1700" smtClean="0"/>
              <a:t>Es: Patina di invecchiamento, Patina biologica...</a:t>
            </a:r>
            <a:endParaRPr lang="es-ES" sz="1700" smtClean="0"/>
          </a:p>
          <a:p>
            <a:endParaRPr lang="es-ES" smtClean="0"/>
          </a:p>
          <a:p>
            <a:endParaRPr lang="es-ES"/>
          </a:p>
        </p:txBody>
      </p:sp>
      <p:pic>
        <p:nvPicPr>
          <p:cNvPr id="1026" name="Picture 2"/>
          <p:cNvPicPr>
            <a:picLocks noChangeAspect="1" noChangeArrowheads="1"/>
          </p:cNvPicPr>
          <p:nvPr/>
        </p:nvPicPr>
        <p:blipFill>
          <a:blip r:embed="rId3" cstate="print"/>
          <a:srcRect/>
          <a:stretch>
            <a:fillRect/>
          </a:stretch>
        </p:blipFill>
        <p:spPr bwMode="auto">
          <a:xfrm>
            <a:off x="5745088" y="3429000"/>
            <a:ext cx="3198289" cy="2893690"/>
          </a:xfrm>
          <a:prstGeom prst="rect">
            <a:avLst/>
          </a:prstGeom>
          <a:noFill/>
          <a:ln w="9525">
            <a:noFill/>
            <a:miter lim="800000"/>
            <a:headEnd/>
            <a:tailEnd/>
          </a:ln>
        </p:spPr>
      </p:pic>
      <p:sp>
        <p:nvSpPr>
          <p:cNvPr id="10" name="9 CuadroTexto"/>
          <p:cNvSpPr txBox="1"/>
          <p:nvPr/>
        </p:nvSpPr>
        <p:spPr>
          <a:xfrm>
            <a:off x="5673080" y="6381328"/>
            <a:ext cx="4032448" cy="307777"/>
          </a:xfrm>
          <a:prstGeom prst="rect">
            <a:avLst/>
          </a:prstGeom>
          <a:noFill/>
        </p:spPr>
        <p:txBody>
          <a:bodyPr wrap="square" rtlCol="0">
            <a:spAutoFit/>
          </a:bodyPr>
          <a:lstStyle/>
          <a:p>
            <a:r>
              <a:rPr lang="es-ES" sz="1400" i="1" smtClean="0"/>
              <a:t>Cortile interno (Palazzo Santoro-Bronzini)</a:t>
            </a:r>
            <a:endParaRPr lang="es-ES" sz="1400" i="1"/>
          </a:p>
        </p:txBody>
      </p:sp>
    </p:spTree>
  </p:cSld>
  <p:clrMapOvr>
    <a:masterClrMapping/>
  </p:clrMapOvr>
  <p:transition advClick="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7" name="6 CuadroTexto"/>
          <p:cNvSpPr txBox="1"/>
          <p:nvPr/>
        </p:nvSpPr>
        <p:spPr>
          <a:xfrm>
            <a:off x="2072680" y="908720"/>
            <a:ext cx="3312368" cy="2970044"/>
          </a:xfrm>
          <a:prstGeom prst="rect">
            <a:avLst/>
          </a:prstGeom>
          <a:noFill/>
        </p:spPr>
        <p:txBody>
          <a:bodyPr wrap="square" rtlCol="0">
            <a:spAutoFit/>
          </a:bodyPr>
          <a:lstStyle/>
          <a:p>
            <a:pPr>
              <a:buFont typeface="Arial" pitchFamily="34" charset="0"/>
              <a:buChar char="•"/>
            </a:pPr>
            <a:r>
              <a:rPr lang="es-ES" sz="1600" b="1" smtClean="0"/>
              <a:t>   DEPOSITO SUPERFICIALE</a:t>
            </a:r>
          </a:p>
          <a:p>
            <a:pPr algn="just"/>
            <a:endParaRPr lang="it-IT" smtClean="0"/>
          </a:p>
          <a:p>
            <a:pPr algn="just"/>
            <a:r>
              <a:rPr lang="it-IT" sz="1700" smtClean="0"/>
              <a:t>Accumulo di materiali di diversa origine (polvere, fumo, guano, agenzie...) sulla superficie della pietra. Solitamente di spessore variabile e di bassa aderenza alla pietra di supporto su cui poggia.   </a:t>
            </a:r>
          </a:p>
          <a:p>
            <a:pPr algn="just"/>
            <a:r>
              <a:rPr lang="it-IT" sz="1700" smtClean="0"/>
              <a:t>I depositi di natura organica (guano) sono i più dannosi per la pietra, a causa della loro acidità.</a:t>
            </a:r>
            <a:endParaRPr lang="es-ES" sz="1700"/>
          </a:p>
        </p:txBody>
      </p:sp>
      <p:sp>
        <p:nvSpPr>
          <p:cNvPr id="10" name="9 CuadroTexto"/>
          <p:cNvSpPr txBox="1"/>
          <p:nvPr/>
        </p:nvSpPr>
        <p:spPr>
          <a:xfrm>
            <a:off x="5673080" y="3501008"/>
            <a:ext cx="4032448" cy="307777"/>
          </a:xfrm>
          <a:prstGeom prst="rect">
            <a:avLst/>
          </a:prstGeom>
          <a:noFill/>
        </p:spPr>
        <p:txBody>
          <a:bodyPr wrap="square" rtlCol="0">
            <a:spAutoFit/>
          </a:bodyPr>
          <a:lstStyle/>
          <a:p>
            <a:r>
              <a:rPr lang="it-IT" sz="1400" i="1" smtClean="0"/>
              <a:t>Tetto di tegole (Palazzo Santoro-Bronzini)</a:t>
            </a:r>
            <a:endParaRPr lang="es-ES" sz="1400" i="1"/>
          </a:p>
        </p:txBody>
      </p:sp>
      <p:pic>
        <p:nvPicPr>
          <p:cNvPr id="2050" name="Picture 2"/>
          <p:cNvPicPr>
            <a:picLocks noChangeAspect="1" noChangeArrowheads="1"/>
          </p:cNvPicPr>
          <p:nvPr/>
        </p:nvPicPr>
        <p:blipFill>
          <a:blip r:embed="rId3" cstate="print"/>
          <a:srcRect/>
          <a:stretch>
            <a:fillRect/>
          </a:stretch>
        </p:blipFill>
        <p:spPr bwMode="auto">
          <a:xfrm>
            <a:off x="5601072" y="980728"/>
            <a:ext cx="3268133" cy="2448272"/>
          </a:xfrm>
          <a:prstGeom prst="rect">
            <a:avLst/>
          </a:prstGeom>
          <a:noFill/>
          <a:ln w="9525">
            <a:noFill/>
            <a:miter lim="800000"/>
            <a:headEnd/>
            <a:tailEnd/>
          </a:ln>
        </p:spPr>
      </p:pic>
      <p:sp>
        <p:nvSpPr>
          <p:cNvPr id="12" name="11 CuadroTexto"/>
          <p:cNvSpPr txBox="1"/>
          <p:nvPr/>
        </p:nvSpPr>
        <p:spPr>
          <a:xfrm>
            <a:off x="2216696" y="4437112"/>
            <a:ext cx="3312368" cy="1923604"/>
          </a:xfrm>
          <a:prstGeom prst="rect">
            <a:avLst/>
          </a:prstGeom>
          <a:noFill/>
        </p:spPr>
        <p:txBody>
          <a:bodyPr wrap="square" rtlCol="0">
            <a:spAutoFit/>
          </a:bodyPr>
          <a:lstStyle/>
          <a:p>
            <a:pPr>
              <a:buFont typeface="Arial" pitchFamily="34" charset="0"/>
              <a:buChar char="•"/>
            </a:pPr>
            <a:r>
              <a:rPr lang="es-ES" sz="1600" b="1" smtClean="0"/>
              <a:t>   EFFLORESCENZA</a:t>
            </a:r>
          </a:p>
          <a:p>
            <a:pPr algn="just"/>
            <a:endParaRPr lang="it-IT" smtClean="0"/>
          </a:p>
          <a:p>
            <a:pPr algn="just"/>
            <a:r>
              <a:rPr lang="it-IT" sz="1700" smtClean="0"/>
              <a:t>Formazione di sostanze, generalmente di colore biancastro e di aspetto cristallino, pulverulento o filamentoso, sulla superficie del manufatto. </a:t>
            </a:r>
            <a:endParaRPr lang="es-ES" sz="1700"/>
          </a:p>
        </p:txBody>
      </p:sp>
      <p:sp>
        <p:nvSpPr>
          <p:cNvPr id="14" name="13 CuadroTexto"/>
          <p:cNvSpPr txBox="1"/>
          <p:nvPr/>
        </p:nvSpPr>
        <p:spPr>
          <a:xfrm>
            <a:off x="5673080" y="6453336"/>
            <a:ext cx="4032448" cy="307777"/>
          </a:xfrm>
          <a:prstGeom prst="rect">
            <a:avLst/>
          </a:prstGeom>
          <a:noFill/>
        </p:spPr>
        <p:txBody>
          <a:bodyPr wrap="square" rtlCol="0">
            <a:spAutoFit/>
          </a:bodyPr>
          <a:lstStyle/>
          <a:p>
            <a:r>
              <a:rPr lang="es-ES" sz="1400" i="1" smtClean="0"/>
              <a:t>Facciata sud (Palazzo Santoro-Bronzini)</a:t>
            </a:r>
            <a:endParaRPr lang="es-ES" sz="1400" i="1"/>
          </a:p>
        </p:txBody>
      </p:sp>
      <p:pic>
        <p:nvPicPr>
          <p:cNvPr id="2053" name="Picture 5"/>
          <p:cNvPicPr>
            <a:picLocks noChangeAspect="1" noChangeArrowheads="1"/>
          </p:cNvPicPr>
          <p:nvPr/>
        </p:nvPicPr>
        <p:blipFill>
          <a:blip r:embed="rId4" cstate="print"/>
          <a:srcRect/>
          <a:stretch>
            <a:fillRect/>
          </a:stretch>
        </p:blipFill>
        <p:spPr bwMode="auto">
          <a:xfrm>
            <a:off x="5817096" y="4149080"/>
            <a:ext cx="2795017" cy="2330728"/>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7" name="6 CuadroTexto"/>
          <p:cNvSpPr txBox="1"/>
          <p:nvPr/>
        </p:nvSpPr>
        <p:spPr>
          <a:xfrm>
            <a:off x="2072680" y="1124744"/>
            <a:ext cx="3312368" cy="2400657"/>
          </a:xfrm>
          <a:prstGeom prst="rect">
            <a:avLst/>
          </a:prstGeom>
          <a:noFill/>
        </p:spPr>
        <p:txBody>
          <a:bodyPr wrap="square" rtlCol="0">
            <a:spAutoFit/>
          </a:bodyPr>
          <a:lstStyle/>
          <a:p>
            <a:pPr>
              <a:buFont typeface="Arial" pitchFamily="34" charset="0"/>
              <a:buChar char="•"/>
            </a:pPr>
            <a:r>
              <a:rPr lang="es-ES" sz="1600" b="1" smtClean="0"/>
              <a:t>   ALVEOLIZZAZIONE</a:t>
            </a:r>
          </a:p>
          <a:p>
            <a:pPr algn="just"/>
            <a:endParaRPr lang="it-IT" smtClean="0"/>
          </a:p>
          <a:p>
            <a:pPr algn="just"/>
            <a:r>
              <a:rPr lang="it-IT" sz="1600" smtClean="0"/>
              <a:t>Degradazione di origine fisico-chimico, sotto forma di alveoli, caratteristici delle pietre porose. Gli alveoli sono spesso interconnessi e hanno distribuzione non uniforme. </a:t>
            </a:r>
          </a:p>
          <a:p>
            <a:pPr algn="just"/>
            <a:r>
              <a:rPr lang="it-IT" sz="1600" smtClean="0"/>
              <a:t>- Il movimento dell’acqua all’interno del substrato e l</a:t>
            </a:r>
            <a:r>
              <a:rPr lang="es-ES" sz="1600" smtClean="0"/>
              <a:t>’azione eolica </a:t>
            </a:r>
            <a:endParaRPr lang="it-IT" sz="1600" smtClean="0"/>
          </a:p>
        </p:txBody>
      </p:sp>
      <p:sp>
        <p:nvSpPr>
          <p:cNvPr id="10" name="9 CuadroTexto"/>
          <p:cNvSpPr txBox="1"/>
          <p:nvPr/>
        </p:nvSpPr>
        <p:spPr>
          <a:xfrm>
            <a:off x="5673080" y="3573016"/>
            <a:ext cx="4032448" cy="307777"/>
          </a:xfrm>
          <a:prstGeom prst="rect">
            <a:avLst/>
          </a:prstGeom>
          <a:noFill/>
        </p:spPr>
        <p:txBody>
          <a:bodyPr wrap="square" rtlCol="0">
            <a:spAutoFit/>
          </a:bodyPr>
          <a:lstStyle/>
          <a:p>
            <a:r>
              <a:rPr lang="es-ES" sz="1400" i="1" smtClean="0"/>
              <a:t>Ingresso principale (Palazzo Santoro-Bronzini)</a:t>
            </a:r>
            <a:endParaRPr lang="es-ES" sz="1400" i="1"/>
          </a:p>
        </p:txBody>
      </p:sp>
      <p:sp>
        <p:nvSpPr>
          <p:cNvPr id="12" name="11 CuadroTexto"/>
          <p:cNvSpPr txBox="1"/>
          <p:nvPr/>
        </p:nvSpPr>
        <p:spPr>
          <a:xfrm>
            <a:off x="2144688" y="3933056"/>
            <a:ext cx="3312368" cy="2831544"/>
          </a:xfrm>
          <a:prstGeom prst="rect">
            <a:avLst/>
          </a:prstGeom>
          <a:noFill/>
        </p:spPr>
        <p:txBody>
          <a:bodyPr wrap="square" rtlCol="0">
            <a:spAutoFit/>
          </a:bodyPr>
          <a:lstStyle/>
          <a:p>
            <a:pPr>
              <a:buFont typeface="Arial" pitchFamily="34" charset="0"/>
              <a:buChar char="•"/>
            </a:pPr>
            <a:r>
              <a:rPr lang="es-ES" sz="1600" b="1" smtClean="0"/>
              <a:t>   DISGREGAZIONE</a:t>
            </a:r>
          </a:p>
          <a:p>
            <a:pPr algn="just"/>
            <a:endParaRPr lang="it-IT" smtClean="0"/>
          </a:p>
          <a:p>
            <a:pPr algn="just"/>
            <a:r>
              <a:rPr lang="it-IT" sz="1600" smtClean="0"/>
              <a:t>Alterazione fisica che comporta una decoesione a causa della perdita dell'unione e della caduta dei componenti della pietra, è un fenomeno particolarmente evidente nelle arenarie a forte gelività, sottoposte all’azione diretta degli agenti atmosferici. Ossidazione delle armature.</a:t>
            </a:r>
            <a:endParaRPr lang="es-ES" sz="1700"/>
          </a:p>
        </p:txBody>
      </p:sp>
      <p:sp>
        <p:nvSpPr>
          <p:cNvPr id="14" name="13 CuadroTexto"/>
          <p:cNvSpPr txBox="1"/>
          <p:nvPr/>
        </p:nvSpPr>
        <p:spPr>
          <a:xfrm>
            <a:off x="5729536" y="6453336"/>
            <a:ext cx="4176464" cy="307777"/>
          </a:xfrm>
          <a:prstGeom prst="rect">
            <a:avLst/>
          </a:prstGeom>
          <a:noFill/>
        </p:spPr>
        <p:txBody>
          <a:bodyPr wrap="square" rtlCol="0">
            <a:spAutoFit/>
          </a:bodyPr>
          <a:lstStyle/>
          <a:p>
            <a:r>
              <a:rPr lang="it-IT" sz="1400" i="1" smtClean="0"/>
              <a:t>Balcone facciata sud (Palazzo Santoro-Bronzini)</a:t>
            </a:r>
            <a:endParaRPr lang="es-ES" sz="1400" i="1"/>
          </a:p>
        </p:txBody>
      </p:sp>
      <p:pic>
        <p:nvPicPr>
          <p:cNvPr id="3075" name="Picture 3"/>
          <p:cNvPicPr>
            <a:picLocks noChangeAspect="1" noChangeArrowheads="1"/>
          </p:cNvPicPr>
          <p:nvPr/>
        </p:nvPicPr>
        <p:blipFill>
          <a:blip r:embed="rId3" cstate="print"/>
          <a:srcRect/>
          <a:stretch>
            <a:fillRect/>
          </a:stretch>
        </p:blipFill>
        <p:spPr bwMode="auto">
          <a:xfrm>
            <a:off x="5889104" y="980727"/>
            <a:ext cx="2664296" cy="2477133"/>
          </a:xfrm>
          <a:prstGeom prst="rect">
            <a:avLst/>
          </a:prstGeom>
          <a:noFill/>
          <a:ln w="9525">
            <a:no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5817096" y="4293096"/>
            <a:ext cx="2736304" cy="2060330"/>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7" name="6 CuadroTexto"/>
          <p:cNvSpPr txBox="1"/>
          <p:nvPr/>
        </p:nvSpPr>
        <p:spPr>
          <a:xfrm>
            <a:off x="2072680" y="1052736"/>
            <a:ext cx="3312368" cy="2339102"/>
          </a:xfrm>
          <a:prstGeom prst="rect">
            <a:avLst/>
          </a:prstGeom>
          <a:noFill/>
        </p:spPr>
        <p:txBody>
          <a:bodyPr wrap="square" rtlCol="0">
            <a:spAutoFit/>
          </a:bodyPr>
          <a:lstStyle/>
          <a:p>
            <a:pPr>
              <a:buFont typeface="Arial" pitchFamily="34" charset="0"/>
              <a:buChar char="•"/>
            </a:pPr>
            <a:r>
              <a:rPr lang="es-ES" sz="1600" b="1" smtClean="0"/>
              <a:t>   ALTERAZIONE CROMATICA</a:t>
            </a:r>
          </a:p>
          <a:p>
            <a:pPr algn="just"/>
            <a:endParaRPr lang="it-IT" smtClean="0"/>
          </a:p>
          <a:p>
            <a:pPr algn="just"/>
            <a:r>
              <a:rPr lang="it-IT" sz="1600" smtClean="0"/>
              <a:t>Alterazione che si manifesta attraverso la variazione di uno o più parametri  che definiscono il colore. </a:t>
            </a:r>
          </a:p>
          <a:p>
            <a:pPr algn="just"/>
            <a:r>
              <a:rPr lang="it-IT" sz="1600" smtClean="0"/>
              <a:t>Può manifestarsi con morfologie diverse a seconda delle condizioni e può riferirsi a zone ampie o localizzate. </a:t>
            </a:r>
          </a:p>
        </p:txBody>
      </p:sp>
      <p:sp>
        <p:nvSpPr>
          <p:cNvPr id="10" name="9 CuadroTexto"/>
          <p:cNvSpPr txBox="1"/>
          <p:nvPr/>
        </p:nvSpPr>
        <p:spPr>
          <a:xfrm>
            <a:off x="5673080" y="3645024"/>
            <a:ext cx="4032448" cy="307777"/>
          </a:xfrm>
          <a:prstGeom prst="rect">
            <a:avLst/>
          </a:prstGeom>
          <a:noFill/>
        </p:spPr>
        <p:txBody>
          <a:bodyPr wrap="square" rtlCol="0">
            <a:spAutoFit/>
          </a:bodyPr>
          <a:lstStyle/>
          <a:p>
            <a:r>
              <a:rPr lang="es-ES" sz="1400" i="1" smtClean="0"/>
              <a:t>Facciata nord (Palazzo Santoro-Bronzini) </a:t>
            </a:r>
            <a:endParaRPr lang="es-ES" sz="1400" i="1"/>
          </a:p>
        </p:txBody>
      </p:sp>
      <p:sp>
        <p:nvSpPr>
          <p:cNvPr id="12" name="11 CuadroTexto"/>
          <p:cNvSpPr txBox="1"/>
          <p:nvPr/>
        </p:nvSpPr>
        <p:spPr>
          <a:xfrm>
            <a:off x="2144688" y="4077072"/>
            <a:ext cx="3312368" cy="2339102"/>
          </a:xfrm>
          <a:prstGeom prst="rect">
            <a:avLst/>
          </a:prstGeom>
          <a:noFill/>
        </p:spPr>
        <p:txBody>
          <a:bodyPr wrap="square" rtlCol="0">
            <a:spAutoFit/>
          </a:bodyPr>
          <a:lstStyle/>
          <a:p>
            <a:pPr>
              <a:buFont typeface="Arial" pitchFamily="34" charset="0"/>
              <a:buChar char="•"/>
            </a:pPr>
            <a:r>
              <a:rPr lang="es-ES" sz="1600" b="1" smtClean="0"/>
              <a:t>   EROSIONE</a:t>
            </a:r>
          </a:p>
          <a:p>
            <a:endParaRPr lang="es-ES" sz="1600" b="1" smtClean="0"/>
          </a:p>
          <a:p>
            <a:pPr algn="just"/>
            <a:r>
              <a:rPr lang="it-IT" sz="1600" smtClean="0"/>
              <a:t>Asportazione di materiale dalla superficie  dovuta a processi di natura diversa. Quando sono note le cause del degrado, possono essere utilizzati anche termini come erosione per abrasione, erosione per corrasione o </a:t>
            </a:r>
            <a:r>
              <a:rPr lang="es-ES" sz="1600" smtClean="0"/>
              <a:t>erosione per  usura.</a:t>
            </a:r>
            <a:endParaRPr lang="es-ES" sz="1600" b="1" smtClean="0"/>
          </a:p>
        </p:txBody>
      </p:sp>
      <p:sp>
        <p:nvSpPr>
          <p:cNvPr id="14" name="13 CuadroTexto"/>
          <p:cNvSpPr txBox="1"/>
          <p:nvPr/>
        </p:nvSpPr>
        <p:spPr>
          <a:xfrm>
            <a:off x="5729536" y="6453336"/>
            <a:ext cx="4176464" cy="307777"/>
          </a:xfrm>
          <a:prstGeom prst="rect">
            <a:avLst/>
          </a:prstGeom>
          <a:noFill/>
        </p:spPr>
        <p:txBody>
          <a:bodyPr wrap="square" rtlCol="0">
            <a:spAutoFit/>
          </a:bodyPr>
          <a:lstStyle/>
          <a:p>
            <a:r>
              <a:rPr lang="es-ES" sz="1400" i="1" smtClean="0"/>
              <a:t>Scala principale (Palazzo Santoro-Bronzini) </a:t>
            </a:r>
            <a:endParaRPr lang="es-ES" sz="1400" i="1"/>
          </a:p>
        </p:txBody>
      </p:sp>
      <p:pic>
        <p:nvPicPr>
          <p:cNvPr id="4098" name="Picture 2"/>
          <p:cNvPicPr>
            <a:picLocks noChangeAspect="1" noChangeArrowheads="1"/>
          </p:cNvPicPr>
          <p:nvPr/>
        </p:nvPicPr>
        <p:blipFill>
          <a:blip r:embed="rId3" cstate="print"/>
          <a:srcRect/>
          <a:stretch>
            <a:fillRect/>
          </a:stretch>
        </p:blipFill>
        <p:spPr bwMode="auto">
          <a:xfrm>
            <a:off x="5889104" y="1052736"/>
            <a:ext cx="2717279" cy="2499315"/>
          </a:xfrm>
          <a:prstGeom prst="rect">
            <a:avLst/>
          </a:prstGeom>
          <a:noFill/>
          <a:ln w="9525">
            <a:noFill/>
            <a:miter lim="800000"/>
            <a:headEnd/>
            <a:tailEnd/>
          </a:ln>
        </p:spPr>
      </p:pic>
      <p:pic>
        <p:nvPicPr>
          <p:cNvPr id="4099" name="Picture 3"/>
          <p:cNvPicPr>
            <a:picLocks noChangeAspect="1" noChangeArrowheads="1"/>
          </p:cNvPicPr>
          <p:nvPr/>
        </p:nvPicPr>
        <p:blipFill>
          <a:blip r:embed="rId4" cstate="print"/>
          <a:srcRect/>
          <a:stretch>
            <a:fillRect/>
          </a:stretch>
        </p:blipFill>
        <p:spPr bwMode="auto">
          <a:xfrm>
            <a:off x="5889104" y="4149080"/>
            <a:ext cx="3049711" cy="2280877"/>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7" name="6 CuadroTexto"/>
          <p:cNvSpPr txBox="1"/>
          <p:nvPr/>
        </p:nvSpPr>
        <p:spPr>
          <a:xfrm>
            <a:off x="2072680" y="908720"/>
            <a:ext cx="3312368" cy="2585323"/>
          </a:xfrm>
          <a:prstGeom prst="rect">
            <a:avLst/>
          </a:prstGeom>
          <a:noFill/>
        </p:spPr>
        <p:txBody>
          <a:bodyPr wrap="square" rtlCol="0">
            <a:spAutoFit/>
          </a:bodyPr>
          <a:lstStyle/>
          <a:p>
            <a:pPr>
              <a:buFont typeface="Arial" pitchFamily="34" charset="0"/>
              <a:buChar char="•"/>
            </a:pPr>
            <a:r>
              <a:rPr lang="es-ES" sz="1600" b="1" smtClean="0"/>
              <a:t>   FRATTURAZIONE O FESSURAZIONE</a:t>
            </a:r>
          </a:p>
          <a:p>
            <a:pPr algn="just"/>
            <a:endParaRPr lang="it-IT" smtClean="0"/>
          </a:p>
          <a:p>
            <a:pPr algn="just"/>
            <a:r>
              <a:rPr lang="it-IT" sz="1600" smtClean="0"/>
              <a:t>Degradazione che si manifesta con la formazione di soluzioni di continuità nel materiale e che può implicare lo spostamento reciproco delle parti. </a:t>
            </a:r>
          </a:p>
          <a:p>
            <a:pPr algn="just"/>
            <a:r>
              <a:rPr lang="es-ES" sz="1600" smtClean="0"/>
              <a:t>         Le cause principali sono: </a:t>
            </a:r>
          </a:p>
          <a:p>
            <a:pPr algn="just"/>
            <a:r>
              <a:rPr lang="es-ES" sz="1600" smtClean="0"/>
              <a:t>-Cicli di ghiaccio/disgelo. </a:t>
            </a:r>
          </a:p>
          <a:p>
            <a:pPr algn="just"/>
            <a:r>
              <a:rPr lang="it-IT" sz="1600" smtClean="0"/>
              <a:t>-Dilatazioni differenziali tra materiali di supporto e finitura...</a:t>
            </a:r>
          </a:p>
        </p:txBody>
      </p:sp>
      <p:sp>
        <p:nvSpPr>
          <p:cNvPr id="10" name="9 CuadroTexto"/>
          <p:cNvSpPr txBox="1"/>
          <p:nvPr/>
        </p:nvSpPr>
        <p:spPr>
          <a:xfrm>
            <a:off x="5529064" y="3645024"/>
            <a:ext cx="4032448" cy="307777"/>
          </a:xfrm>
          <a:prstGeom prst="rect">
            <a:avLst/>
          </a:prstGeom>
          <a:noFill/>
        </p:spPr>
        <p:txBody>
          <a:bodyPr wrap="square" rtlCol="0">
            <a:spAutoFit/>
          </a:bodyPr>
          <a:lstStyle/>
          <a:p>
            <a:r>
              <a:rPr lang="es-ES" sz="1400" i="1" smtClean="0"/>
              <a:t>Finestra facciata principale(Palazzo Santoro-Bronzini) </a:t>
            </a:r>
            <a:endParaRPr lang="es-ES" sz="1400" i="1"/>
          </a:p>
        </p:txBody>
      </p:sp>
      <p:sp>
        <p:nvSpPr>
          <p:cNvPr id="12" name="11 CuadroTexto"/>
          <p:cNvSpPr txBox="1"/>
          <p:nvPr/>
        </p:nvSpPr>
        <p:spPr>
          <a:xfrm>
            <a:off x="2144688" y="4077072"/>
            <a:ext cx="3312368" cy="2554545"/>
          </a:xfrm>
          <a:prstGeom prst="rect">
            <a:avLst/>
          </a:prstGeom>
          <a:noFill/>
        </p:spPr>
        <p:txBody>
          <a:bodyPr wrap="square" rtlCol="0">
            <a:spAutoFit/>
          </a:bodyPr>
          <a:lstStyle/>
          <a:p>
            <a:pPr>
              <a:buFont typeface="Arial" pitchFamily="34" charset="0"/>
              <a:buChar char="•"/>
            </a:pPr>
            <a:r>
              <a:rPr lang="es-ES" sz="1600" b="1" smtClean="0"/>
              <a:t>   MACCHIE</a:t>
            </a:r>
          </a:p>
          <a:p>
            <a:pPr>
              <a:buFont typeface="Arial" pitchFamily="34" charset="0"/>
              <a:buChar char="•"/>
            </a:pPr>
            <a:endParaRPr lang="es-ES" sz="1600" b="1" smtClean="0"/>
          </a:p>
          <a:p>
            <a:pPr algn="just"/>
            <a:r>
              <a:rPr lang="it-IT" sz="1600" smtClean="0"/>
              <a:t>Alterazione che si manifesta con pigmentazione accidentale e localizzata della superficie; è correlata alla presenza di materiale estraneo al substrato (ruggine, sali di rame, sostanza organiche). </a:t>
            </a:r>
          </a:p>
          <a:p>
            <a:pPr algn="just"/>
            <a:r>
              <a:rPr lang="it-IT" sz="1600" smtClean="0"/>
              <a:t>In questo caso è dovuta ad una macchia di umidità. </a:t>
            </a:r>
            <a:endParaRPr lang="es-ES" sz="1600" b="1" smtClean="0"/>
          </a:p>
        </p:txBody>
      </p:sp>
      <p:sp>
        <p:nvSpPr>
          <p:cNvPr id="14" name="13 CuadroTexto"/>
          <p:cNvSpPr txBox="1"/>
          <p:nvPr/>
        </p:nvSpPr>
        <p:spPr>
          <a:xfrm>
            <a:off x="5529064" y="6453336"/>
            <a:ext cx="4376936" cy="307777"/>
          </a:xfrm>
          <a:prstGeom prst="rect">
            <a:avLst/>
          </a:prstGeom>
          <a:noFill/>
        </p:spPr>
        <p:txBody>
          <a:bodyPr wrap="square" rtlCol="0">
            <a:spAutoFit/>
          </a:bodyPr>
          <a:lstStyle/>
          <a:p>
            <a:r>
              <a:rPr lang="es-ES" sz="1400" i="1" smtClean="0"/>
              <a:t>Vano 2, secondo piano (Palazzo Santoro-Bronzini) </a:t>
            </a:r>
            <a:endParaRPr lang="es-ES" sz="1400" i="1"/>
          </a:p>
        </p:txBody>
      </p:sp>
      <p:pic>
        <p:nvPicPr>
          <p:cNvPr id="5122" name="Picture 2"/>
          <p:cNvPicPr>
            <a:picLocks noChangeAspect="1" noChangeArrowheads="1"/>
          </p:cNvPicPr>
          <p:nvPr/>
        </p:nvPicPr>
        <p:blipFill>
          <a:blip r:embed="rId3" cstate="print"/>
          <a:srcRect/>
          <a:stretch>
            <a:fillRect/>
          </a:stretch>
        </p:blipFill>
        <p:spPr bwMode="auto">
          <a:xfrm>
            <a:off x="5889104" y="980728"/>
            <a:ext cx="3020366" cy="2520305"/>
          </a:xfrm>
          <a:prstGeom prst="rect">
            <a:avLst/>
          </a:prstGeom>
          <a:noFill/>
          <a:ln w="9525">
            <a:noFill/>
            <a:miter lim="800000"/>
            <a:headEnd/>
            <a:tailEnd/>
          </a:ln>
        </p:spPr>
      </p:pic>
      <p:pic>
        <p:nvPicPr>
          <p:cNvPr id="5123" name="Picture 3" descr="C:\Users\JAVIER\Desktop\E.T.S.I.E\ERASMUS\+Tesi di Laurea +\PLANOS CAD\palazzo\IMG_1614.JPG"/>
          <p:cNvPicPr>
            <a:picLocks noChangeAspect="1" noChangeArrowheads="1"/>
          </p:cNvPicPr>
          <p:nvPr/>
        </p:nvPicPr>
        <p:blipFill>
          <a:blip r:embed="rId4" cstate="print"/>
          <a:srcRect/>
          <a:stretch>
            <a:fillRect/>
          </a:stretch>
        </p:blipFill>
        <p:spPr bwMode="auto">
          <a:xfrm>
            <a:off x="5889104" y="4293096"/>
            <a:ext cx="2961488" cy="2158192"/>
          </a:xfrm>
          <a:prstGeom prst="rect">
            <a:avLst/>
          </a:prstGeom>
          <a:noFill/>
        </p:spPr>
      </p:pic>
    </p:spTree>
  </p:cSld>
  <p:clrMapOvr>
    <a:masterClrMapping/>
  </p:clrMapOvr>
  <p:transition advClick="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7565526" cy="1015663"/>
          </a:xfrm>
          <a:prstGeom prst="rect">
            <a:avLst/>
          </a:prstGeom>
        </p:spPr>
        <p:txBody>
          <a:bodyPr wrap="square">
            <a:spAutoFit/>
          </a:bodyPr>
          <a:lstStyle/>
          <a:p>
            <a:pPr marL="342900" indent="-342900"/>
            <a:r>
              <a:rPr lang="es-ES" sz="2000" b="1" dirty="0" smtClean="0">
                <a:solidFill>
                  <a:schemeClr val="bg1">
                    <a:lumMod val="65000"/>
                    <a:lumOff val="35000"/>
                  </a:schemeClr>
                </a:solidFill>
              </a:rPr>
              <a:t>4.  </a:t>
            </a:r>
            <a:r>
              <a:rPr lang="es-ES" sz="2000" b="1" dirty="0" err="1" smtClean="0">
                <a:solidFill>
                  <a:schemeClr val="tx2">
                    <a:lumMod val="75000"/>
                  </a:schemeClr>
                </a:solidFill>
              </a:rPr>
              <a:t>Patologie</a:t>
            </a:r>
            <a:r>
              <a:rPr lang="es-ES" sz="2000" b="1" dirty="0" smtClean="0">
                <a:solidFill>
                  <a:schemeClr val="tx2">
                    <a:lumMod val="75000"/>
                  </a:schemeClr>
                </a:solidFill>
              </a:rPr>
              <a:t>.  </a:t>
            </a:r>
            <a:r>
              <a:rPr lang="es-ES" sz="2000" b="1" dirty="0" err="1" smtClean="0">
                <a:solidFill>
                  <a:schemeClr val="tx2">
                    <a:lumMod val="75000"/>
                  </a:schemeClr>
                </a:solidFill>
              </a:rPr>
              <a:t>Agenti</a:t>
            </a:r>
            <a:r>
              <a:rPr lang="es-ES" sz="2000" b="1" dirty="0" smtClean="0">
                <a:solidFill>
                  <a:schemeClr val="tx2">
                    <a:lumMod val="75000"/>
                  </a:schemeClr>
                </a:solidFill>
              </a:rPr>
              <a:t> e forme di </a:t>
            </a:r>
            <a:r>
              <a:rPr lang="es-ES" sz="2000" b="1" dirty="0" err="1" smtClean="0">
                <a:solidFill>
                  <a:schemeClr val="tx2">
                    <a:lumMod val="75000"/>
                  </a:schemeClr>
                </a:solidFill>
              </a:rPr>
              <a:t>alterazione</a:t>
            </a:r>
            <a:r>
              <a:rPr lang="es-ES" sz="2000" b="1" dirty="0" smtClean="0">
                <a:solidFill>
                  <a:schemeClr val="tx2">
                    <a:lumMod val="75000"/>
                  </a:schemeClr>
                </a:solidFill>
              </a:rPr>
              <a:t>  </a:t>
            </a:r>
            <a:r>
              <a:rPr lang="es-ES" sz="2000" b="1" dirty="0" err="1" smtClean="0">
                <a:solidFill>
                  <a:schemeClr val="tx2">
                    <a:lumMod val="75000"/>
                  </a:schemeClr>
                </a:solidFill>
              </a:rPr>
              <a:t>dei</a:t>
            </a:r>
            <a:r>
              <a:rPr lang="es-ES" sz="2000" b="1" dirty="0" smtClean="0">
                <a:solidFill>
                  <a:schemeClr val="tx2">
                    <a:lumMod val="75000"/>
                  </a:schemeClr>
                </a:solidFill>
              </a:rPr>
              <a:t> </a:t>
            </a:r>
            <a:r>
              <a:rPr lang="es-ES" sz="2000" b="1" dirty="0" err="1" smtClean="0">
                <a:solidFill>
                  <a:schemeClr val="tx2">
                    <a:lumMod val="75000"/>
                  </a:schemeClr>
                </a:solidFill>
              </a:rPr>
              <a:t>materiali</a:t>
            </a:r>
            <a:r>
              <a:rPr lang="es-ES" sz="2000" b="1" dirty="0" smtClean="0">
                <a:solidFill>
                  <a:schemeClr val="tx2">
                    <a:lumMod val="75000"/>
                  </a:schemeClr>
                </a:solidFill>
              </a:rPr>
              <a:t> </a:t>
            </a:r>
            <a:r>
              <a:rPr lang="es-ES" sz="2000" b="1" dirty="0" err="1" smtClean="0">
                <a:solidFill>
                  <a:schemeClr val="tx2">
                    <a:lumMod val="75000"/>
                  </a:schemeClr>
                </a:solidFill>
              </a:rPr>
              <a:t>lapidei</a:t>
            </a:r>
            <a:endParaRPr lang="es-ES" sz="2000" b="1" dirty="0" smtClean="0">
              <a:solidFill>
                <a:schemeClr val="tx2">
                  <a:lumMod val="75000"/>
                </a:schemeClr>
              </a:solidFill>
            </a:endParaRPr>
          </a:p>
          <a:p>
            <a:pPr marL="342900" indent="-342900"/>
            <a:r>
              <a:rPr lang="es-ES" sz="2000" b="1" dirty="0" smtClean="0">
                <a:solidFill>
                  <a:schemeClr val="bg1">
                    <a:lumMod val="65000"/>
                    <a:lumOff val="35000"/>
                  </a:schemeClr>
                </a:solidFill>
              </a:rPr>
              <a:t>  </a:t>
            </a:r>
            <a:endParaRPr lang="es-ES" sz="2000" b="1" dirty="0" smtClean="0">
              <a:solidFill>
                <a:schemeClr val="bg1"/>
              </a:solidFill>
            </a:endParaRPr>
          </a:p>
          <a:p>
            <a:pPr marL="342900" indent="-342900"/>
            <a:endParaRPr lang="es-ES" sz="2000" b="1" dirty="0" smtClean="0">
              <a:solidFill>
                <a:schemeClr val="bg1"/>
              </a:solidFill>
            </a:endParaRPr>
          </a:p>
        </p:txBody>
      </p:sp>
      <p:sp>
        <p:nvSpPr>
          <p:cNvPr id="7" name="6 CuadroTexto"/>
          <p:cNvSpPr txBox="1"/>
          <p:nvPr/>
        </p:nvSpPr>
        <p:spPr>
          <a:xfrm>
            <a:off x="2072680" y="908720"/>
            <a:ext cx="3312368" cy="2446824"/>
          </a:xfrm>
          <a:prstGeom prst="rect">
            <a:avLst/>
          </a:prstGeom>
          <a:noFill/>
        </p:spPr>
        <p:txBody>
          <a:bodyPr wrap="square" rtlCol="0">
            <a:spAutoFit/>
          </a:bodyPr>
          <a:lstStyle/>
          <a:p>
            <a:pPr>
              <a:buFont typeface="Arial" pitchFamily="34" charset="0"/>
              <a:buChar char="•"/>
            </a:pPr>
            <a:r>
              <a:rPr lang="es-ES" sz="1600" b="1" smtClean="0"/>
              <a:t>   MANCANZA</a:t>
            </a:r>
          </a:p>
          <a:p>
            <a:pPr algn="just"/>
            <a:endParaRPr lang="it-IT" smtClean="0"/>
          </a:p>
          <a:p>
            <a:pPr algn="just"/>
            <a:r>
              <a:rPr lang="it-IT" sz="1700" smtClean="0"/>
              <a:t>Caduta e perdita di parti. Il termine si usa quando tale forma di degradazione non è  </a:t>
            </a:r>
            <a:r>
              <a:rPr lang="es-ES" sz="1700" smtClean="0"/>
              <a:t>descrivibile con altre voci. </a:t>
            </a:r>
          </a:p>
          <a:p>
            <a:pPr algn="just"/>
            <a:r>
              <a:rPr lang="it-IT" sz="1700" smtClean="0"/>
              <a:t>In questo caso si vedono gli effetti degli stress termici in prossimità dell'innesto di elementi metallici.</a:t>
            </a:r>
          </a:p>
        </p:txBody>
      </p:sp>
      <p:sp>
        <p:nvSpPr>
          <p:cNvPr id="10" name="9 CuadroTexto"/>
          <p:cNvSpPr txBox="1"/>
          <p:nvPr/>
        </p:nvSpPr>
        <p:spPr>
          <a:xfrm>
            <a:off x="5529064" y="3645024"/>
            <a:ext cx="4032448" cy="307777"/>
          </a:xfrm>
          <a:prstGeom prst="rect">
            <a:avLst/>
          </a:prstGeom>
          <a:noFill/>
        </p:spPr>
        <p:txBody>
          <a:bodyPr wrap="square" rtlCol="0">
            <a:spAutoFit/>
          </a:bodyPr>
          <a:lstStyle/>
          <a:p>
            <a:r>
              <a:rPr lang="it-IT" sz="1400" i="1" smtClean="0"/>
              <a:t>Soggezione del balcone (Palazzo Santoro-Bronzini)</a:t>
            </a:r>
            <a:r>
              <a:rPr lang="es-ES" sz="1400" i="1" smtClean="0"/>
              <a:t> </a:t>
            </a:r>
            <a:endParaRPr lang="es-ES" sz="1400" i="1"/>
          </a:p>
        </p:txBody>
      </p:sp>
      <p:sp>
        <p:nvSpPr>
          <p:cNvPr id="12" name="11 CuadroTexto"/>
          <p:cNvSpPr txBox="1"/>
          <p:nvPr/>
        </p:nvSpPr>
        <p:spPr>
          <a:xfrm>
            <a:off x="2144688" y="4077072"/>
            <a:ext cx="3312368" cy="2554545"/>
          </a:xfrm>
          <a:prstGeom prst="rect">
            <a:avLst/>
          </a:prstGeom>
          <a:noFill/>
        </p:spPr>
        <p:txBody>
          <a:bodyPr wrap="square" rtlCol="0">
            <a:spAutoFit/>
          </a:bodyPr>
          <a:lstStyle/>
          <a:p>
            <a:pPr>
              <a:buFont typeface="Arial" pitchFamily="34" charset="0"/>
              <a:buChar char="•"/>
            </a:pPr>
            <a:r>
              <a:rPr lang="es-ES" sz="1600" b="1" smtClean="0"/>
              <a:t>   PRESENZA DI VEGETAZIONE</a:t>
            </a:r>
          </a:p>
          <a:p>
            <a:endParaRPr lang="es-ES" sz="1600" b="1" smtClean="0"/>
          </a:p>
          <a:p>
            <a:pPr algn="just"/>
            <a:r>
              <a:rPr lang="it-IT" sz="1600" smtClean="0"/>
              <a:t>Locuzione impiegata quando vi sono licheni, </a:t>
            </a:r>
            <a:r>
              <a:rPr lang="es-ES" sz="1600" smtClean="0"/>
              <a:t>muschi e piante. </a:t>
            </a:r>
          </a:p>
          <a:p>
            <a:pPr algn="just"/>
            <a:endParaRPr lang="es-ES" sz="1600" smtClean="0"/>
          </a:p>
          <a:p>
            <a:pPr algn="just"/>
            <a:r>
              <a:rPr lang="es-ES" sz="1600" smtClean="0"/>
              <a:t>         Le cause principali sono: </a:t>
            </a:r>
          </a:p>
          <a:p>
            <a:pPr algn="just"/>
            <a:r>
              <a:rPr lang="es-ES" sz="1600" smtClean="0"/>
              <a:t>- Accumuli di umidità. </a:t>
            </a:r>
          </a:p>
          <a:p>
            <a:pPr algn="just"/>
            <a:r>
              <a:rPr lang="it-IT" sz="1600" smtClean="0"/>
              <a:t>-Attacco di organismi autotrofi (batteri unicellulari, alghe, licheni, piante superiori).</a:t>
            </a:r>
            <a:endParaRPr lang="es-ES" sz="1600" b="1" smtClean="0"/>
          </a:p>
        </p:txBody>
      </p:sp>
      <p:sp>
        <p:nvSpPr>
          <p:cNvPr id="14" name="13 CuadroTexto"/>
          <p:cNvSpPr txBox="1"/>
          <p:nvPr/>
        </p:nvSpPr>
        <p:spPr>
          <a:xfrm>
            <a:off x="5529064" y="6453336"/>
            <a:ext cx="4376936" cy="307777"/>
          </a:xfrm>
          <a:prstGeom prst="rect">
            <a:avLst/>
          </a:prstGeom>
          <a:noFill/>
        </p:spPr>
        <p:txBody>
          <a:bodyPr wrap="square" rtlCol="0">
            <a:spAutoFit/>
          </a:bodyPr>
          <a:lstStyle/>
          <a:p>
            <a:r>
              <a:rPr lang="it-IT" sz="1400" i="1" smtClean="0"/>
              <a:t>Balcone facciata nord (Palazzo Santoro-Bronzini)</a:t>
            </a:r>
            <a:r>
              <a:rPr lang="es-ES" sz="1400" i="1" smtClean="0"/>
              <a:t> </a:t>
            </a:r>
            <a:endParaRPr lang="es-ES" sz="1400" i="1"/>
          </a:p>
        </p:txBody>
      </p:sp>
      <p:pic>
        <p:nvPicPr>
          <p:cNvPr id="6146" name="Picture 2"/>
          <p:cNvPicPr>
            <a:picLocks noChangeAspect="1" noChangeArrowheads="1"/>
          </p:cNvPicPr>
          <p:nvPr/>
        </p:nvPicPr>
        <p:blipFill>
          <a:blip r:embed="rId3" cstate="print"/>
          <a:srcRect/>
          <a:stretch>
            <a:fillRect/>
          </a:stretch>
        </p:blipFill>
        <p:spPr bwMode="auto">
          <a:xfrm>
            <a:off x="5745088" y="980728"/>
            <a:ext cx="3419847" cy="2556071"/>
          </a:xfrm>
          <a:prstGeom prst="rect">
            <a:avLst/>
          </a:prstGeom>
          <a:noFill/>
          <a:ln w="9525">
            <a:noFill/>
            <a:miter lim="800000"/>
            <a:headEnd/>
            <a:tailEnd/>
          </a:ln>
        </p:spPr>
      </p:pic>
      <p:sp>
        <p:nvSpPr>
          <p:cNvPr id="20" name="19 Arco"/>
          <p:cNvSpPr/>
          <p:nvPr/>
        </p:nvSpPr>
        <p:spPr>
          <a:xfrm>
            <a:off x="7113240" y="1844824"/>
            <a:ext cx="720080" cy="1080120"/>
          </a:xfrm>
          <a:prstGeom prst="arc">
            <a:avLst>
              <a:gd name="adj1" fmla="val 20126645"/>
              <a:gd name="adj2" fmla="val 20066336"/>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solidFill>
                <a:srgbClr val="FF0000"/>
              </a:solidFill>
            </a:endParaRPr>
          </a:p>
        </p:txBody>
      </p:sp>
      <p:pic>
        <p:nvPicPr>
          <p:cNvPr id="6147" name="Picture 3"/>
          <p:cNvPicPr>
            <a:picLocks noChangeAspect="1" noChangeArrowheads="1"/>
          </p:cNvPicPr>
          <p:nvPr/>
        </p:nvPicPr>
        <p:blipFill>
          <a:blip r:embed="rId4" cstate="print"/>
          <a:srcRect/>
          <a:stretch>
            <a:fillRect/>
          </a:stretch>
        </p:blipFill>
        <p:spPr bwMode="auto">
          <a:xfrm>
            <a:off x="5673080" y="4149080"/>
            <a:ext cx="3528392" cy="2304256"/>
          </a:xfrm>
          <a:prstGeom prst="rect">
            <a:avLst/>
          </a:prstGeom>
          <a:noFill/>
          <a:ln w="9525">
            <a:noFill/>
            <a:miter lim="800000"/>
            <a:headEnd/>
            <a:tailEnd/>
          </a:ln>
        </p:spPr>
      </p:pic>
      <p:sp>
        <p:nvSpPr>
          <p:cNvPr id="21" name="20 Arco"/>
          <p:cNvSpPr/>
          <p:nvPr/>
        </p:nvSpPr>
        <p:spPr>
          <a:xfrm>
            <a:off x="6177136" y="5013176"/>
            <a:ext cx="2016224" cy="432048"/>
          </a:xfrm>
          <a:prstGeom prst="arc">
            <a:avLst>
              <a:gd name="adj1" fmla="val 20126645"/>
              <a:gd name="adj2" fmla="val 20066336"/>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
              <a:solidFill>
                <a:srgbClr val="FF0000"/>
              </a:solidFill>
            </a:endParaRPr>
          </a:p>
        </p:txBody>
      </p:sp>
    </p:spTree>
  </p:cSld>
  <p:clrMapOvr>
    <a:masterClrMapping/>
  </p:clrMapOvr>
  <p:transition advClick="0">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7" name="6 CuadroTexto"/>
          <p:cNvSpPr txBox="1"/>
          <p:nvPr/>
        </p:nvSpPr>
        <p:spPr>
          <a:xfrm>
            <a:off x="2144688" y="1052736"/>
            <a:ext cx="6840760" cy="1754326"/>
          </a:xfrm>
          <a:prstGeom prst="rect">
            <a:avLst/>
          </a:prstGeom>
          <a:noFill/>
        </p:spPr>
        <p:txBody>
          <a:bodyPr wrap="square" rtlCol="0">
            <a:spAutoFit/>
          </a:bodyPr>
          <a:lstStyle/>
          <a:p>
            <a:pPr algn="just">
              <a:buFont typeface="Wingdings" pitchFamily="2" charset="2"/>
              <a:buChar char="q"/>
            </a:pPr>
            <a:r>
              <a:rPr lang="it-IT" b="1" smtClean="0"/>
              <a:t>       Criteri generali di intervento</a:t>
            </a:r>
          </a:p>
          <a:p>
            <a:pPr algn="just"/>
            <a:endParaRPr lang="it-IT" smtClean="0"/>
          </a:p>
          <a:p>
            <a:pPr algn="just"/>
            <a:r>
              <a:rPr lang="it-IT" smtClean="0"/>
              <a:t>Allo stato attuale i processi di intervento sono il più delle volte stabiliti in relazione al lavoro di conservazione della pietra, essi sono: pulitura, consolidamento, protezione, reinserimento volumetrico, manutenzione e conservazione preventiva.</a:t>
            </a:r>
          </a:p>
        </p:txBody>
      </p:sp>
      <p:sp>
        <p:nvSpPr>
          <p:cNvPr id="11" name="10 CuadroTexto"/>
          <p:cNvSpPr txBox="1"/>
          <p:nvPr/>
        </p:nvSpPr>
        <p:spPr>
          <a:xfrm>
            <a:off x="2216696" y="2780928"/>
            <a:ext cx="6912768" cy="3416320"/>
          </a:xfrm>
          <a:prstGeom prst="rect">
            <a:avLst/>
          </a:prstGeom>
          <a:noFill/>
        </p:spPr>
        <p:txBody>
          <a:bodyPr wrap="square" rtlCol="0">
            <a:spAutoFit/>
          </a:bodyPr>
          <a:lstStyle/>
          <a:p>
            <a:pPr marL="342900" indent="-342900" algn="just">
              <a:buFont typeface="Wingdings" pitchFamily="2" charset="2"/>
              <a:buChar char="v"/>
            </a:pPr>
            <a:endParaRPr lang="it-IT" smtClean="0"/>
          </a:p>
          <a:p>
            <a:pPr marL="342900" indent="-342900" algn="just">
              <a:buFont typeface="Wingdings" pitchFamily="2" charset="2"/>
              <a:buChar char="v"/>
            </a:pPr>
            <a:r>
              <a:rPr lang="it-IT" smtClean="0"/>
              <a:t>LA PULITURA</a:t>
            </a:r>
          </a:p>
          <a:p>
            <a:pPr algn="just"/>
            <a:endParaRPr lang="it-IT" smtClean="0"/>
          </a:p>
          <a:p>
            <a:pPr algn="just">
              <a:buFont typeface="Wingdings" pitchFamily="2" charset="2"/>
              <a:buChar char="Ø"/>
            </a:pPr>
            <a:r>
              <a:rPr lang="it-IT" smtClean="0"/>
              <a:t> La pulizia della costruzione in pietra ha lo scopo di rimuovere lo  sporco e i prodotti nocivi, cioè quelli che accellerano il deterioramento.</a:t>
            </a:r>
          </a:p>
          <a:p>
            <a:pPr algn="just">
              <a:buFont typeface="Wingdings" pitchFamily="2" charset="2"/>
              <a:buChar char="Ø"/>
            </a:pPr>
            <a:endParaRPr lang="it-IT" smtClean="0"/>
          </a:p>
          <a:p>
            <a:pPr algn="just">
              <a:buFont typeface="Wingdings" pitchFamily="2" charset="2"/>
              <a:buChar char="Ø"/>
            </a:pPr>
            <a:r>
              <a:rPr lang="it-IT" smtClean="0"/>
              <a:t> Le alterazioni che devono essere rimosse più spesso sono:</a:t>
            </a:r>
          </a:p>
          <a:p>
            <a:pPr algn="just">
              <a:buFont typeface="Wingdings" pitchFamily="2" charset="2"/>
              <a:buChar char="Ø"/>
            </a:pPr>
            <a:endParaRPr lang="it-IT" smtClean="0"/>
          </a:p>
          <a:p>
            <a:pPr algn="just">
              <a:buFont typeface="Wingdings" pitchFamily="2" charset="2"/>
              <a:buChar char="Ø"/>
            </a:pPr>
            <a:r>
              <a:rPr lang="it-IT" smtClean="0"/>
              <a:t> Polvere e sporcizia di vario genere, sali solubili, croste dure, resti di antichi trattamenti, vegetazione, ecc. Questi elementi non sono ben differenziati e si trovano di solito in uno strato più o meno regolare e persistente sulla pietra. </a:t>
            </a:r>
          </a:p>
        </p:txBody>
      </p:sp>
    </p:spTree>
  </p:cSld>
  <p:clrMapOvr>
    <a:masterClrMapping/>
  </p:clrMapOvr>
  <p:transition advClick="0">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6" name="5 CuadroTexto"/>
          <p:cNvSpPr txBox="1"/>
          <p:nvPr/>
        </p:nvSpPr>
        <p:spPr>
          <a:xfrm>
            <a:off x="2216696" y="1052736"/>
            <a:ext cx="6912768" cy="4247317"/>
          </a:xfrm>
          <a:prstGeom prst="rect">
            <a:avLst/>
          </a:prstGeom>
          <a:noFill/>
        </p:spPr>
        <p:txBody>
          <a:bodyPr wrap="square" rtlCol="0">
            <a:spAutoFit/>
          </a:bodyPr>
          <a:lstStyle/>
          <a:p>
            <a:pPr marL="342900" indent="-342900" algn="just">
              <a:buFont typeface="Wingdings" pitchFamily="2" charset="2"/>
              <a:buChar char="v"/>
            </a:pPr>
            <a:r>
              <a:rPr lang="it-IT" smtClean="0"/>
              <a:t>IL CONSOLIDAMENTO</a:t>
            </a:r>
          </a:p>
          <a:p>
            <a:pPr marL="342900" indent="-342900" algn="just"/>
            <a:endParaRPr lang="it-IT" smtClean="0"/>
          </a:p>
          <a:p>
            <a:pPr algn="just">
              <a:buFont typeface="Wingdings" pitchFamily="2" charset="2"/>
              <a:buChar char="Ø"/>
            </a:pPr>
            <a:r>
              <a:rPr lang="it-IT" smtClean="0"/>
              <a:t>  Il consolidamento della pietra è destinato ad aumentare la coesione dei  componenti della superficie disgregata. </a:t>
            </a:r>
          </a:p>
          <a:p>
            <a:pPr algn="just"/>
            <a:endParaRPr lang="it-IT" smtClean="0"/>
          </a:p>
          <a:p>
            <a:pPr algn="just">
              <a:buFont typeface="Wingdings" pitchFamily="2" charset="2"/>
              <a:buChar char="Ø"/>
            </a:pPr>
            <a:r>
              <a:rPr lang="it-IT" smtClean="0"/>
              <a:t>  Migliora anche la resistenza meccanica.</a:t>
            </a:r>
          </a:p>
          <a:p>
            <a:pPr algn="just">
              <a:buFont typeface="Wingdings" pitchFamily="2" charset="2"/>
              <a:buChar char="Ø"/>
            </a:pPr>
            <a:endParaRPr lang="it-IT" smtClean="0"/>
          </a:p>
          <a:p>
            <a:pPr algn="just">
              <a:buFont typeface="Wingdings" pitchFamily="2" charset="2"/>
              <a:buChar char="Ø"/>
            </a:pPr>
            <a:r>
              <a:rPr lang="it-IT" smtClean="0"/>
              <a:t>  Per conseguire una buona aderenza il prodotto consolidante deve penetrare     all'interno della pietra.</a:t>
            </a:r>
          </a:p>
          <a:p>
            <a:pPr algn="just"/>
            <a:endParaRPr lang="it-IT" smtClean="0"/>
          </a:p>
          <a:p>
            <a:pPr algn="just">
              <a:buFont typeface="Wingdings" pitchFamily="2" charset="2"/>
              <a:buChar char="Ø"/>
            </a:pPr>
            <a:r>
              <a:rPr lang="it-IT" smtClean="0"/>
              <a:t>  Si deve controllare bene la penetrazione del prodotto.</a:t>
            </a:r>
          </a:p>
          <a:p>
            <a:pPr algn="just"/>
            <a:endParaRPr lang="it-IT" smtClean="0"/>
          </a:p>
          <a:p>
            <a:pPr algn="just">
              <a:buFont typeface="Wingdings" pitchFamily="2" charset="2"/>
              <a:buChar char="Ø"/>
            </a:pPr>
            <a:r>
              <a:rPr lang="it-IT" smtClean="0"/>
              <a:t>  Il consolidante deve essere liquido, e deve avere bassa tensione superficiale e bassa viscosità.</a:t>
            </a:r>
          </a:p>
          <a:p>
            <a:pPr algn="just"/>
            <a:endParaRPr lang="it-IT" smtClean="0"/>
          </a:p>
        </p:txBody>
      </p:sp>
      <p:pic>
        <p:nvPicPr>
          <p:cNvPr id="7170" name="Picture 2"/>
          <p:cNvPicPr>
            <a:picLocks noChangeAspect="1" noChangeArrowheads="1"/>
          </p:cNvPicPr>
          <p:nvPr/>
        </p:nvPicPr>
        <p:blipFill>
          <a:blip r:embed="rId3" cstate="print"/>
          <a:srcRect/>
          <a:stretch>
            <a:fillRect/>
          </a:stretch>
        </p:blipFill>
        <p:spPr bwMode="auto">
          <a:xfrm>
            <a:off x="5601072" y="4725144"/>
            <a:ext cx="3366761" cy="1666473"/>
          </a:xfrm>
          <a:prstGeom prst="rect">
            <a:avLst/>
          </a:prstGeom>
          <a:noFill/>
          <a:ln w="9525">
            <a:noFill/>
            <a:miter lim="800000"/>
            <a:headEnd/>
            <a:tailEnd/>
          </a:ln>
        </p:spPr>
      </p:pic>
      <p:sp>
        <p:nvSpPr>
          <p:cNvPr id="10" name="9 CuadroTexto"/>
          <p:cNvSpPr txBox="1"/>
          <p:nvPr/>
        </p:nvSpPr>
        <p:spPr>
          <a:xfrm>
            <a:off x="4016896" y="6396335"/>
            <a:ext cx="5673080" cy="276999"/>
          </a:xfrm>
          <a:prstGeom prst="rect">
            <a:avLst/>
          </a:prstGeom>
          <a:noFill/>
        </p:spPr>
        <p:txBody>
          <a:bodyPr wrap="square" rtlCol="0">
            <a:spAutoFit/>
          </a:bodyPr>
          <a:lstStyle/>
          <a:p>
            <a:pPr algn="ctr"/>
            <a:r>
              <a:rPr lang="it-IT" sz="1200" i="1" smtClean="0"/>
              <a:t>Sezione trasversale di una pietra porosa, trattata con un consolidante di origine organico</a:t>
            </a:r>
            <a:r>
              <a:rPr lang="es-ES" sz="1200" i="1" smtClean="0"/>
              <a:t> </a:t>
            </a:r>
            <a:endParaRPr lang="es-ES" sz="1200" i="1"/>
          </a:p>
        </p:txBody>
      </p:sp>
    </p:spTree>
  </p:cSld>
  <p:clrMapOvr>
    <a:masterClrMapping/>
  </p:clrMapOvr>
  <p:transition advClick="0">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6" name="5 CuadroTexto"/>
          <p:cNvSpPr txBox="1"/>
          <p:nvPr/>
        </p:nvSpPr>
        <p:spPr>
          <a:xfrm>
            <a:off x="2216696" y="1340768"/>
            <a:ext cx="6912768" cy="4247317"/>
          </a:xfrm>
          <a:prstGeom prst="rect">
            <a:avLst/>
          </a:prstGeom>
          <a:noFill/>
        </p:spPr>
        <p:txBody>
          <a:bodyPr wrap="square" rtlCol="0">
            <a:spAutoFit/>
          </a:bodyPr>
          <a:lstStyle/>
          <a:p>
            <a:pPr marL="342900" indent="-342900" algn="just">
              <a:buFont typeface="Wingdings" pitchFamily="2" charset="2"/>
              <a:buChar char="v"/>
            </a:pPr>
            <a:r>
              <a:rPr lang="it-IT" smtClean="0"/>
              <a:t>LA PROTEZIONE</a:t>
            </a:r>
          </a:p>
          <a:p>
            <a:pPr marL="342900" indent="-342900" algn="just"/>
            <a:endParaRPr lang="it-IT" smtClean="0"/>
          </a:p>
          <a:p>
            <a:pPr marL="342900" indent="-342900" algn="just"/>
            <a:endParaRPr lang="it-IT" smtClean="0"/>
          </a:p>
          <a:p>
            <a:pPr marL="342900" indent="-342900" algn="just">
              <a:buFont typeface="Wingdings" pitchFamily="2" charset="2"/>
              <a:buChar char="Ø"/>
            </a:pPr>
            <a:r>
              <a:rPr lang="it-IT" smtClean="0"/>
              <a:t>Lo scopo della protezione della superficie della pietra consiste nel diminuire la velocità dei processi di alterazione.</a:t>
            </a:r>
          </a:p>
          <a:p>
            <a:pPr marL="342900" indent="-342900" algn="just">
              <a:buFont typeface="Wingdings" pitchFamily="2" charset="2"/>
              <a:buChar char="Ø"/>
            </a:pPr>
            <a:endParaRPr lang="it-IT" smtClean="0"/>
          </a:p>
          <a:p>
            <a:pPr marL="342900" indent="-342900" algn="just">
              <a:buFont typeface="Wingdings" pitchFamily="2" charset="2"/>
              <a:buChar char="Ø"/>
            </a:pPr>
            <a:r>
              <a:rPr lang="it-IT" smtClean="0"/>
              <a:t>Per raggiungere questo scopo spesso una sostanza chimica viene applicata sulla superficie della pietra per renderla idrorepellente.</a:t>
            </a:r>
          </a:p>
          <a:p>
            <a:pPr marL="342900" indent="-342900" algn="just">
              <a:buFont typeface="Wingdings" pitchFamily="2" charset="2"/>
              <a:buChar char="Ø"/>
            </a:pPr>
            <a:endParaRPr lang="it-IT" smtClean="0"/>
          </a:p>
          <a:p>
            <a:pPr marL="342900" indent="-342900" algn="just">
              <a:buFont typeface="Wingdings" pitchFamily="2" charset="2"/>
              <a:buChar char="Ø"/>
            </a:pPr>
            <a:r>
              <a:rPr lang="it-IT" smtClean="0"/>
              <a:t>Di solito sono prodotti trasparenti che non alterano l'aspetto della pietra.</a:t>
            </a:r>
          </a:p>
          <a:p>
            <a:pPr marL="342900" indent="-342900" algn="just">
              <a:buFont typeface="Wingdings" pitchFamily="2" charset="2"/>
              <a:buChar char="Ø"/>
            </a:pPr>
            <a:endParaRPr lang="it-IT" smtClean="0"/>
          </a:p>
          <a:p>
            <a:pPr marL="342900" indent="-342900" algn="just">
              <a:buFont typeface="Wingdings" pitchFamily="2" charset="2"/>
              <a:buChar char="Ø"/>
            </a:pPr>
            <a:r>
              <a:rPr lang="it-IT" smtClean="0"/>
              <a:t>È inoltre possibile ottenere la protezione mediante l'applicazione di un composto non-trasparente, anche se questa procedura è raramente utilizzata sulle facciate in pietra.</a:t>
            </a:r>
          </a:p>
        </p:txBody>
      </p:sp>
    </p:spTree>
  </p:cSld>
  <p:clrMapOvr>
    <a:masterClrMapping/>
  </p:clrMapOvr>
  <p:transition advClick="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6" name="5 CuadroTexto"/>
          <p:cNvSpPr txBox="1"/>
          <p:nvPr/>
        </p:nvSpPr>
        <p:spPr>
          <a:xfrm>
            <a:off x="2216696" y="1340768"/>
            <a:ext cx="6912768" cy="4124206"/>
          </a:xfrm>
          <a:prstGeom prst="rect">
            <a:avLst/>
          </a:prstGeom>
          <a:noFill/>
        </p:spPr>
        <p:txBody>
          <a:bodyPr wrap="square" rtlCol="0">
            <a:spAutoFit/>
          </a:bodyPr>
          <a:lstStyle/>
          <a:p>
            <a:pPr marL="342900" indent="-342900" algn="just">
              <a:buFont typeface="Wingdings" pitchFamily="2" charset="2"/>
              <a:buChar char="v"/>
            </a:pPr>
            <a:r>
              <a:rPr lang="it-IT" smtClean="0"/>
              <a:t>REINSERIMENTO  VOLUMETRICO</a:t>
            </a:r>
          </a:p>
          <a:p>
            <a:pPr marL="342900" indent="-342900" algn="just"/>
            <a:endParaRPr lang="it-IT" smtClean="0"/>
          </a:p>
          <a:p>
            <a:pPr marL="342900" indent="-342900" algn="just"/>
            <a:endParaRPr lang="it-IT" smtClean="0"/>
          </a:p>
          <a:p>
            <a:pPr marL="342900" indent="-342900" algn="just"/>
            <a:endParaRPr lang="it-IT" smtClean="0"/>
          </a:p>
          <a:p>
            <a:pPr marL="342900" indent="-342900" algn="just">
              <a:buFont typeface="Wingdings" pitchFamily="2" charset="2"/>
              <a:buChar char="Ø"/>
            </a:pPr>
            <a:r>
              <a:rPr lang="it-IT" sz="1900" smtClean="0"/>
              <a:t>Si tratta di ripristinare il volume originale e la forma della pietra.</a:t>
            </a:r>
          </a:p>
          <a:p>
            <a:pPr marL="342900" indent="-342900" algn="just">
              <a:buFont typeface="Wingdings" pitchFamily="2" charset="2"/>
              <a:buChar char="Ø"/>
            </a:pPr>
            <a:endParaRPr lang="it-IT" sz="1900" smtClean="0"/>
          </a:p>
          <a:p>
            <a:pPr marL="342900" indent="-342900" algn="just"/>
            <a:endParaRPr lang="it-IT" sz="1900" smtClean="0"/>
          </a:p>
          <a:p>
            <a:pPr marL="342900" indent="-342900" algn="just">
              <a:buFont typeface="Wingdings" pitchFamily="2" charset="2"/>
              <a:buChar char="Ø"/>
            </a:pPr>
            <a:r>
              <a:rPr lang="it-IT" sz="1900" smtClean="0"/>
              <a:t>Una volta fatto il consolidamento della pietra si deve realizzare una malta impermeabilizzante cementizia con arido fatto con la stessa pietra, quindi non c'è nessuna alterazione cromatica.</a:t>
            </a:r>
          </a:p>
          <a:p>
            <a:pPr marL="342900" indent="-342900" algn="just">
              <a:buFont typeface="Wingdings" pitchFamily="2" charset="2"/>
              <a:buChar char="Ø"/>
            </a:pPr>
            <a:endParaRPr lang="it-IT" sz="1900" smtClean="0"/>
          </a:p>
          <a:p>
            <a:pPr marL="342900" indent="-342900" algn="just"/>
            <a:endParaRPr lang="it-IT" sz="1900" smtClean="0"/>
          </a:p>
          <a:p>
            <a:pPr marL="342900" indent="-342900" algn="just">
              <a:buFont typeface="Wingdings" pitchFamily="2" charset="2"/>
              <a:buChar char="Ø"/>
            </a:pPr>
            <a:r>
              <a:rPr lang="it-IT" sz="1900" smtClean="0"/>
              <a:t>Quando il grado di deteriodo della pietra è molto avanzato si procederà a sostituire la pietra danneggiata con un'altra.</a:t>
            </a:r>
          </a:p>
        </p:txBody>
      </p:sp>
    </p:spTree>
  </p:cSld>
  <p:clrMapOvr>
    <a:masterClrMapping/>
  </p:clrMapOvr>
  <p:transition advClick="0">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6" name="5 CuadroTexto"/>
          <p:cNvSpPr txBox="1"/>
          <p:nvPr/>
        </p:nvSpPr>
        <p:spPr>
          <a:xfrm>
            <a:off x="2216696" y="1340768"/>
            <a:ext cx="6912768" cy="4585871"/>
          </a:xfrm>
          <a:prstGeom prst="rect">
            <a:avLst/>
          </a:prstGeom>
          <a:noFill/>
        </p:spPr>
        <p:txBody>
          <a:bodyPr wrap="square" rtlCol="0">
            <a:spAutoFit/>
          </a:bodyPr>
          <a:lstStyle/>
          <a:p>
            <a:pPr marL="342900" indent="-342900" algn="just">
              <a:buFont typeface="Wingdings" pitchFamily="2" charset="2"/>
              <a:buChar char="v"/>
            </a:pPr>
            <a:r>
              <a:rPr lang="es-ES" smtClean="0"/>
              <a:t>MANUTENZIONE E CONSERVAZIONE PREVENTIVA</a:t>
            </a:r>
          </a:p>
          <a:p>
            <a:pPr marL="342900" indent="-342900" algn="just"/>
            <a:endParaRPr lang="it-IT" smtClean="0"/>
          </a:p>
          <a:p>
            <a:pPr marL="342900" indent="-342900" algn="just"/>
            <a:endParaRPr lang="it-IT" smtClean="0"/>
          </a:p>
          <a:p>
            <a:pPr marL="342900" indent="-342900" algn="just"/>
            <a:endParaRPr lang="it-IT" smtClean="0"/>
          </a:p>
          <a:p>
            <a:pPr marL="342900" indent="-342900" algn="just">
              <a:buFont typeface="Wingdings" pitchFamily="2" charset="2"/>
              <a:buChar char="Ø"/>
            </a:pPr>
            <a:r>
              <a:rPr lang="it-IT" sz="2000" smtClean="0"/>
              <a:t>Nella fase di mantenimento si prevede la revisione periodica e il controllo dei fattori connessi con l'alterazione della pietra ricostruita.</a:t>
            </a:r>
          </a:p>
          <a:p>
            <a:pPr marL="342900" indent="-342900" algn="just">
              <a:buFont typeface="Wingdings" pitchFamily="2" charset="2"/>
              <a:buChar char="Ø"/>
            </a:pPr>
            <a:endParaRPr lang="it-IT" sz="2000" smtClean="0"/>
          </a:p>
          <a:p>
            <a:pPr marL="342900" indent="-342900" algn="just">
              <a:buFont typeface="Wingdings" pitchFamily="2" charset="2"/>
              <a:buChar char="Ø"/>
            </a:pPr>
            <a:r>
              <a:rPr lang="it-IT" sz="2000" smtClean="0"/>
              <a:t>Per quanto riguarda la conservazione preventiva bisogna analizzare i parametri ambientali e inquinanti dell'aria dove è  localizzata la costruzione. Questo è uno degli aspetti principali da considerare.</a:t>
            </a:r>
          </a:p>
          <a:p>
            <a:pPr marL="342900" indent="-342900" algn="just">
              <a:buFont typeface="Wingdings" pitchFamily="2" charset="2"/>
              <a:buChar char="Ø"/>
            </a:pPr>
            <a:endParaRPr lang="it-IT" sz="2000" smtClean="0"/>
          </a:p>
          <a:p>
            <a:pPr marL="342900" indent="-342900" algn="just">
              <a:buFont typeface="Wingdings" pitchFamily="2" charset="2"/>
              <a:buChar char="Ø"/>
            </a:pPr>
            <a:r>
              <a:rPr lang="it-IT" sz="2000" smtClean="0"/>
              <a:t>Per ogni edificio ci dovrebbe essere un programma specifico di manutenzione e conservazione preventiva.</a:t>
            </a:r>
          </a:p>
        </p:txBody>
      </p:sp>
    </p:spTree>
  </p:cSld>
  <p:clrMapOvr>
    <a:masterClrMapping/>
  </p:clrMapOvr>
  <p:transition advClick="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7" name="6 CuadroTexto"/>
          <p:cNvSpPr txBox="1"/>
          <p:nvPr/>
        </p:nvSpPr>
        <p:spPr>
          <a:xfrm>
            <a:off x="2144688" y="1052736"/>
            <a:ext cx="6840760" cy="4724370"/>
          </a:xfrm>
          <a:prstGeom prst="rect">
            <a:avLst/>
          </a:prstGeom>
          <a:noFill/>
        </p:spPr>
        <p:txBody>
          <a:bodyPr wrap="square" rtlCol="0">
            <a:spAutoFit/>
          </a:bodyPr>
          <a:lstStyle/>
          <a:p>
            <a:pPr algn="just">
              <a:buFont typeface="Wingdings" pitchFamily="2" charset="2"/>
              <a:buChar char="q"/>
            </a:pPr>
            <a:r>
              <a:rPr lang="it-IT" b="1" smtClean="0"/>
              <a:t>       Metodologia di pulitura</a:t>
            </a:r>
          </a:p>
          <a:p>
            <a:pPr algn="just"/>
            <a:endParaRPr lang="it-IT" smtClean="0"/>
          </a:p>
          <a:p>
            <a:pPr algn="just"/>
            <a:endParaRPr lang="it-IT" smtClean="0"/>
          </a:p>
          <a:p>
            <a:pPr>
              <a:buFont typeface="Wingdings" pitchFamily="2" charset="2"/>
              <a:buChar char="v"/>
            </a:pPr>
            <a:r>
              <a:rPr lang="it-IT" smtClean="0"/>
              <a:t>  </a:t>
            </a:r>
            <a:r>
              <a:rPr lang="it-IT" sz="1900" i="1" smtClean="0"/>
              <a:t>I requisiti principali da considerare in termini di metodi di pulizia sono: </a:t>
            </a:r>
          </a:p>
          <a:p>
            <a:endParaRPr lang="it-IT" sz="1900" smtClean="0"/>
          </a:p>
          <a:p>
            <a:endParaRPr lang="it-IT" sz="1900" smtClean="0"/>
          </a:p>
          <a:p>
            <a:pPr algn="just">
              <a:buFont typeface="Wingdings" pitchFamily="2" charset="2"/>
              <a:buChar char="Ø"/>
            </a:pPr>
            <a:r>
              <a:rPr lang="it-IT" sz="1900" smtClean="0"/>
              <a:t>  L'azione di pulizia deve essere sufficientemente lenta per consentire all'operatore di controllarne gli effetti. </a:t>
            </a:r>
          </a:p>
          <a:p>
            <a:pPr algn="just"/>
            <a:endParaRPr lang="it-IT" sz="1900" smtClean="0"/>
          </a:p>
          <a:p>
            <a:pPr algn="just">
              <a:buFont typeface="Wingdings" pitchFamily="2" charset="2"/>
              <a:buChar char="Ø"/>
            </a:pPr>
            <a:r>
              <a:rPr lang="it-IT" sz="1900" smtClean="0"/>
              <a:t>  Il metodo utilizzato deve prevedere l’impiego di prodotti compatibili con le caratteristiche chimico-fisiche della pietra. </a:t>
            </a:r>
          </a:p>
          <a:p>
            <a:pPr algn="just"/>
            <a:endParaRPr lang="it-IT" sz="1900" smtClean="0"/>
          </a:p>
          <a:p>
            <a:pPr algn="just">
              <a:buFont typeface="Wingdings" pitchFamily="2" charset="2"/>
              <a:buChar char="Ø"/>
            </a:pPr>
            <a:r>
              <a:rPr lang="it-IT" sz="1900" smtClean="0"/>
              <a:t>  Il metodo non dovrebbe produrre forti abrasioni, microfratture o modifiche alla superficie della pietra per facilitare la sua degradazione.</a:t>
            </a:r>
          </a:p>
        </p:txBody>
      </p:sp>
    </p:spTree>
  </p:cSld>
  <p:clrMapOvr>
    <a:masterClrMapping/>
  </p:clrMapOvr>
  <p:transition advClick="0">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7" name="6 CuadroTexto"/>
          <p:cNvSpPr txBox="1"/>
          <p:nvPr/>
        </p:nvSpPr>
        <p:spPr>
          <a:xfrm>
            <a:off x="2144688" y="908720"/>
            <a:ext cx="6840760" cy="5924699"/>
          </a:xfrm>
          <a:prstGeom prst="rect">
            <a:avLst/>
          </a:prstGeom>
          <a:noFill/>
        </p:spPr>
        <p:txBody>
          <a:bodyPr wrap="square" rtlCol="0">
            <a:spAutoFit/>
          </a:bodyPr>
          <a:lstStyle/>
          <a:p>
            <a:pPr>
              <a:buFont typeface="Wingdings" pitchFamily="2" charset="2"/>
              <a:buChar char="v"/>
            </a:pPr>
            <a:r>
              <a:rPr lang="it-IT" smtClean="0"/>
              <a:t>   </a:t>
            </a:r>
            <a:r>
              <a:rPr lang="it-IT" sz="2000" i="1" smtClean="0"/>
              <a:t>I principali metodi di pulizia sono: </a:t>
            </a:r>
          </a:p>
          <a:p>
            <a:endParaRPr lang="it-IT" sz="1900" smtClean="0"/>
          </a:p>
          <a:p>
            <a:pPr lvl="1">
              <a:buFont typeface="Wingdings" pitchFamily="2" charset="2"/>
              <a:buChar char="§"/>
            </a:pPr>
            <a:r>
              <a:rPr lang="es-ES" sz="2000" smtClean="0"/>
              <a:t> Metodi meccanici </a:t>
            </a:r>
          </a:p>
          <a:p>
            <a:pPr lvl="1">
              <a:buFont typeface="Wingdings" pitchFamily="2" charset="2"/>
              <a:buChar char="§"/>
            </a:pPr>
            <a:endParaRPr lang="es-ES" sz="2000" smtClean="0"/>
          </a:p>
          <a:p>
            <a:pPr lvl="1">
              <a:buFont typeface="Wingdings" pitchFamily="2" charset="2"/>
              <a:buChar char="§"/>
            </a:pPr>
            <a:r>
              <a:rPr lang="es-ES" sz="2000" smtClean="0"/>
              <a:t> Metodi basati sull'acqua </a:t>
            </a:r>
          </a:p>
          <a:p>
            <a:pPr lvl="1">
              <a:buFont typeface="Wingdings" pitchFamily="2" charset="2"/>
              <a:buChar char="§"/>
            </a:pPr>
            <a:endParaRPr lang="es-ES" sz="2000" smtClean="0"/>
          </a:p>
          <a:p>
            <a:pPr lvl="1">
              <a:buFont typeface="Wingdings" pitchFamily="2" charset="2"/>
              <a:buChar char="§"/>
            </a:pPr>
            <a:r>
              <a:rPr lang="it-IT" sz="2000" smtClean="0"/>
              <a:t> Metodi basati sull'applicazione di sostanze chimiche</a:t>
            </a:r>
          </a:p>
          <a:p>
            <a:pPr lvl="1"/>
            <a:endParaRPr lang="it-IT" sz="2000" smtClean="0"/>
          </a:p>
          <a:p>
            <a:pPr lvl="1">
              <a:buFont typeface="Wingdings" pitchFamily="2" charset="2"/>
              <a:buChar char="§"/>
            </a:pPr>
            <a:r>
              <a:rPr lang="es-ES" sz="2000" smtClean="0"/>
              <a:t> Applicazione del laser </a:t>
            </a:r>
          </a:p>
          <a:p>
            <a:pPr lvl="1">
              <a:buFont typeface="Wingdings" pitchFamily="2" charset="2"/>
              <a:buChar char="§"/>
            </a:pPr>
            <a:endParaRPr lang="es-ES" sz="2000" smtClean="0"/>
          </a:p>
          <a:p>
            <a:pPr lvl="1">
              <a:buFont typeface="Wingdings" pitchFamily="2" charset="2"/>
              <a:buChar char="§"/>
            </a:pPr>
            <a:r>
              <a:rPr lang="es-ES" sz="2000" smtClean="0"/>
              <a:t> Applicazione degli ultrasuoni </a:t>
            </a:r>
          </a:p>
          <a:p>
            <a:pPr lvl="1"/>
            <a:endParaRPr lang="es-ES" sz="2000" smtClean="0"/>
          </a:p>
          <a:p>
            <a:pPr lvl="1">
              <a:buFont typeface="Wingdings" pitchFamily="2" charset="2"/>
              <a:buChar char="§"/>
            </a:pPr>
            <a:r>
              <a:rPr lang="it-IT" sz="2000" smtClean="0"/>
              <a:t> Metodi basati su solventi organici </a:t>
            </a:r>
          </a:p>
          <a:p>
            <a:pPr lvl="1"/>
            <a:endParaRPr lang="it-IT" sz="2000" smtClean="0"/>
          </a:p>
          <a:p>
            <a:pPr lvl="1">
              <a:buFont typeface="Wingdings" pitchFamily="2" charset="2"/>
              <a:buChar char="§"/>
            </a:pPr>
            <a:r>
              <a:rPr lang="es-ES" sz="2000" smtClean="0"/>
              <a:t> Metodi misti </a:t>
            </a:r>
          </a:p>
          <a:p>
            <a:pPr lvl="1"/>
            <a:endParaRPr lang="es-ES" sz="2000" smtClean="0"/>
          </a:p>
          <a:p>
            <a:pPr lvl="1">
              <a:buFont typeface="Wingdings" pitchFamily="2" charset="2"/>
              <a:buChar char="§"/>
            </a:pPr>
            <a:r>
              <a:rPr lang="es-ES" sz="2000" smtClean="0"/>
              <a:t> Estrazione dei sali solubili </a:t>
            </a:r>
          </a:p>
          <a:p>
            <a:pPr lvl="1"/>
            <a:endParaRPr lang="es-ES" sz="2000" smtClean="0"/>
          </a:p>
          <a:p>
            <a:pPr lvl="1">
              <a:buFont typeface="Wingdings" pitchFamily="2" charset="2"/>
              <a:buChar char="§"/>
            </a:pPr>
            <a:r>
              <a:rPr lang="es-ES" sz="2000" smtClean="0"/>
              <a:t> Biocidi</a:t>
            </a:r>
            <a:endParaRPr lang="it-IT" sz="1900" smtClean="0"/>
          </a:p>
        </p:txBody>
      </p:sp>
      <p:sp>
        <p:nvSpPr>
          <p:cNvPr id="6" name="5 CuadroTexto"/>
          <p:cNvSpPr txBox="1"/>
          <p:nvPr/>
        </p:nvSpPr>
        <p:spPr>
          <a:xfrm>
            <a:off x="4736976" y="1412776"/>
            <a:ext cx="2376264" cy="646331"/>
          </a:xfrm>
          <a:prstGeom prst="rect">
            <a:avLst/>
          </a:prstGeom>
          <a:noFill/>
        </p:spPr>
        <p:txBody>
          <a:bodyPr wrap="square" rtlCol="0">
            <a:spAutoFit/>
          </a:bodyPr>
          <a:lstStyle/>
          <a:p>
            <a:r>
              <a:rPr lang="es-ES" sz="1200" smtClean="0"/>
              <a:t>- Semplici metodi meccanici</a:t>
            </a:r>
          </a:p>
          <a:p>
            <a:r>
              <a:rPr lang="es-ES" sz="1200" smtClean="0"/>
              <a:t>- Progettazione di sabbia</a:t>
            </a:r>
          </a:p>
          <a:p>
            <a:r>
              <a:rPr lang="es-ES" sz="1200" smtClean="0"/>
              <a:t>- Microprogettazione di sabbia</a:t>
            </a:r>
            <a:endParaRPr lang="es-ES" sz="1200"/>
          </a:p>
        </p:txBody>
      </p:sp>
      <p:sp>
        <p:nvSpPr>
          <p:cNvPr id="10" name="9 CuadroTexto"/>
          <p:cNvSpPr txBox="1"/>
          <p:nvPr/>
        </p:nvSpPr>
        <p:spPr>
          <a:xfrm>
            <a:off x="5457056" y="2060848"/>
            <a:ext cx="2376264" cy="646331"/>
          </a:xfrm>
          <a:prstGeom prst="rect">
            <a:avLst/>
          </a:prstGeom>
          <a:noFill/>
        </p:spPr>
        <p:txBody>
          <a:bodyPr wrap="square" rtlCol="0">
            <a:spAutoFit/>
          </a:bodyPr>
          <a:lstStyle/>
          <a:p>
            <a:r>
              <a:rPr lang="es-ES" sz="1200" smtClean="0"/>
              <a:t>- Pressione del getto d'acqua</a:t>
            </a:r>
          </a:p>
          <a:p>
            <a:r>
              <a:rPr lang="es-ES" sz="1200" smtClean="0"/>
              <a:t>- Acqua nebulizzata</a:t>
            </a:r>
          </a:p>
          <a:p>
            <a:r>
              <a:rPr lang="es-ES" sz="1200" smtClean="0"/>
              <a:t>- Vapore acqueo</a:t>
            </a:r>
          </a:p>
        </p:txBody>
      </p:sp>
      <p:sp>
        <p:nvSpPr>
          <p:cNvPr id="11" name="10 CuadroTexto"/>
          <p:cNvSpPr txBox="1"/>
          <p:nvPr/>
        </p:nvSpPr>
        <p:spPr>
          <a:xfrm>
            <a:off x="8265368" y="2708920"/>
            <a:ext cx="1368152" cy="461665"/>
          </a:xfrm>
          <a:prstGeom prst="rect">
            <a:avLst/>
          </a:prstGeom>
          <a:noFill/>
        </p:spPr>
        <p:txBody>
          <a:bodyPr wrap="square" rtlCol="0">
            <a:spAutoFit/>
          </a:bodyPr>
          <a:lstStyle/>
          <a:p>
            <a:r>
              <a:rPr lang="es-ES" sz="1200" smtClean="0"/>
              <a:t>-  Agenti Acidi</a:t>
            </a:r>
          </a:p>
          <a:p>
            <a:r>
              <a:rPr lang="es-ES" sz="1200" smtClean="0"/>
              <a:t>-  Agenti Basici</a:t>
            </a:r>
          </a:p>
        </p:txBody>
      </p:sp>
      <p:sp>
        <p:nvSpPr>
          <p:cNvPr id="12" name="11 CuadroTexto"/>
          <p:cNvSpPr txBox="1"/>
          <p:nvPr/>
        </p:nvSpPr>
        <p:spPr>
          <a:xfrm>
            <a:off x="5241032" y="3212976"/>
            <a:ext cx="2376264" cy="646331"/>
          </a:xfrm>
          <a:prstGeom prst="rect">
            <a:avLst/>
          </a:prstGeom>
          <a:noFill/>
        </p:spPr>
        <p:txBody>
          <a:bodyPr wrap="square" rtlCol="0">
            <a:spAutoFit/>
          </a:bodyPr>
          <a:lstStyle/>
          <a:p>
            <a:r>
              <a:rPr lang="it-IT" sz="1200" smtClean="0"/>
              <a:t>- Poca o nessuna aggressione fisica.</a:t>
            </a:r>
          </a:p>
          <a:p>
            <a:r>
              <a:rPr lang="es-ES" sz="1200" smtClean="0"/>
              <a:t>- Elevata selettività.</a:t>
            </a:r>
          </a:p>
          <a:p>
            <a:r>
              <a:rPr lang="it-IT" sz="1200" smtClean="0"/>
              <a:t>- Nessun contatto con la pietra.</a:t>
            </a:r>
            <a:endParaRPr lang="es-ES" sz="1200" smtClean="0"/>
          </a:p>
        </p:txBody>
      </p:sp>
      <p:sp>
        <p:nvSpPr>
          <p:cNvPr id="13" name="12 CuadroTexto"/>
          <p:cNvSpPr txBox="1"/>
          <p:nvPr/>
        </p:nvSpPr>
        <p:spPr>
          <a:xfrm>
            <a:off x="4448944" y="5013176"/>
            <a:ext cx="2376264" cy="646331"/>
          </a:xfrm>
          <a:prstGeom prst="rect">
            <a:avLst/>
          </a:prstGeom>
          <a:noFill/>
        </p:spPr>
        <p:txBody>
          <a:bodyPr wrap="square" rtlCol="0">
            <a:spAutoFit/>
          </a:bodyPr>
          <a:lstStyle/>
          <a:p>
            <a:r>
              <a:rPr lang="es-ES" sz="1200" smtClean="0"/>
              <a:t>- Acqua più azione meccanica</a:t>
            </a:r>
          </a:p>
          <a:p>
            <a:r>
              <a:rPr lang="es-ES" sz="1200" smtClean="0"/>
              <a:t>- Acqua più vapore</a:t>
            </a:r>
          </a:p>
          <a:p>
            <a:r>
              <a:rPr lang="es-ES" sz="1200" smtClean="0"/>
              <a:t>- Acqua più prodotti chimici</a:t>
            </a:r>
          </a:p>
        </p:txBody>
      </p:sp>
    </p:spTree>
  </p:cSld>
  <p:clrMapOvr>
    <a:masterClrMapping/>
  </p:clrMapOvr>
  <p:transition advClick="0">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7" name="6 CuadroTexto"/>
          <p:cNvSpPr txBox="1"/>
          <p:nvPr/>
        </p:nvSpPr>
        <p:spPr>
          <a:xfrm>
            <a:off x="2144688" y="1052736"/>
            <a:ext cx="6840760" cy="5539978"/>
          </a:xfrm>
          <a:prstGeom prst="rect">
            <a:avLst/>
          </a:prstGeom>
          <a:noFill/>
        </p:spPr>
        <p:txBody>
          <a:bodyPr wrap="square" rtlCol="0">
            <a:spAutoFit/>
          </a:bodyPr>
          <a:lstStyle/>
          <a:p>
            <a:pPr>
              <a:buFont typeface="Wingdings" pitchFamily="2" charset="2"/>
              <a:buChar char="q"/>
            </a:pPr>
            <a:r>
              <a:rPr lang="es-ES" b="1" smtClean="0"/>
              <a:t>        Prodotti per il consolidamento </a:t>
            </a:r>
          </a:p>
          <a:p>
            <a:pPr algn="just"/>
            <a:endParaRPr lang="it-IT" smtClean="0"/>
          </a:p>
          <a:p>
            <a:pPr algn="just"/>
            <a:endParaRPr lang="it-IT" smtClean="0"/>
          </a:p>
          <a:p>
            <a:pPr algn="just"/>
            <a:r>
              <a:rPr lang="it-IT" sz="2000" smtClean="0"/>
              <a:t>Il consolidamento della pietra può essere realizzato con prodotti inorganici  e organici.</a:t>
            </a:r>
          </a:p>
          <a:p>
            <a:pPr algn="just"/>
            <a:endParaRPr lang="it-IT" sz="2000" smtClean="0"/>
          </a:p>
          <a:p>
            <a:pPr algn="just">
              <a:buFont typeface="Wingdings" pitchFamily="2" charset="2"/>
              <a:buChar char="v"/>
            </a:pPr>
            <a:r>
              <a:rPr lang="it-IT" sz="2000" smtClean="0"/>
              <a:t>  P</a:t>
            </a:r>
            <a:r>
              <a:rPr lang="es-ES" sz="2000" smtClean="0"/>
              <a:t>rodotti inorganici</a:t>
            </a:r>
          </a:p>
          <a:p>
            <a:pPr algn="just"/>
            <a:endParaRPr lang="es-ES" sz="2000" smtClean="0"/>
          </a:p>
          <a:p>
            <a:pPr algn="just">
              <a:buFont typeface="Wingdings" pitchFamily="2" charset="2"/>
              <a:buChar char="Ø"/>
            </a:pPr>
            <a:r>
              <a:rPr lang="it-IT" sz="2000" smtClean="0"/>
              <a:t> I prodotti inorganici possono migliorare le piccole crepe, ma sono inutili per sigillare fessure maggiori.</a:t>
            </a:r>
          </a:p>
          <a:p>
            <a:pPr algn="just">
              <a:buFont typeface="Wingdings" pitchFamily="2" charset="2"/>
              <a:buChar char="Ø"/>
            </a:pPr>
            <a:endParaRPr lang="it-IT" sz="2000" smtClean="0"/>
          </a:p>
          <a:p>
            <a:pPr algn="just">
              <a:buFont typeface="Wingdings" pitchFamily="2" charset="2"/>
              <a:buChar char="Ø"/>
            </a:pPr>
            <a:r>
              <a:rPr lang="it-IT" sz="2000" smtClean="0"/>
              <a:t> Lo stesso accade con frammenti sciolti, che non possono essere incollati con materiale inorganico.</a:t>
            </a:r>
          </a:p>
          <a:p>
            <a:pPr algn="just">
              <a:buFont typeface="Wingdings" pitchFamily="2" charset="2"/>
              <a:buChar char="Ø"/>
            </a:pPr>
            <a:endParaRPr lang="it-IT" sz="2000" smtClean="0"/>
          </a:p>
          <a:p>
            <a:pPr algn="just">
              <a:buFont typeface="Wingdings" pitchFamily="2" charset="2"/>
              <a:buChar char="Ø"/>
            </a:pPr>
            <a:r>
              <a:rPr lang="it-IT" sz="2000" smtClean="0"/>
              <a:t> I materiali inorganici sono più durevoli di quelli organici.</a:t>
            </a:r>
          </a:p>
          <a:p>
            <a:pPr algn="just">
              <a:buFont typeface="Wingdings" pitchFamily="2" charset="2"/>
              <a:buChar char="Ø"/>
            </a:pPr>
            <a:endParaRPr lang="it-IT" sz="2000" smtClean="0"/>
          </a:p>
          <a:p>
            <a:pPr algn="just">
              <a:buFont typeface="Wingdings" pitchFamily="2" charset="2"/>
              <a:buChar char="Ø"/>
            </a:pPr>
            <a:r>
              <a:rPr lang="it-IT" sz="2000" smtClean="0"/>
              <a:t> Es: </a:t>
            </a:r>
            <a:r>
              <a:rPr lang="es-ES" sz="2000" smtClean="0"/>
              <a:t>Idrossido di calcio, Idrossido di bario, Fluorsilicati …</a:t>
            </a:r>
          </a:p>
          <a:p>
            <a:endParaRPr lang="es-ES" sz="2000" smtClean="0"/>
          </a:p>
        </p:txBody>
      </p:sp>
    </p:spTree>
  </p:cSld>
  <p:clrMapOvr>
    <a:masterClrMapping/>
  </p:clrMapOvr>
  <p:transition advClick="0">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5.  </a:t>
            </a:r>
            <a:r>
              <a:rPr lang="es-ES" sz="2000" b="1" dirty="0" err="1" smtClean="0">
                <a:solidFill>
                  <a:schemeClr val="tx2">
                    <a:lumMod val="75000"/>
                  </a:schemeClr>
                </a:solidFill>
              </a:rPr>
              <a:t>Tecniche</a:t>
            </a:r>
            <a:r>
              <a:rPr lang="es-ES" sz="2000" b="1" dirty="0" smtClean="0">
                <a:solidFill>
                  <a:schemeClr val="tx2">
                    <a:lumMod val="75000"/>
                  </a:schemeClr>
                </a:solidFill>
              </a:rPr>
              <a:t> di </a:t>
            </a:r>
            <a:r>
              <a:rPr lang="es-ES" sz="2000" b="1" dirty="0" err="1" smtClean="0">
                <a:solidFill>
                  <a:schemeClr val="tx2">
                    <a:lumMod val="75000"/>
                  </a:schemeClr>
                </a:solidFill>
              </a:rPr>
              <a:t>intervento</a:t>
            </a:r>
            <a:r>
              <a:rPr lang="es-ES" sz="2000" b="1" dirty="0" smtClean="0">
                <a:solidFill>
                  <a:schemeClr val="tx2">
                    <a:lumMod val="75000"/>
                  </a:schemeClr>
                </a:solidFill>
              </a:rPr>
              <a:t> conservativo</a:t>
            </a:r>
          </a:p>
        </p:txBody>
      </p:sp>
      <p:sp>
        <p:nvSpPr>
          <p:cNvPr id="7" name="6 CuadroTexto"/>
          <p:cNvSpPr txBox="1"/>
          <p:nvPr/>
        </p:nvSpPr>
        <p:spPr>
          <a:xfrm>
            <a:off x="2144688" y="1052736"/>
            <a:ext cx="6840760" cy="4985980"/>
          </a:xfrm>
          <a:prstGeom prst="rect">
            <a:avLst/>
          </a:prstGeom>
          <a:noFill/>
        </p:spPr>
        <p:txBody>
          <a:bodyPr wrap="square" rtlCol="0">
            <a:spAutoFit/>
          </a:bodyPr>
          <a:lstStyle/>
          <a:p>
            <a:pPr algn="just"/>
            <a:endParaRPr lang="it-IT" sz="2000" smtClean="0"/>
          </a:p>
          <a:p>
            <a:pPr algn="just">
              <a:buFont typeface="Wingdings" pitchFamily="2" charset="2"/>
              <a:buChar char="v"/>
            </a:pPr>
            <a:r>
              <a:rPr lang="it-IT" sz="2000" smtClean="0"/>
              <a:t>  P</a:t>
            </a:r>
            <a:r>
              <a:rPr lang="es-ES" sz="2000" smtClean="0"/>
              <a:t>rodotti  organici</a:t>
            </a:r>
          </a:p>
          <a:p>
            <a:pPr algn="just"/>
            <a:endParaRPr lang="es-ES" sz="2000" smtClean="0"/>
          </a:p>
          <a:p>
            <a:pPr algn="just"/>
            <a:endParaRPr lang="es-ES" sz="2000" smtClean="0"/>
          </a:p>
          <a:p>
            <a:pPr algn="just">
              <a:buFont typeface="Wingdings" pitchFamily="2" charset="2"/>
              <a:buChar char="Ø"/>
            </a:pPr>
            <a:r>
              <a:rPr lang="it-IT" sz="2000" smtClean="0"/>
              <a:t> I materiali organici possono sigillare lacune maggiori dei matriali inorganici.</a:t>
            </a:r>
          </a:p>
          <a:p>
            <a:pPr algn="just">
              <a:buFont typeface="Wingdings" pitchFamily="2" charset="2"/>
              <a:buChar char="Ø"/>
            </a:pPr>
            <a:endParaRPr lang="it-IT" sz="2000" smtClean="0"/>
          </a:p>
          <a:p>
            <a:pPr algn="just">
              <a:buFont typeface="Wingdings" pitchFamily="2" charset="2"/>
              <a:buChar char="Ø"/>
            </a:pPr>
            <a:r>
              <a:rPr lang="it-IT" sz="2000" smtClean="0"/>
              <a:t> I consolidanti polimeri organici hanno difficoltà di penetrazione a causa del loro alto peso molecolare.</a:t>
            </a:r>
          </a:p>
          <a:p>
            <a:pPr algn="just">
              <a:buFont typeface="Wingdings" pitchFamily="2" charset="2"/>
              <a:buChar char="Ø"/>
            </a:pPr>
            <a:endParaRPr lang="it-IT" sz="2000" smtClean="0"/>
          </a:p>
          <a:p>
            <a:pPr algn="just">
              <a:buFont typeface="Wingdings" pitchFamily="2" charset="2"/>
              <a:buChar char="Ø"/>
            </a:pPr>
            <a:r>
              <a:rPr lang="it-IT" sz="2000" smtClean="0"/>
              <a:t> Siccome sono poco penetranti devono essere prima diluiti per assicurare una bassa viscosità e una buona penetrazione. </a:t>
            </a:r>
          </a:p>
          <a:p>
            <a:pPr algn="just">
              <a:buFont typeface="Wingdings" pitchFamily="2" charset="2"/>
              <a:buChar char="Ø"/>
            </a:pPr>
            <a:endParaRPr lang="it-IT" sz="2000" smtClean="0"/>
          </a:p>
          <a:p>
            <a:pPr algn="just">
              <a:buFont typeface="Wingdings" pitchFamily="2" charset="2"/>
              <a:buChar char="Ø"/>
            </a:pPr>
            <a:r>
              <a:rPr lang="it-IT" sz="2000" smtClean="0"/>
              <a:t> Es: </a:t>
            </a:r>
            <a:r>
              <a:rPr lang="es-ES" sz="2000" smtClean="0"/>
              <a:t>Resine acriliche, Resine epossidiche, Resine fluorurate, Resine di poliestere …</a:t>
            </a:r>
            <a:endParaRPr lang="it-IT" sz="2000" smtClean="0"/>
          </a:p>
          <a:p>
            <a:pPr algn="just"/>
            <a:endParaRPr lang="it-IT" sz="2000" i="1" smtClean="0"/>
          </a:p>
        </p:txBody>
      </p:sp>
    </p:spTree>
  </p:cSld>
  <p:clrMapOvr>
    <a:masterClrMapping/>
  </p:clrMapOvr>
  <p:transition advClick="0">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sp>
        <p:nvSpPr>
          <p:cNvPr id="10" name="9 CuadroTexto"/>
          <p:cNvSpPr txBox="1"/>
          <p:nvPr/>
        </p:nvSpPr>
        <p:spPr>
          <a:xfrm>
            <a:off x="2144688" y="908720"/>
            <a:ext cx="7272808" cy="3139321"/>
          </a:xfrm>
          <a:prstGeom prst="rect">
            <a:avLst/>
          </a:prstGeom>
          <a:noFill/>
        </p:spPr>
        <p:txBody>
          <a:bodyPr wrap="square" rtlCol="0">
            <a:spAutoFit/>
          </a:bodyPr>
          <a:lstStyle/>
          <a:p>
            <a:pPr algn="just">
              <a:buFont typeface="Arial" pitchFamily="34" charset="0"/>
              <a:buChar char="•"/>
            </a:pPr>
            <a:r>
              <a:rPr lang="it-IT" smtClean="0"/>
              <a:t> I Sassi di Matera, sono il simbolo di un lavoro manuale che ha estratto nei secoli dalla Murgia conci di calcarenite detti "tufi"</a:t>
            </a:r>
          </a:p>
          <a:p>
            <a:pPr algn="just">
              <a:buFont typeface="Arial" pitchFamily="34" charset="0"/>
              <a:buChar char="•"/>
            </a:pPr>
            <a:endParaRPr lang="it-IT" smtClean="0"/>
          </a:p>
          <a:p>
            <a:pPr algn="just">
              <a:buFont typeface="Arial" pitchFamily="34" charset="0"/>
              <a:buChar char="•"/>
            </a:pPr>
            <a:r>
              <a:rPr lang="it-IT" smtClean="0"/>
              <a:t> Matera è stata scavata nel "tufo" e, in tempi più tardi, quando si è cominciato a costruire sul piano, è stata edificata con il "tufo".</a:t>
            </a:r>
          </a:p>
          <a:p>
            <a:pPr algn="just">
              <a:buFont typeface="Arial" pitchFamily="34" charset="0"/>
              <a:buChar char="•"/>
            </a:pPr>
            <a:endParaRPr lang="it-IT" smtClean="0"/>
          </a:p>
          <a:p>
            <a:pPr algn="just">
              <a:buFont typeface="Arial" pitchFamily="34" charset="0"/>
              <a:buChar char="•"/>
            </a:pPr>
            <a:r>
              <a:rPr lang="it-IT" smtClean="0"/>
              <a:t> La tradizione della lavorazione del "tufo" si è persa nel corso del tempo e, insieme ad essa, anche gli strumenti che la consentivano.</a:t>
            </a:r>
          </a:p>
          <a:p>
            <a:pPr algn="just">
              <a:buFont typeface="Arial" pitchFamily="34" charset="0"/>
              <a:buChar char="•"/>
            </a:pPr>
            <a:endParaRPr lang="it-IT" smtClean="0"/>
          </a:p>
          <a:p>
            <a:pPr algn="just">
              <a:buFont typeface="Arial" pitchFamily="34" charset="0"/>
              <a:buChar char="•"/>
            </a:pPr>
            <a:r>
              <a:rPr lang="it-IT" smtClean="0"/>
              <a:t> Oggi quei maestri muratori quasi non esistono, ma al loro posto, troviamo costruttori e artisti. </a:t>
            </a:r>
            <a:endParaRPr lang="es-ES"/>
          </a:p>
        </p:txBody>
      </p:sp>
      <p:pic>
        <p:nvPicPr>
          <p:cNvPr id="8194" name="Picture 2"/>
          <p:cNvPicPr>
            <a:picLocks noChangeAspect="1" noChangeArrowheads="1"/>
          </p:cNvPicPr>
          <p:nvPr/>
        </p:nvPicPr>
        <p:blipFill>
          <a:blip r:embed="rId3" cstate="print"/>
          <a:srcRect/>
          <a:stretch>
            <a:fillRect/>
          </a:stretch>
        </p:blipFill>
        <p:spPr bwMode="auto">
          <a:xfrm>
            <a:off x="6033120" y="4077072"/>
            <a:ext cx="3240360" cy="2416840"/>
          </a:xfrm>
          <a:prstGeom prst="rect">
            <a:avLst/>
          </a:prstGeom>
          <a:noFill/>
          <a:ln w="9525">
            <a:noFill/>
            <a:miter lim="800000"/>
            <a:headEnd/>
            <a:tailEnd/>
          </a:ln>
        </p:spPr>
      </p:pic>
      <p:pic>
        <p:nvPicPr>
          <p:cNvPr id="8195" name="Picture 3"/>
          <p:cNvPicPr>
            <a:picLocks noChangeAspect="1" noChangeArrowheads="1"/>
          </p:cNvPicPr>
          <p:nvPr/>
        </p:nvPicPr>
        <p:blipFill>
          <a:blip r:embed="rId4" cstate="print"/>
          <a:srcRect/>
          <a:stretch>
            <a:fillRect/>
          </a:stretch>
        </p:blipFill>
        <p:spPr bwMode="auto">
          <a:xfrm>
            <a:off x="1856656" y="4077072"/>
            <a:ext cx="3873397" cy="2376264"/>
          </a:xfrm>
          <a:prstGeom prst="rect">
            <a:avLst/>
          </a:prstGeom>
          <a:noFill/>
          <a:ln w="9525">
            <a:noFill/>
            <a:miter lim="800000"/>
            <a:headEnd/>
            <a:tailEnd/>
          </a:ln>
        </p:spPr>
      </p:pic>
      <p:sp>
        <p:nvSpPr>
          <p:cNvPr id="11" name="10 CuadroTexto"/>
          <p:cNvSpPr txBox="1"/>
          <p:nvPr/>
        </p:nvSpPr>
        <p:spPr>
          <a:xfrm>
            <a:off x="1856656" y="6550223"/>
            <a:ext cx="7848872" cy="307777"/>
          </a:xfrm>
          <a:prstGeom prst="rect">
            <a:avLst/>
          </a:prstGeom>
          <a:noFill/>
        </p:spPr>
        <p:txBody>
          <a:bodyPr wrap="square" rtlCol="0">
            <a:spAutoFit/>
          </a:bodyPr>
          <a:lstStyle/>
          <a:p>
            <a:r>
              <a:rPr lang="es-ES" sz="1400" i="1" smtClean="0"/>
              <a:t>Cava Palomba a Matera                                                               M</a:t>
            </a:r>
            <a:r>
              <a:rPr lang="it-IT" sz="1400" i="1" smtClean="0"/>
              <a:t>aestro muratori nella città di Matera </a:t>
            </a:r>
            <a:r>
              <a:rPr lang="es-ES" sz="1400" i="1" smtClean="0"/>
              <a:t> </a:t>
            </a:r>
            <a:endParaRPr lang="es-ES" sz="1400" i="1"/>
          </a:p>
        </p:txBody>
      </p:sp>
    </p:spTree>
  </p:cSld>
  <p:clrMapOvr>
    <a:masterClrMapping/>
  </p:clrMapOvr>
  <p:transition advClick="0">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sp>
        <p:nvSpPr>
          <p:cNvPr id="6" name="5 CuadroTexto"/>
          <p:cNvSpPr txBox="1"/>
          <p:nvPr/>
        </p:nvSpPr>
        <p:spPr>
          <a:xfrm>
            <a:off x="2144688" y="1052736"/>
            <a:ext cx="7272808" cy="2031325"/>
          </a:xfrm>
          <a:prstGeom prst="rect">
            <a:avLst/>
          </a:prstGeom>
          <a:noFill/>
        </p:spPr>
        <p:txBody>
          <a:bodyPr wrap="square" rtlCol="0">
            <a:spAutoFit/>
          </a:bodyPr>
          <a:lstStyle/>
          <a:p>
            <a:pPr algn="just"/>
            <a:endParaRPr lang="it-IT" smtClean="0"/>
          </a:p>
          <a:p>
            <a:pPr algn="just">
              <a:buFont typeface="Arial" pitchFamily="34" charset="0"/>
              <a:buChar char="•"/>
            </a:pPr>
            <a:r>
              <a:rPr lang="it-IT" smtClean="0"/>
              <a:t> Nella attualità il “tufo” è utilizzato solo per il restauro  e non come un materiale di costruzione.</a:t>
            </a:r>
          </a:p>
          <a:p>
            <a:pPr algn="just">
              <a:buFont typeface="Arial" pitchFamily="34" charset="0"/>
              <a:buChar char="•"/>
            </a:pPr>
            <a:endParaRPr lang="it-IT" smtClean="0"/>
          </a:p>
          <a:p>
            <a:pPr algn="just">
              <a:buFont typeface="Arial" pitchFamily="34" charset="0"/>
              <a:buChar char="•"/>
            </a:pPr>
            <a:r>
              <a:rPr lang="it-IT" smtClean="0"/>
              <a:t> La calcarenite è un tipo comune di roccia sedimentaria, diffusa, composta interamente o principalmente da calcite (carbonato di calcio, CaCO</a:t>
            </a:r>
            <a:r>
              <a:rPr lang="it-IT" sz="1200" smtClean="0"/>
              <a:t>3</a:t>
            </a:r>
            <a:r>
              <a:rPr lang="it-IT" smtClean="0"/>
              <a:t>). </a:t>
            </a:r>
          </a:p>
          <a:p>
            <a:pPr algn="just"/>
            <a:endParaRPr lang="it-IT" smtClean="0"/>
          </a:p>
        </p:txBody>
      </p:sp>
      <p:pic>
        <p:nvPicPr>
          <p:cNvPr id="9218" name="Picture 2"/>
          <p:cNvPicPr>
            <a:picLocks noChangeAspect="1" noChangeArrowheads="1"/>
          </p:cNvPicPr>
          <p:nvPr/>
        </p:nvPicPr>
        <p:blipFill>
          <a:blip r:embed="rId3" cstate="print"/>
          <a:srcRect/>
          <a:stretch>
            <a:fillRect/>
          </a:stretch>
        </p:blipFill>
        <p:spPr bwMode="auto">
          <a:xfrm>
            <a:off x="5862862" y="3573016"/>
            <a:ext cx="3831749" cy="2808312"/>
          </a:xfrm>
          <a:prstGeom prst="rect">
            <a:avLst/>
          </a:prstGeom>
          <a:noFill/>
          <a:ln w="9525">
            <a:noFill/>
            <a:miter lim="800000"/>
            <a:headEnd/>
            <a:tailEnd/>
          </a:ln>
        </p:spPr>
      </p:pic>
      <p:sp>
        <p:nvSpPr>
          <p:cNvPr id="7" name="6 CuadroTexto"/>
          <p:cNvSpPr txBox="1"/>
          <p:nvPr/>
        </p:nvSpPr>
        <p:spPr>
          <a:xfrm>
            <a:off x="5889104" y="6381328"/>
            <a:ext cx="3528392" cy="307777"/>
          </a:xfrm>
          <a:prstGeom prst="rect">
            <a:avLst/>
          </a:prstGeom>
          <a:noFill/>
        </p:spPr>
        <p:txBody>
          <a:bodyPr wrap="square" rtlCol="0">
            <a:spAutoFit/>
          </a:bodyPr>
          <a:lstStyle/>
          <a:p>
            <a:r>
              <a:rPr lang="it-IT" sz="1400" i="1" smtClean="0"/>
              <a:t>Immagine di un conci di calcarenite </a:t>
            </a:r>
            <a:endParaRPr lang="es-ES" sz="1400" i="1"/>
          </a:p>
        </p:txBody>
      </p:sp>
      <p:sp>
        <p:nvSpPr>
          <p:cNvPr id="10" name="9 CuadroTexto"/>
          <p:cNvSpPr txBox="1"/>
          <p:nvPr/>
        </p:nvSpPr>
        <p:spPr>
          <a:xfrm>
            <a:off x="1712640" y="3501008"/>
            <a:ext cx="4392488" cy="2862322"/>
          </a:xfrm>
          <a:prstGeom prst="rect">
            <a:avLst/>
          </a:prstGeom>
          <a:noFill/>
        </p:spPr>
        <p:txBody>
          <a:bodyPr wrap="square" rtlCol="0">
            <a:spAutoFit/>
          </a:bodyPr>
          <a:lstStyle/>
          <a:p>
            <a:r>
              <a:rPr lang="es-ES" u="sng" smtClean="0"/>
              <a:t>Caratteristiche fisico-meccaniche: </a:t>
            </a:r>
          </a:p>
          <a:p>
            <a:endParaRPr lang="es-ES" smtClean="0"/>
          </a:p>
          <a:p>
            <a:r>
              <a:rPr lang="it-IT" smtClean="0"/>
              <a:t>-Carico di rottura a compressione 3-7 Mpa </a:t>
            </a:r>
          </a:p>
          <a:p>
            <a:endParaRPr lang="it-IT" smtClean="0"/>
          </a:p>
          <a:p>
            <a:r>
              <a:rPr lang="it-IT" smtClean="0"/>
              <a:t>-Modulo di Elasticità: 3000 – 15000 </a:t>
            </a:r>
          </a:p>
          <a:p>
            <a:endParaRPr lang="it-IT" smtClean="0"/>
          </a:p>
          <a:p>
            <a:r>
              <a:rPr lang="it-IT" smtClean="0"/>
              <a:t>-Peso specifico: 1100 - 1700 Kg/mc </a:t>
            </a:r>
          </a:p>
          <a:p>
            <a:endParaRPr lang="it-IT" smtClean="0"/>
          </a:p>
          <a:p>
            <a:r>
              <a:rPr lang="it-IT" smtClean="0"/>
              <a:t>-Coefficienti di imbibizione riferito al peso: 0.20 – 60 kg/cmq </a:t>
            </a:r>
            <a:endParaRPr lang="es-ES"/>
          </a:p>
        </p:txBody>
      </p:sp>
    </p:spTree>
  </p:cSld>
  <p:clrMapOvr>
    <a:masterClrMapping/>
  </p:clrMapOvr>
  <p:transition advClick="0">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sp>
        <p:nvSpPr>
          <p:cNvPr id="6" name="5 CuadroTexto"/>
          <p:cNvSpPr txBox="1"/>
          <p:nvPr/>
        </p:nvSpPr>
        <p:spPr>
          <a:xfrm>
            <a:off x="2144688" y="1052736"/>
            <a:ext cx="7272808" cy="5355312"/>
          </a:xfrm>
          <a:prstGeom prst="rect">
            <a:avLst/>
          </a:prstGeom>
          <a:noFill/>
        </p:spPr>
        <p:txBody>
          <a:bodyPr wrap="square" rtlCol="0">
            <a:spAutoFit/>
          </a:bodyPr>
          <a:lstStyle/>
          <a:p>
            <a:pPr algn="just">
              <a:buFont typeface="Wingdings" pitchFamily="2" charset="2"/>
              <a:buChar char="v"/>
            </a:pPr>
            <a:r>
              <a:rPr lang="it-IT" smtClean="0"/>
              <a:t>  Per il possibile restauro del Palazzo Santoro-Bronzini si presentano le seguenti ipotesi:</a:t>
            </a:r>
          </a:p>
          <a:p>
            <a:pPr algn="just"/>
            <a:endParaRPr lang="it-IT" smtClean="0"/>
          </a:p>
          <a:p>
            <a:pPr>
              <a:buFont typeface="Wingdings" pitchFamily="2" charset="2"/>
              <a:buChar char="Ø"/>
            </a:pPr>
            <a:r>
              <a:rPr lang="es-ES" smtClean="0"/>
              <a:t>  PRECONSOLIDAMENTO </a:t>
            </a:r>
          </a:p>
          <a:p>
            <a:endParaRPr lang="es-ES" smtClean="0"/>
          </a:p>
          <a:p>
            <a:pPr algn="just"/>
            <a:r>
              <a:rPr lang="it-IT" smtClean="0"/>
              <a:t>Il preconsolidamento si svolgerà nelle zone dove la pietra è molto decoesionata. Esso consiste in un superficiale lavaggio con acqua per rimuovere ogni traccia di polvere, a cui seguirà, una volta asciutta la pietra, la impregnazione del silicato di rinforzo applicato a pennello.</a:t>
            </a:r>
          </a:p>
          <a:p>
            <a:pPr algn="just"/>
            <a:endParaRPr lang="it-IT" smtClean="0"/>
          </a:p>
          <a:p>
            <a:pPr algn="just">
              <a:buFont typeface="Wingdings" pitchFamily="2" charset="2"/>
              <a:buChar char="Ø"/>
            </a:pPr>
            <a:r>
              <a:rPr lang="es-ES" smtClean="0"/>
              <a:t>  LA PULITURA</a:t>
            </a:r>
          </a:p>
          <a:p>
            <a:pPr algn="just">
              <a:buFont typeface="Wingdings" pitchFamily="2" charset="2"/>
              <a:buChar char="Ø"/>
            </a:pPr>
            <a:endParaRPr lang="es-ES" smtClean="0"/>
          </a:p>
          <a:p>
            <a:pPr algn="just"/>
            <a:r>
              <a:rPr lang="it-IT" smtClean="0"/>
              <a:t>Pulitura esterna. Per rimuovere la crosta nera e i depositi superficiali si valuta la possibilità di eseguire il metodo dell'acqua nebulizzata. </a:t>
            </a:r>
          </a:p>
          <a:p>
            <a:pPr algn="just"/>
            <a:endParaRPr lang="it-IT" smtClean="0"/>
          </a:p>
          <a:p>
            <a:pPr algn="just"/>
            <a:r>
              <a:rPr lang="it-IT" smtClean="0"/>
              <a:t>Per eliminare la patina biologica e la presenza di vegetazione sarebbe opportuno utilizzare i biocidi. </a:t>
            </a:r>
          </a:p>
          <a:p>
            <a:pPr algn="just"/>
            <a:endParaRPr lang="it-IT" smtClean="0"/>
          </a:p>
          <a:p>
            <a:pPr algn="just"/>
            <a:r>
              <a:rPr lang="it-IT" smtClean="0"/>
              <a:t>La pulizia si svolgerà sulle quattro facciate del palazzo e nel cortile interno. </a:t>
            </a:r>
          </a:p>
        </p:txBody>
      </p:sp>
    </p:spTree>
  </p:cSld>
  <p:clrMapOvr>
    <a:masterClrMapping/>
  </p:clrMapOvr>
  <p:transition advClick="0">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sp>
        <p:nvSpPr>
          <p:cNvPr id="6" name="5 CuadroTexto"/>
          <p:cNvSpPr txBox="1"/>
          <p:nvPr/>
        </p:nvSpPr>
        <p:spPr>
          <a:xfrm>
            <a:off x="2144688" y="836712"/>
            <a:ext cx="7272808" cy="6093976"/>
          </a:xfrm>
          <a:prstGeom prst="rect">
            <a:avLst/>
          </a:prstGeom>
          <a:noFill/>
        </p:spPr>
        <p:txBody>
          <a:bodyPr wrap="square" rtlCol="0">
            <a:spAutoFit/>
          </a:bodyPr>
          <a:lstStyle/>
          <a:p>
            <a:pPr algn="just"/>
            <a:r>
              <a:rPr lang="it-IT" dirty="0" smtClean="0"/>
              <a:t>Pulitura interna. Per eliminare le macchie di </a:t>
            </a:r>
            <a:r>
              <a:rPr lang="it-IT" dirty="0" smtClean="0"/>
              <a:t>umidità e </a:t>
            </a:r>
            <a:r>
              <a:rPr lang="it-IT" dirty="0" smtClean="0"/>
              <a:t>il </a:t>
            </a:r>
            <a:endParaRPr lang="it-IT" dirty="0" smtClean="0"/>
          </a:p>
          <a:p>
            <a:pPr algn="just"/>
            <a:r>
              <a:rPr lang="it-IT" dirty="0" smtClean="0"/>
              <a:t>distacco </a:t>
            </a:r>
            <a:r>
              <a:rPr lang="it-IT" dirty="0" smtClean="0"/>
              <a:t>della tinteggiatura si può fare una </a:t>
            </a:r>
            <a:r>
              <a:rPr lang="it-IT" dirty="0" smtClean="0"/>
              <a:t>rimozione della </a:t>
            </a:r>
          </a:p>
          <a:p>
            <a:pPr algn="just"/>
            <a:r>
              <a:rPr lang="it-IT" dirty="0" smtClean="0"/>
              <a:t>scialbatura </a:t>
            </a:r>
            <a:r>
              <a:rPr lang="it-IT" dirty="0" smtClean="0"/>
              <a:t>di forma manuale alle pareti e alle volte </a:t>
            </a:r>
            <a:r>
              <a:rPr lang="it-IT" dirty="0" smtClean="0"/>
              <a:t>interne.</a:t>
            </a:r>
            <a:endParaRPr lang="it-IT" dirty="0" smtClean="0"/>
          </a:p>
          <a:p>
            <a:pPr algn="just"/>
            <a:endParaRPr lang="it-IT" dirty="0" smtClean="0"/>
          </a:p>
          <a:p>
            <a:pPr algn="just">
              <a:buFont typeface="Wingdings" pitchFamily="2" charset="2"/>
              <a:buChar char="Ø"/>
            </a:pPr>
            <a:r>
              <a:rPr lang="es-ES" dirty="0" smtClean="0"/>
              <a:t>  IL CONSOLIDAMENTO </a:t>
            </a:r>
            <a:r>
              <a:rPr lang="es-ES" dirty="0" smtClean="0"/>
              <a:t>                                                                   </a:t>
            </a:r>
            <a:r>
              <a:rPr lang="es-ES" sz="1200" dirty="0" err="1" smtClean="0"/>
              <a:t>spazzolino</a:t>
            </a:r>
            <a:r>
              <a:rPr lang="es-ES" sz="1200" dirty="0" smtClean="0"/>
              <a:t> </a:t>
            </a:r>
            <a:r>
              <a:rPr lang="es-ES" sz="1200" dirty="0" err="1" smtClean="0"/>
              <a:t>manuale</a:t>
            </a:r>
            <a:endParaRPr lang="es-ES" dirty="0" smtClean="0"/>
          </a:p>
          <a:p>
            <a:pPr algn="just"/>
            <a:endParaRPr lang="es-ES" dirty="0" smtClean="0"/>
          </a:p>
          <a:p>
            <a:pPr algn="just"/>
            <a:r>
              <a:rPr lang="it-IT" dirty="0" smtClean="0"/>
              <a:t>Può essere effettuato con un prodotto a base di silicato di rinforzo applicato con pennello e siringhe, per evitare l'evaporazione del solvente si deve coprire la pietra con teli di polietilene. Alle zone fratturate dovrebbe essere fatta con iniezione di resina epossidica.</a:t>
            </a:r>
          </a:p>
          <a:p>
            <a:pPr algn="just"/>
            <a:endParaRPr lang="it-IT" dirty="0" smtClean="0"/>
          </a:p>
          <a:p>
            <a:pPr algn="just">
              <a:buFont typeface="Wingdings" pitchFamily="2" charset="2"/>
              <a:buChar char="Ø"/>
            </a:pPr>
            <a:r>
              <a:rPr lang="es-ES" dirty="0" smtClean="0"/>
              <a:t>  REINSERIMENTO VOLUMETRICO </a:t>
            </a:r>
          </a:p>
          <a:p>
            <a:pPr algn="just">
              <a:buFont typeface="Wingdings" pitchFamily="2" charset="2"/>
              <a:buChar char="Ø"/>
            </a:pPr>
            <a:endParaRPr lang="es-ES" dirty="0" smtClean="0"/>
          </a:p>
          <a:p>
            <a:pPr algn="just"/>
            <a:r>
              <a:rPr lang="it-IT" b="1" dirty="0" smtClean="0"/>
              <a:t>N</a:t>
            </a:r>
            <a:r>
              <a:rPr lang="it-IT" dirty="0" smtClean="0"/>
              <a:t>elle zone dove non è possibile ripristinare il volume originale si dovrà fare la sostituzione con un'altra pietra. </a:t>
            </a:r>
          </a:p>
          <a:p>
            <a:pPr algn="just"/>
            <a:endParaRPr lang="it-IT" dirty="0" smtClean="0"/>
          </a:p>
          <a:p>
            <a:pPr algn="just">
              <a:buFont typeface="Wingdings" pitchFamily="2" charset="2"/>
              <a:buChar char="Ø"/>
            </a:pPr>
            <a:r>
              <a:rPr lang="it-IT" dirty="0" smtClean="0"/>
              <a:t>  LA PROTEZIONE</a:t>
            </a:r>
          </a:p>
          <a:p>
            <a:pPr algn="just">
              <a:buFont typeface="Wingdings" pitchFamily="2" charset="2"/>
              <a:buChar char="Ø"/>
            </a:pPr>
            <a:endParaRPr lang="it-IT" dirty="0" smtClean="0"/>
          </a:p>
          <a:p>
            <a:pPr algn="just"/>
            <a:r>
              <a:rPr lang="it-IT" dirty="0" smtClean="0"/>
              <a:t>Si potrebbe proteggere la superficie della zona restaurata mediante l'applicazione di un prodotto impermeabile, traspirante e reversibile.</a:t>
            </a:r>
          </a:p>
          <a:p>
            <a:pPr algn="just"/>
            <a:r>
              <a:rPr lang="it-IT" dirty="0" smtClean="0"/>
              <a:t> </a:t>
            </a:r>
            <a:endParaRPr lang="es-ES" dirty="0" smtClean="0"/>
          </a:p>
        </p:txBody>
      </p:sp>
      <p:pic>
        <p:nvPicPr>
          <p:cNvPr id="3075" name="Picture 3"/>
          <p:cNvPicPr>
            <a:picLocks noChangeAspect="1" noChangeArrowheads="1"/>
          </p:cNvPicPr>
          <p:nvPr/>
        </p:nvPicPr>
        <p:blipFill>
          <a:blip r:embed="rId3" cstate="print"/>
          <a:srcRect/>
          <a:stretch>
            <a:fillRect/>
          </a:stretch>
        </p:blipFill>
        <p:spPr bwMode="auto">
          <a:xfrm>
            <a:off x="7833320" y="620688"/>
            <a:ext cx="1905776" cy="1440160"/>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sp>
        <p:nvSpPr>
          <p:cNvPr id="6" name="5 CuadroTexto"/>
          <p:cNvSpPr txBox="1"/>
          <p:nvPr/>
        </p:nvSpPr>
        <p:spPr>
          <a:xfrm>
            <a:off x="2360712" y="1196752"/>
            <a:ext cx="6480720" cy="4708981"/>
          </a:xfrm>
          <a:prstGeom prst="rect">
            <a:avLst/>
          </a:prstGeom>
          <a:noFill/>
        </p:spPr>
        <p:txBody>
          <a:bodyPr wrap="square" rtlCol="0">
            <a:spAutoFit/>
          </a:bodyPr>
          <a:lstStyle/>
          <a:p>
            <a:r>
              <a:rPr lang="it-IT" sz="2000" dirty="0" smtClean="0"/>
              <a:t>Le Schede di Rilievo mostrano lo stato delle pareti dei vani (A, B, C, D) del </a:t>
            </a:r>
            <a:r>
              <a:rPr lang="it-IT" sz="2000" dirty="0" smtClean="0"/>
              <a:t>Palazzo </a:t>
            </a:r>
            <a:r>
              <a:rPr lang="es-ES" sz="2000" dirty="0" smtClean="0"/>
              <a:t>Santoro-</a:t>
            </a:r>
            <a:r>
              <a:rPr lang="es-ES" sz="2000" dirty="0" err="1" smtClean="0"/>
              <a:t>Bronzini</a:t>
            </a:r>
            <a:r>
              <a:rPr lang="es-ES" sz="2000" dirty="0" smtClean="0"/>
              <a:t>.</a:t>
            </a:r>
          </a:p>
          <a:p>
            <a:endParaRPr lang="es-ES" sz="2000" dirty="0" smtClean="0"/>
          </a:p>
          <a:p>
            <a:r>
              <a:rPr lang="it-IT" sz="2000" dirty="0" smtClean="0"/>
              <a:t>Nella </a:t>
            </a:r>
            <a:r>
              <a:rPr lang="it-IT" sz="2000" dirty="0" smtClean="0"/>
              <a:t>prima parte vediamo la posizione del vano nella pianta corrispondente </a:t>
            </a:r>
            <a:r>
              <a:rPr lang="it-IT" sz="2000" dirty="0" smtClean="0"/>
              <a:t>e l'estensione </a:t>
            </a:r>
            <a:r>
              <a:rPr lang="it-IT" sz="2000" dirty="0" smtClean="0"/>
              <a:t>della stessa con la posizione e la direzione delle foto di </a:t>
            </a:r>
            <a:r>
              <a:rPr lang="it-IT" sz="2000" dirty="0" smtClean="0"/>
              <a:t>seguito analizzati</a:t>
            </a:r>
            <a:r>
              <a:rPr lang="it-IT" sz="2000" dirty="0" smtClean="0"/>
              <a:t>. In queste immagini vediamo l'identificazione delle patologie da parte </a:t>
            </a:r>
            <a:r>
              <a:rPr lang="it-IT" sz="2000" dirty="0" smtClean="0"/>
              <a:t>di un </a:t>
            </a:r>
            <a:r>
              <a:rPr lang="it-IT" sz="2000" dirty="0" smtClean="0"/>
              <a:t>grafico a colori e la nomina di un tale didascalia</a:t>
            </a:r>
            <a:r>
              <a:rPr lang="it-IT" sz="2000" dirty="0" smtClean="0"/>
              <a:t>.</a:t>
            </a:r>
          </a:p>
          <a:p>
            <a:endParaRPr lang="it-IT" sz="2000" dirty="0" smtClean="0"/>
          </a:p>
          <a:p>
            <a:r>
              <a:rPr lang="it-IT" sz="2000" dirty="0" smtClean="0"/>
              <a:t>Nella seconda parte guardiamo la tabella </a:t>
            </a:r>
            <a:r>
              <a:rPr lang="it-IT" sz="2000" dirty="0" smtClean="0"/>
              <a:t>esplicativa, </a:t>
            </a:r>
            <a:r>
              <a:rPr lang="it-IT" sz="2000" dirty="0" smtClean="0"/>
              <a:t>dove viene analizzate </a:t>
            </a:r>
            <a:r>
              <a:rPr lang="it-IT" sz="2000" dirty="0" smtClean="0"/>
              <a:t>le murature </a:t>
            </a:r>
            <a:r>
              <a:rPr lang="it-IT" sz="2000" dirty="0" smtClean="0"/>
              <a:t>e il suo stato attuale, le chiusure orizzontali (pavimento, volta e </a:t>
            </a:r>
            <a:r>
              <a:rPr lang="it-IT" sz="2000" dirty="0" smtClean="0"/>
              <a:t>tetto piano</a:t>
            </a:r>
            <a:r>
              <a:rPr lang="it-IT" sz="2000" dirty="0" smtClean="0"/>
              <a:t>) e serramenti (porte, finestre ...) ogni casella selezionata indica una </a:t>
            </a:r>
            <a:r>
              <a:rPr lang="it-IT" sz="2000" dirty="0" smtClean="0"/>
              <a:t>delle quattro mure </a:t>
            </a:r>
            <a:r>
              <a:rPr lang="it-IT" sz="2000" dirty="0" smtClean="0"/>
              <a:t>che formano il vano e aiuta a capire l'origine delle patologie </a:t>
            </a:r>
            <a:r>
              <a:rPr lang="it-IT" sz="2000" dirty="0" smtClean="0"/>
              <a:t>presenti </a:t>
            </a:r>
            <a:r>
              <a:rPr lang="es-ES" sz="2000" dirty="0" smtClean="0"/>
              <a:t>in </a:t>
            </a:r>
            <a:r>
              <a:rPr lang="es-ES" sz="2000" dirty="0" err="1" smtClean="0"/>
              <a:t>essi</a:t>
            </a:r>
            <a:r>
              <a:rPr lang="es-ES" sz="2000" dirty="0" smtClean="0"/>
              <a:t>.</a:t>
            </a:r>
            <a:endParaRPr lang="es-ES" sz="2000" dirty="0"/>
          </a:p>
        </p:txBody>
      </p:sp>
    </p:spTree>
  </p:cSld>
  <p:clrMapOvr>
    <a:masterClrMapping/>
  </p:clrMapOvr>
  <p:transition advClick="0">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pic>
        <p:nvPicPr>
          <p:cNvPr id="10245" name="Picture 5"/>
          <p:cNvPicPr>
            <a:picLocks noChangeAspect="1" noChangeArrowheads="1"/>
          </p:cNvPicPr>
          <p:nvPr/>
        </p:nvPicPr>
        <p:blipFill>
          <a:blip r:embed="rId3" cstate="print"/>
          <a:srcRect/>
          <a:stretch>
            <a:fillRect/>
          </a:stretch>
        </p:blipFill>
        <p:spPr bwMode="auto">
          <a:xfrm>
            <a:off x="1928664" y="1556792"/>
            <a:ext cx="7687913" cy="3960440"/>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pic>
        <p:nvPicPr>
          <p:cNvPr id="11266" name="Picture 2"/>
          <p:cNvPicPr>
            <a:picLocks noChangeAspect="1" noChangeArrowheads="1"/>
          </p:cNvPicPr>
          <p:nvPr/>
        </p:nvPicPr>
        <p:blipFill>
          <a:blip r:embed="rId3" cstate="print"/>
          <a:srcRect/>
          <a:stretch>
            <a:fillRect/>
          </a:stretch>
        </p:blipFill>
        <p:spPr bwMode="auto">
          <a:xfrm>
            <a:off x="1928664" y="958659"/>
            <a:ext cx="7560840" cy="5606337"/>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pic>
        <p:nvPicPr>
          <p:cNvPr id="12290" name="Picture 2"/>
          <p:cNvPicPr>
            <a:picLocks noChangeAspect="1" noChangeArrowheads="1"/>
          </p:cNvPicPr>
          <p:nvPr/>
        </p:nvPicPr>
        <p:blipFill>
          <a:blip r:embed="rId3" cstate="print"/>
          <a:srcRect/>
          <a:stretch>
            <a:fillRect/>
          </a:stretch>
        </p:blipFill>
        <p:spPr bwMode="auto">
          <a:xfrm>
            <a:off x="2072680" y="1124744"/>
            <a:ext cx="7306983" cy="5373216"/>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pic>
        <p:nvPicPr>
          <p:cNvPr id="13314" name="Picture 2"/>
          <p:cNvPicPr>
            <a:picLocks noChangeAspect="1" noChangeArrowheads="1"/>
          </p:cNvPicPr>
          <p:nvPr/>
        </p:nvPicPr>
        <p:blipFill>
          <a:blip r:embed="rId3" cstate="print"/>
          <a:srcRect/>
          <a:stretch>
            <a:fillRect/>
          </a:stretch>
        </p:blipFill>
        <p:spPr bwMode="auto">
          <a:xfrm>
            <a:off x="2072680" y="908720"/>
            <a:ext cx="7094724" cy="5544616"/>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pic>
        <p:nvPicPr>
          <p:cNvPr id="1027" name="Picture 3"/>
          <p:cNvPicPr>
            <a:picLocks noChangeAspect="1" noChangeArrowheads="1"/>
          </p:cNvPicPr>
          <p:nvPr/>
        </p:nvPicPr>
        <p:blipFill>
          <a:blip r:embed="rId3" cstate="print"/>
          <a:srcRect/>
          <a:stretch>
            <a:fillRect/>
          </a:stretch>
        </p:blipFill>
        <p:spPr bwMode="auto">
          <a:xfrm>
            <a:off x="2144688" y="908720"/>
            <a:ext cx="6984776" cy="5575881"/>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6.  </a:t>
            </a:r>
            <a:r>
              <a:rPr lang="es-ES" sz="2000" b="1" dirty="0" err="1" smtClean="0">
                <a:solidFill>
                  <a:schemeClr val="tx2">
                    <a:lumMod val="75000"/>
                  </a:schemeClr>
                </a:solidFill>
              </a:rPr>
              <a:t>Obiettivi</a:t>
            </a:r>
            <a:r>
              <a:rPr lang="es-ES" sz="2000" b="1" dirty="0" smtClean="0">
                <a:solidFill>
                  <a:schemeClr val="tx2">
                    <a:lumMod val="75000"/>
                  </a:schemeClr>
                </a:solidFill>
              </a:rPr>
              <a:t> del Restauro</a:t>
            </a:r>
          </a:p>
        </p:txBody>
      </p:sp>
      <p:pic>
        <p:nvPicPr>
          <p:cNvPr id="2050" name="Picture 2"/>
          <p:cNvPicPr>
            <a:picLocks noChangeAspect="1" noChangeArrowheads="1"/>
          </p:cNvPicPr>
          <p:nvPr/>
        </p:nvPicPr>
        <p:blipFill>
          <a:blip r:embed="rId3" cstate="print"/>
          <a:srcRect/>
          <a:stretch>
            <a:fillRect/>
          </a:stretch>
        </p:blipFill>
        <p:spPr bwMode="auto">
          <a:xfrm>
            <a:off x="2000672" y="980728"/>
            <a:ext cx="7272808" cy="5706357"/>
          </a:xfrm>
          <a:prstGeom prst="rect">
            <a:avLst/>
          </a:prstGeom>
          <a:noFill/>
          <a:ln w="9525">
            <a:noFill/>
            <a:miter lim="800000"/>
            <a:headEnd/>
            <a:tailEnd/>
          </a:ln>
        </p:spPr>
      </p:pic>
    </p:spTree>
  </p:cSld>
  <p:clrMapOvr>
    <a:masterClrMapping/>
  </p:clrMapOvr>
  <p:transition advClick="0">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1625180" cy="6858000"/>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lumMod val="85000"/>
                  <a:lumOff val="15000"/>
                </a:schemeClr>
              </a:solidFill>
            </a:endParaRPr>
          </a:p>
        </p:txBody>
      </p:sp>
      <p:sp>
        <p:nvSpPr>
          <p:cNvPr id="9" name="8 CuadroTexto"/>
          <p:cNvSpPr txBox="1"/>
          <p:nvPr/>
        </p:nvSpPr>
        <p:spPr>
          <a:xfrm>
            <a:off x="77356" y="428603"/>
            <a:ext cx="1419260" cy="6894195"/>
          </a:xfrm>
          <a:prstGeom prst="rect">
            <a:avLst/>
          </a:prstGeom>
          <a:noFill/>
        </p:spPr>
        <p:txBody>
          <a:bodyPr wrap="square" rtlCol="0">
            <a:spAutoFit/>
          </a:bodyPr>
          <a:lstStyle/>
          <a:p>
            <a:pPr marL="342900" indent="-342900">
              <a:buAutoNum type="arabicPlain"/>
            </a:pPr>
            <a:r>
              <a:rPr lang="es-ES" sz="1300" smtClean="0">
                <a:solidFill>
                  <a:schemeClr val="bg1"/>
                </a:solidFill>
              </a:rPr>
              <a:t>Teoria del Restauro</a:t>
            </a:r>
          </a:p>
          <a:p>
            <a:pPr marL="342900" indent="-342900"/>
            <a:endParaRPr lang="es-ES" sz="1300" smtClean="0">
              <a:solidFill>
                <a:schemeClr val="bg1"/>
              </a:solidFill>
            </a:endParaRPr>
          </a:p>
          <a:p>
            <a:pPr marL="342900" indent="-342900">
              <a:buAutoNum type="arabicPlain" startAt="2"/>
            </a:pPr>
            <a:r>
              <a:rPr lang="es-ES" sz="1300" smtClean="0">
                <a:solidFill>
                  <a:schemeClr val="bg1"/>
                </a:solidFill>
              </a:rPr>
              <a:t>Il caso di studio : Il Palazzo SANTORO-BRONZINI a Matera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Confronto dei codici di recupero tra La Spagna e L’Italia</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Patologie.  Agenti e forme di alterazione  dei materiali lapidei</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Tecniche di intervento conservativo</a:t>
            </a:r>
          </a:p>
          <a:p>
            <a:pPr marL="342900" indent="-342900">
              <a:buAutoNum type="arabicPlain" startAt="2"/>
            </a:pPr>
            <a:endParaRPr lang="es-ES" sz="1300" smtClean="0">
              <a:solidFill>
                <a:schemeClr val="bg1"/>
              </a:solidFill>
            </a:endParaRPr>
          </a:p>
          <a:p>
            <a:pPr marL="342900" indent="-342900">
              <a:buAutoNum type="arabicPlain" startAt="2"/>
            </a:pPr>
            <a:r>
              <a:rPr lang="es-ES" sz="1300" smtClean="0">
                <a:solidFill>
                  <a:schemeClr val="bg1"/>
                </a:solidFill>
              </a:rPr>
              <a:t>Obiettivi del Restauro</a:t>
            </a:r>
          </a:p>
          <a:p>
            <a:pPr marL="342900" indent="-342900">
              <a:buAutoNum type="arabicPlain" startAt="2"/>
            </a:pPr>
            <a:endParaRPr lang="es-ES" sz="1300" smtClean="0">
              <a:solidFill>
                <a:schemeClr val="bg1"/>
              </a:solidFill>
            </a:endParaRPr>
          </a:p>
          <a:p>
            <a:pPr marL="342900" indent="-342900">
              <a:buAutoNum type="arabicPlain" startAt="2"/>
            </a:pPr>
            <a:r>
              <a:rPr lang="es-ES" sz="1300" b="1" smtClean="0">
                <a:solidFill>
                  <a:srgbClr val="C00000"/>
                </a:solidFill>
              </a:rPr>
              <a:t>Conclusione</a:t>
            </a:r>
          </a:p>
          <a:p>
            <a:pPr marL="342900" indent="-342900"/>
            <a:endParaRPr lang="es-ES" sz="1300" smtClean="0">
              <a:solidFill>
                <a:schemeClr val="bg1"/>
              </a:solidFill>
            </a:endParaRPr>
          </a:p>
          <a:p>
            <a:pPr marL="342900" indent="-342900"/>
            <a:endParaRPr lang="es-ES" sz="1300" smtClean="0"/>
          </a:p>
          <a:p>
            <a:pPr marL="342900" indent="-342900"/>
            <a:endParaRPr lang="es-ES" sz="1300"/>
          </a:p>
        </p:txBody>
      </p:sp>
      <p:sp>
        <p:nvSpPr>
          <p:cNvPr id="8" name="7 Rectángulo"/>
          <p:cNvSpPr/>
          <p:nvPr/>
        </p:nvSpPr>
        <p:spPr>
          <a:xfrm>
            <a:off x="1779962" y="357167"/>
            <a:ext cx="6557414" cy="400110"/>
          </a:xfrm>
          <a:prstGeom prst="rect">
            <a:avLst/>
          </a:prstGeom>
        </p:spPr>
        <p:txBody>
          <a:bodyPr wrap="square">
            <a:spAutoFit/>
          </a:bodyPr>
          <a:lstStyle/>
          <a:p>
            <a:pPr marL="342900" indent="-342900"/>
            <a:r>
              <a:rPr lang="es-ES" sz="2000" b="1" dirty="0" smtClean="0">
                <a:solidFill>
                  <a:schemeClr val="bg1">
                    <a:lumMod val="65000"/>
                    <a:lumOff val="35000"/>
                  </a:schemeClr>
                </a:solidFill>
              </a:rPr>
              <a:t>7.  </a:t>
            </a:r>
            <a:r>
              <a:rPr lang="es-ES" sz="2000" b="1" dirty="0" err="1" smtClean="0">
                <a:solidFill>
                  <a:schemeClr val="tx2">
                    <a:lumMod val="75000"/>
                  </a:schemeClr>
                </a:solidFill>
              </a:rPr>
              <a:t>Conclusione</a:t>
            </a:r>
            <a:endParaRPr lang="es-ES" sz="2000" b="1" dirty="0" smtClean="0">
              <a:solidFill>
                <a:schemeClr val="tx2">
                  <a:lumMod val="75000"/>
                </a:schemeClr>
              </a:solidFill>
            </a:endParaRPr>
          </a:p>
        </p:txBody>
      </p:sp>
      <p:sp>
        <p:nvSpPr>
          <p:cNvPr id="6" name="5 CuadroTexto"/>
          <p:cNvSpPr txBox="1"/>
          <p:nvPr/>
        </p:nvSpPr>
        <p:spPr>
          <a:xfrm>
            <a:off x="2144688" y="1628800"/>
            <a:ext cx="7344816" cy="4154984"/>
          </a:xfrm>
          <a:prstGeom prst="rect">
            <a:avLst/>
          </a:prstGeom>
          <a:noFill/>
        </p:spPr>
        <p:txBody>
          <a:bodyPr wrap="square" rtlCol="0">
            <a:spAutoFit/>
          </a:bodyPr>
          <a:lstStyle/>
          <a:p>
            <a:pPr algn="just"/>
            <a:r>
              <a:rPr lang="it-IT" sz="2400" smtClean="0"/>
              <a:t>Siamo nel XXI secolo, l'evoluzione umana sta procedendo a un ritmo frenetico e ogni anno ci sono più persone che abitano la Terra. Le città sono piene di edifici in cemento armato e vetro, con strade di suolo nero e marciapiedi grigi. Questo ci porta alla realtà che il patrimonio architettonico che lasceremo alle generazioni future è molto diverso da quello che abbiamo ereditato. Pertanto, per costatare che c'era un tempo in cui fare un buon lavoro aveva la precedenza sul farlo in meno tempo, dobbiamo investire le risorse necessarie per rispettare e mantenere il patrimonio architettonico dell'umanità. </a:t>
            </a:r>
            <a:endParaRPr lang="es-ES" sz="2400"/>
          </a:p>
        </p:txBody>
      </p:sp>
    </p:spTree>
  </p:cSld>
  <p:clrMapOvr>
    <a:masterClrMapping/>
  </p:clrMapOvr>
  <p:transition advClick="0">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8270</TotalTime>
  <Words>5309</Words>
  <Application>Microsoft Office PowerPoint</Application>
  <PresentationFormat>A4 (210 x 297 mm)</PresentationFormat>
  <Paragraphs>987</Paragraphs>
  <Slides>41</Slides>
  <Notes>41</Notes>
  <HiddenSlides>0</HiddenSlides>
  <MMClips>0</MMClips>
  <ScaleCrop>false</ScaleCrop>
  <HeadingPairs>
    <vt:vector size="4" baseType="variant">
      <vt:variant>
        <vt:lpstr>Tema</vt:lpstr>
      </vt:variant>
      <vt:variant>
        <vt:i4>1</vt:i4>
      </vt:variant>
      <vt:variant>
        <vt:lpstr>Títulos de diapositiva</vt:lpstr>
      </vt:variant>
      <vt:variant>
        <vt:i4>41</vt:i4>
      </vt:variant>
    </vt:vector>
  </HeadingPairs>
  <TitlesOfParts>
    <vt:vector size="42" baseType="lpstr">
      <vt:lpstr>Brío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pRu</dc:creator>
  <cp:lastModifiedBy>Javi</cp:lastModifiedBy>
  <cp:revision>353</cp:revision>
  <dcterms:created xsi:type="dcterms:W3CDTF">2008-08-28T16:37:11Z</dcterms:created>
  <dcterms:modified xsi:type="dcterms:W3CDTF">2012-07-29T22:59:36Z</dcterms:modified>
</cp:coreProperties>
</file>