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7.xml" ContentType="application/vnd.openxmlformats-officedocument.drawingml.chartshap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5.xml" ContentType="application/vnd.openxmlformats-officedocument.drawingml.chartshapes+xml"/>
  <Override PartName="/ppt/drawings/drawing6.xml" ContentType="application/vnd.openxmlformats-officedocument.drawingml.chartshape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240" autoAdjust="0"/>
  </p:normalViewPr>
  <p:slideViewPr>
    <p:cSldViewPr>
      <p:cViewPr varScale="1">
        <p:scale>
          <a:sx n="68" d="100"/>
          <a:sy n="68" d="100"/>
        </p:scale>
        <p:origin x="-5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Carles\Escritorio\Curso%202012%202013\PFG-44%20SUSTAINABLE%20CONSTRUCTION%20MATERIALS\MATERIALS%20AND%20TECHNOLOGIES\INSULATING%20MATERIALS\0.%20EXCEL%20TABLE\GOOD%20ONE\EXCEL%20TABLE%20FOR%20INSULATING%20MATERIAL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Carles\Escritorio\Curso%202012%202013\PFG-44%20SUSTAINABLE%20CONSTRUCTION%20MATERIALS\MATERIALS%20AND%20TECHNOLOGIES\INSULATING%20MATERIALS\0.%20EXCEL%20TABLE\GOOD%20ONE\EXCEL%20TABLE%20FOR%20INSULATING%20MATERIAL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Carles\Escritorio\Curso%202012%202013\PFG-44%20SUSTAINABLE%20CONSTRUCTION%20MATERIALS\MATERIALS%20AND%20TECHNOLOGIES\INSULATING%20MATERIALS\0.%20EXCEL%20TABLE\GOOD%20ONE\EXCEL%20TABLE%20FOR%20INSULATING%20MATERIAL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Carles\Escritorio\Curso%202012%202013\PFG-44%20SUSTAINABLE%20CONSTRUCTION%20MATERIALS\MATERIALS%20AND%20TECHNOLOGIES\INSULATING%20MATERIALS\0.%20EXCEL%20TABLE\GOOD%20ONE\EXCEL%20TABLE%20FOR%20INSULATING%20MATERIAL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Carles\Escritorio\Curso%202012%202013\PFG-44%20SUSTAINABLE%20CONSTRUCTION%20MATERIALS\MATERIALS%20AND%20TECHNOLOGIES\INSULATING%20MATERIALS\0.%20EXCEL%20TABLE\GOOD%20ONE\EXCEL%20TABLE%20FOR%20INSULATING%20MATERIALS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Documents%20and%20Settings\Carles\Escritorio\Curso%202012%202013\PFG-44%20SUSTAINABLE%20CONSTRUCTION%20MATERIALS\CUESTIONARIO\DOCUMENT%20FOR%20THE%20PROJECT\tablas%20y%20cosas%20para%20el%20word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Documents%20and%20Settings\Carles\Escritorio\Curso%202012%202013\PFG-44%20SUSTAINABLE%20CONSTRUCTION%20MATERIALS\CUESTIONARIO\DOCUMENT%20FOR%20THE%20PROJECT\tablas%20y%20cosas%20para%20el%20word.xlsx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Documents%20and%20Settings\Carles\Escritorio\Curso%202012%202013\PFG-44%20SUSTAINABLE%20CONSTRUCTION%20MATERIALS\CUESTIONARIO\DOCUMENT%20FOR%20THE%20PROJECT\tablas%20y%20cosas%20para%20el%20word.xlsx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C:\Documents%20and%20Settings\Carles\Escritorio\Curso%202012%202013\PFG-44%20SUSTAINABLE%20CONSTRUCTION%20MATERIALS\CUESTIONARIO\DOCUMENT%20FOR%20THE%20PROJECT\tablas%20y%20cosas%20para%20el%20word.xlsx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C:\Documents%20and%20Settings\Carles\Escritorio\Curso%202012%202013\PFG-44%20SUSTAINABLE%20CONSTRUCTION%20MATERIALS\CUESTIONARIO\DOCUMENT%20FOR%20THE%20PROJECT\tablas%20y%20cosas%20para%20el%20word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Carles\Escritorio\Curso%202012%202013\PFG-44%20SUSTAINABLE%20CONSTRUCTION%20MATERIALS\CUESTIONARIO\DOCUMENT%20FOR%20THE%20PROJECT\tablas%20y%20cosas%20para%20el%20word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Carles\Escritorio\Curso%202012%202013\PFG-44%20SUSTAINABLE%20CONSTRUCTION%20MATERIALS\CUESTIONARIO\DOCUMENT%20FOR%20THE%20PROJECT\tablas%20y%20cosas%20para%20el%20word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Carles\Escritorio\Curso%202012%202013\PFG-44%20SUSTAINABLE%20CONSTRUCTION%20MATERIALS\CUESTIONARIO\DOCUMENT%20FOR%20THE%20PROJECT\tablas%20y%20cosas%20para%20el%20word.xlsx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C:\Documents%20and%20Settings\Carles\Escritorio\Curso%202012%202013\PFG-44%20SUSTAINABLE%20CONSTRUCTION%20MATERIALS\CUESTIONARIO\DOCUMENT%20FOR%20THE%20PROJECT\tablas%20y%20cosas%20para%20el%20word.xlsx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C:\Documents%20and%20Settings\Carles\Escritorio\Curso%202012%202013\PFG-44%20SUSTAINABLE%20CONSTRUCTION%20MATERIALS\CUESTIONARIO\DOCUMENT%20FOR%20THE%20PROJECT\tablas%20y%20cosas%20para%20el%20word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style val="40"/>
  <c:chart>
    <c:title>
      <c:layout>
        <c:manualLayout>
          <c:xMode val="edge"/>
          <c:yMode val="edge"/>
          <c:x val="0.13485669186481986"/>
          <c:y val="1.6768470205861655E-2"/>
        </c:manualLayout>
      </c:layout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graphics!$B$3</c:f>
              <c:strCache>
                <c:ptCount val="1"/>
                <c:pt idx="0">
                  <c:v>THERMAL CONDUCTIVITY    (W/mK) </c:v>
                </c:pt>
              </c:strCache>
            </c:strRef>
          </c:tx>
          <c:cat>
            <c:strRef>
              <c:f>graphics!$A$4:$A$15</c:f>
              <c:strCache>
                <c:ptCount val="12"/>
                <c:pt idx="0">
                  <c:v>SIP (PUR)</c:v>
                </c:pt>
                <c:pt idx="1">
                  <c:v>SIP (EPS)</c:v>
                </c:pt>
                <c:pt idx="2">
                  <c:v>SIP (XPS)</c:v>
                </c:pt>
                <c:pt idx="3">
                  <c:v>SIP (Polyiso)</c:v>
                </c:pt>
                <c:pt idx="4">
                  <c:v>Cellulose Insulation</c:v>
                </c:pt>
                <c:pt idx="5">
                  <c:v>Silica Aerogel Blanket</c:v>
                </c:pt>
                <c:pt idx="6">
                  <c:v>GFP (Xenon)</c:v>
                </c:pt>
                <c:pt idx="7">
                  <c:v>GFP (Krypton)</c:v>
                </c:pt>
                <c:pt idx="8">
                  <c:v>GFP (Argon)</c:v>
                </c:pt>
                <c:pt idx="9">
                  <c:v>GFP (Air)</c:v>
                </c:pt>
                <c:pt idx="10">
                  <c:v>Cementitious Foam</c:v>
                </c:pt>
                <c:pt idx="11">
                  <c:v>VIP</c:v>
                </c:pt>
              </c:strCache>
            </c:strRef>
          </c:cat>
          <c:val>
            <c:numRef>
              <c:f>graphics!$B$4:$B$15</c:f>
              <c:numCache>
                <c:formatCode>General</c:formatCode>
                <c:ptCount val="12"/>
                <c:pt idx="0">
                  <c:v>2.5000000000000022E-2</c:v>
                </c:pt>
                <c:pt idx="1">
                  <c:v>3.8000000000000034E-2</c:v>
                </c:pt>
                <c:pt idx="2">
                  <c:v>2.9000000000000022E-2</c:v>
                </c:pt>
                <c:pt idx="3">
                  <c:v>2.200000000000002E-2</c:v>
                </c:pt>
                <c:pt idx="4">
                  <c:v>3.5000000000000045E-2</c:v>
                </c:pt>
                <c:pt idx="5">
                  <c:v>1.2999999999999998E-2</c:v>
                </c:pt>
                <c:pt idx="6">
                  <c:v>7.4000000000000715E-3</c:v>
                </c:pt>
                <c:pt idx="7">
                  <c:v>1.1599999999999997E-2</c:v>
                </c:pt>
                <c:pt idx="8">
                  <c:v>1.9900000000000188E-2</c:v>
                </c:pt>
                <c:pt idx="9">
                  <c:v>2.81E-2</c:v>
                </c:pt>
                <c:pt idx="10">
                  <c:v>3.7100000000000036E-2</c:v>
                </c:pt>
                <c:pt idx="11">
                  <c:v>5.0000000000000175E-3</c:v>
                </c:pt>
              </c:numCache>
            </c:numRef>
          </c:val>
        </c:ser>
        <c:shape val="box"/>
        <c:axId val="43213568"/>
        <c:axId val="43215104"/>
        <c:axId val="0"/>
      </c:bar3DChart>
      <c:catAx>
        <c:axId val="43213568"/>
        <c:scaling>
          <c:orientation val="minMax"/>
        </c:scaling>
        <c:axPos val="b"/>
        <c:tickLblPos val="nextTo"/>
        <c:crossAx val="43215104"/>
        <c:crosses val="autoZero"/>
        <c:auto val="1"/>
        <c:lblAlgn val="ctr"/>
        <c:lblOffset val="100"/>
      </c:catAx>
      <c:valAx>
        <c:axId val="43215104"/>
        <c:scaling>
          <c:orientation val="minMax"/>
        </c:scaling>
        <c:axPos val="l"/>
        <c:majorGridlines/>
        <c:numFmt formatCode="General" sourceLinked="1"/>
        <c:tickLblPos val="nextTo"/>
        <c:crossAx val="43213568"/>
        <c:crosses val="autoZero"/>
        <c:crossBetween val="between"/>
        <c:majorUnit val="1.0000000000000016E-2"/>
      </c:valAx>
    </c:plotArea>
    <c:plotVisOnly val="1"/>
  </c:chart>
  <c:spPr>
    <a:solidFill>
      <a:schemeClr val="accent6">
        <a:lumMod val="20000"/>
        <a:lumOff val="80000"/>
      </a:schemeClr>
    </a:solidFill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style val="34"/>
  <c:chart>
    <c:title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graphics!$B$27</c:f>
              <c:strCache>
                <c:ptCount val="1"/>
                <c:pt idx="0">
                  <c:v>R-VALUE per inch</c:v>
                </c:pt>
              </c:strCache>
            </c:strRef>
          </c:tx>
          <c:cat>
            <c:strRef>
              <c:f>graphics!$A$28:$A$39</c:f>
              <c:strCache>
                <c:ptCount val="12"/>
                <c:pt idx="0">
                  <c:v>SIP (PUR)</c:v>
                </c:pt>
                <c:pt idx="1">
                  <c:v>SIP (EPS)</c:v>
                </c:pt>
                <c:pt idx="2">
                  <c:v>SIP (XPS)</c:v>
                </c:pt>
                <c:pt idx="3">
                  <c:v>SIP (Polyiso)</c:v>
                </c:pt>
                <c:pt idx="4">
                  <c:v>Cellulose Insulation</c:v>
                </c:pt>
                <c:pt idx="5">
                  <c:v>Silica Aerogel Blanket</c:v>
                </c:pt>
                <c:pt idx="6">
                  <c:v>GFP (Xenon)</c:v>
                </c:pt>
                <c:pt idx="7">
                  <c:v>GFP (Krypton)</c:v>
                </c:pt>
                <c:pt idx="8">
                  <c:v>GFP (Argon)</c:v>
                </c:pt>
                <c:pt idx="9">
                  <c:v>GFP (Air)</c:v>
                </c:pt>
                <c:pt idx="10">
                  <c:v>Cementitious Foam</c:v>
                </c:pt>
                <c:pt idx="11">
                  <c:v>VIP</c:v>
                </c:pt>
              </c:strCache>
            </c:strRef>
          </c:cat>
          <c:val>
            <c:numRef>
              <c:f>graphics!$B$28:$B$39</c:f>
              <c:numCache>
                <c:formatCode>General</c:formatCode>
                <c:ptCount val="12"/>
                <c:pt idx="0">
                  <c:v>6.25</c:v>
                </c:pt>
                <c:pt idx="1">
                  <c:v>4</c:v>
                </c:pt>
                <c:pt idx="2">
                  <c:v>5</c:v>
                </c:pt>
                <c:pt idx="3">
                  <c:v>7.6</c:v>
                </c:pt>
                <c:pt idx="4">
                  <c:v>3.8</c:v>
                </c:pt>
                <c:pt idx="5">
                  <c:v>10</c:v>
                </c:pt>
                <c:pt idx="6">
                  <c:v>20</c:v>
                </c:pt>
                <c:pt idx="7">
                  <c:v>12.5</c:v>
                </c:pt>
                <c:pt idx="8">
                  <c:v>7</c:v>
                </c:pt>
                <c:pt idx="9">
                  <c:v>5.0999999999999996</c:v>
                </c:pt>
                <c:pt idx="10">
                  <c:v>3.9</c:v>
                </c:pt>
                <c:pt idx="11">
                  <c:v>35</c:v>
                </c:pt>
              </c:numCache>
            </c:numRef>
          </c:val>
        </c:ser>
        <c:shape val="box"/>
        <c:axId val="43247488"/>
        <c:axId val="43249024"/>
        <c:axId val="0"/>
      </c:bar3DChart>
      <c:catAx>
        <c:axId val="43247488"/>
        <c:scaling>
          <c:orientation val="minMax"/>
        </c:scaling>
        <c:axPos val="b"/>
        <c:tickLblPos val="nextTo"/>
        <c:crossAx val="43249024"/>
        <c:crosses val="autoZero"/>
        <c:auto val="1"/>
        <c:lblAlgn val="ctr"/>
        <c:lblOffset val="100"/>
      </c:catAx>
      <c:valAx>
        <c:axId val="43249024"/>
        <c:scaling>
          <c:orientation val="minMax"/>
        </c:scaling>
        <c:axPos val="l"/>
        <c:majorGridlines/>
        <c:numFmt formatCode="General" sourceLinked="1"/>
        <c:tickLblPos val="nextTo"/>
        <c:crossAx val="43247488"/>
        <c:crosses val="autoZero"/>
        <c:crossBetween val="between"/>
        <c:majorUnit val="4"/>
      </c:valAx>
    </c:plotArea>
    <c:plotVisOnly val="1"/>
  </c:chart>
  <c:spPr>
    <a:solidFill>
      <a:schemeClr val="tx2">
        <a:lumMod val="20000"/>
        <a:lumOff val="80000"/>
      </a:schemeClr>
    </a:solidFill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style val="18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graphics!$B$128</c:f>
              <c:strCache>
                <c:ptCount val="1"/>
                <c:pt idx="0">
                  <c:v>FLAME SPREAD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graphics!$A$129:$A$135</c:f>
              <c:strCache>
                <c:ptCount val="7"/>
                <c:pt idx="0">
                  <c:v>Code Requirement(walls)</c:v>
                </c:pt>
                <c:pt idx="1">
                  <c:v>SIP </c:v>
                </c:pt>
                <c:pt idx="2">
                  <c:v>Cellulose Insulation</c:v>
                </c:pt>
                <c:pt idx="3">
                  <c:v>Silica Aerogel Blanket</c:v>
                </c:pt>
                <c:pt idx="4">
                  <c:v>GFP </c:v>
                </c:pt>
                <c:pt idx="5">
                  <c:v>Cementitious Foam</c:v>
                </c:pt>
                <c:pt idx="6">
                  <c:v>VIP</c:v>
                </c:pt>
              </c:strCache>
            </c:strRef>
          </c:cat>
          <c:val>
            <c:numRef>
              <c:f>graphics!$B$129:$B$135</c:f>
              <c:numCache>
                <c:formatCode>General</c:formatCode>
                <c:ptCount val="7"/>
                <c:pt idx="0">
                  <c:v>25</c:v>
                </c:pt>
                <c:pt idx="1">
                  <c:v>20</c:v>
                </c:pt>
                <c:pt idx="2">
                  <c:v>5</c:v>
                </c:pt>
                <c:pt idx="3">
                  <c:v>0</c:v>
                </c:pt>
                <c:pt idx="4">
                  <c:v>20</c:v>
                </c:pt>
                <c:pt idx="5">
                  <c:v>0</c:v>
                </c:pt>
                <c:pt idx="6">
                  <c:v>25</c:v>
                </c:pt>
              </c:numCache>
            </c:numRef>
          </c:val>
        </c:ser>
        <c:ser>
          <c:idx val="1"/>
          <c:order val="1"/>
          <c:tx>
            <c:strRef>
              <c:f>graphics!$C$128</c:f>
              <c:strCache>
                <c:ptCount val="1"/>
                <c:pt idx="0">
                  <c:v>SMOKE GENERATION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4F81BD"/>
              </a:solidFill>
            </a:ln>
          </c:spPr>
          <c:cat>
            <c:strRef>
              <c:f>graphics!$A$129:$A$135</c:f>
              <c:strCache>
                <c:ptCount val="7"/>
                <c:pt idx="0">
                  <c:v>Code Requirement(walls)</c:v>
                </c:pt>
                <c:pt idx="1">
                  <c:v>SIP </c:v>
                </c:pt>
                <c:pt idx="2">
                  <c:v>Cellulose Insulation</c:v>
                </c:pt>
                <c:pt idx="3">
                  <c:v>Silica Aerogel Blanket</c:v>
                </c:pt>
                <c:pt idx="4">
                  <c:v>GFP </c:v>
                </c:pt>
                <c:pt idx="5">
                  <c:v>Cementitious Foam</c:v>
                </c:pt>
                <c:pt idx="6">
                  <c:v>VIP</c:v>
                </c:pt>
              </c:strCache>
            </c:strRef>
          </c:cat>
          <c:val>
            <c:numRef>
              <c:f>graphics!$C$129:$C$135</c:f>
              <c:numCache>
                <c:formatCode>General</c:formatCode>
                <c:ptCount val="7"/>
                <c:pt idx="0">
                  <c:v>450</c:v>
                </c:pt>
                <c:pt idx="1">
                  <c:v>300</c:v>
                </c:pt>
                <c:pt idx="2">
                  <c:v>25</c:v>
                </c:pt>
                <c:pt idx="3">
                  <c:v>0</c:v>
                </c:pt>
                <c:pt idx="4">
                  <c:v>65</c:v>
                </c:pt>
                <c:pt idx="5">
                  <c:v>0</c:v>
                </c:pt>
                <c:pt idx="6">
                  <c:v>20</c:v>
                </c:pt>
              </c:numCache>
            </c:numRef>
          </c:val>
        </c:ser>
        <c:shape val="box"/>
        <c:axId val="43775104"/>
        <c:axId val="43776640"/>
        <c:axId val="0"/>
      </c:bar3DChart>
      <c:catAx>
        <c:axId val="43775104"/>
        <c:scaling>
          <c:orientation val="minMax"/>
        </c:scaling>
        <c:axPos val="b"/>
        <c:numFmt formatCode="General" sourceLinked="1"/>
        <c:tickLblPos val="nextTo"/>
        <c:crossAx val="43776640"/>
        <c:crosses val="autoZero"/>
        <c:auto val="1"/>
        <c:lblAlgn val="ctr"/>
        <c:lblOffset val="100"/>
      </c:catAx>
      <c:valAx>
        <c:axId val="43776640"/>
        <c:scaling>
          <c:orientation val="minMax"/>
        </c:scaling>
        <c:axPos val="l"/>
        <c:majorGridlines/>
        <c:numFmt formatCode="General" sourceLinked="1"/>
        <c:tickLblPos val="nextTo"/>
        <c:crossAx val="43775104"/>
        <c:crosses val="autoZero"/>
        <c:crossBetween val="between"/>
      </c:valAx>
    </c:plotArea>
    <c:plotVisOnly val="1"/>
  </c:chart>
  <c:spPr>
    <a:solidFill>
      <a:schemeClr val="bg2">
        <a:lumMod val="90000"/>
      </a:schemeClr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style val="36"/>
  <c:chart>
    <c:title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graphics!$B$77</c:f>
              <c:strCache>
                <c:ptCount val="1"/>
                <c:pt idx="0">
                  <c:v>EMBODIED ENERGY (MJ/Kg)</c:v>
                </c:pt>
              </c:strCache>
            </c:strRef>
          </c:tx>
          <c:cat>
            <c:strRef>
              <c:f>graphics!$A$78:$A$87</c:f>
              <c:strCache>
                <c:ptCount val="10"/>
                <c:pt idx="0">
                  <c:v>SIP (PUR)</c:v>
                </c:pt>
                <c:pt idx="1">
                  <c:v>SIP (EPS)</c:v>
                </c:pt>
                <c:pt idx="2">
                  <c:v>SIP (XPS)</c:v>
                </c:pt>
                <c:pt idx="3">
                  <c:v>SIP (Polyiso)</c:v>
                </c:pt>
                <c:pt idx="4">
                  <c:v>Cellulose Insulation</c:v>
                </c:pt>
                <c:pt idx="5">
                  <c:v>Silica Aerogel Blanket</c:v>
                </c:pt>
                <c:pt idx="6">
                  <c:v>GFP - Virgin aluminum </c:v>
                </c:pt>
                <c:pt idx="7">
                  <c:v>GFP - Recycled Aluminum </c:v>
                </c:pt>
                <c:pt idx="8">
                  <c:v>Cementitious Foam</c:v>
                </c:pt>
                <c:pt idx="9">
                  <c:v>VIP</c:v>
                </c:pt>
              </c:strCache>
            </c:strRef>
          </c:cat>
          <c:val>
            <c:numRef>
              <c:f>graphics!$B$78:$B$87</c:f>
              <c:numCache>
                <c:formatCode>General</c:formatCode>
                <c:ptCount val="10"/>
                <c:pt idx="0">
                  <c:v>72</c:v>
                </c:pt>
                <c:pt idx="1">
                  <c:v>89</c:v>
                </c:pt>
                <c:pt idx="2">
                  <c:v>89</c:v>
                </c:pt>
                <c:pt idx="3" formatCode="0.00">
                  <c:v>69.8</c:v>
                </c:pt>
                <c:pt idx="4">
                  <c:v>3.3</c:v>
                </c:pt>
                <c:pt idx="5" formatCode="0.00">
                  <c:v>53</c:v>
                </c:pt>
                <c:pt idx="6">
                  <c:v>218</c:v>
                </c:pt>
                <c:pt idx="7">
                  <c:v>29</c:v>
                </c:pt>
                <c:pt idx="8">
                  <c:v>27.9</c:v>
                </c:pt>
                <c:pt idx="9">
                  <c:v>0</c:v>
                </c:pt>
              </c:numCache>
            </c:numRef>
          </c:val>
        </c:ser>
        <c:shape val="box"/>
        <c:axId val="43933696"/>
        <c:axId val="43935232"/>
        <c:axId val="0"/>
      </c:bar3DChart>
      <c:catAx>
        <c:axId val="43933696"/>
        <c:scaling>
          <c:orientation val="minMax"/>
        </c:scaling>
        <c:axPos val="b"/>
        <c:tickLblPos val="nextTo"/>
        <c:crossAx val="43935232"/>
        <c:crosses val="autoZero"/>
        <c:auto val="1"/>
        <c:lblAlgn val="ctr"/>
        <c:lblOffset val="100"/>
      </c:catAx>
      <c:valAx>
        <c:axId val="43935232"/>
        <c:scaling>
          <c:orientation val="minMax"/>
        </c:scaling>
        <c:axPos val="l"/>
        <c:majorGridlines/>
        <c:numFmt formatCode="General" sourceLinked="1"/>
        <c:tickLblPos val="nextTo"/>
        <c:crossAx val="43933696"/>
        <c:crosses val="autoZero"/>
        <c:crossBetween val="between"/>
      </c:valAx>
    </c:plotArea>
    <c:plotVisOnly val="1"/>
  </c:chart>
  <c:spPr>
    <a:ln>
      <a:noFill/>
    </a:ln>
  </c:sp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style val="37"/>
  <c:chart>
    <c:title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graphics!$B$102</c:f>
              <c:strCache>
                <c:ptCount val="1"/>
                <c:pt idx="0">
                  <c:v>CARBON ENERGY (Kg of CO2/Kg)</c:v>
                </c:pt>
              </c:strCache>
            </c:strRef>
          </c:tx>
          <c:cat>
            <c:strRef>
              <c:f>graphics!$A$103:$A$112</c:f>
              <c:strCache>
                <c:ptCount val="10"/>
                <c:pt idx="0">
                  <c:v>SIP (PUR)</c:v>
                </c:pt>
                <c:pt idx="1">
                  <c:v>SIP (EPS)</c:v>
                </c:pt>
                <c:pt idx="2">
                  <c:v>SIP (XPS)</c:v>
                </c:pt>
                <c:pt idx="3">
                  <c:v>SIP (Polyiso)</c:v>
                </c:pt>
                <c:pt idx="4">
                  <c:v>Cellulose Insulation</c:v>
                </c:pt>
                <c:pt idx="5">
                  <c:v>Silica Aerogel Blanket</c:v>
                </c:pt>
                <c:pt idx="6">
                  <c:v>GFP - Barrier Virgin aluminum </c:v>
                </c:pt>
                <c:pt idx="7">
                  <c:v>GFP - Recycled Aluminum </c:v>
                </c:pt>
                <c:pt idx="8">
                  <c:v>Cementitious Foam</c:v>
                </c:pt>
                <c:pt idx="9">
                  <c:v>VIP</c:v>
                </c:pt>
              </c:strCache>
            </c:strRef>
          </c:cat>
          <c:val>
            <c:numRef>
              <c:f>graphics!$B$103:$B$112</c:f>
              <c:numCache>
                <c:formatCode>General</c:formatCode>
                <c:ptCount val="10"/>
                <c:pt idx="0">
                  <c:v>3</c:v>
                </c:pt>
                <c:pt idx="1">
                  <c:v>2.5</c:v>
                </c:pt>
                <c:pt idx="2">
                  <c:v>2.5</c:v>
                </c:pt>
                <c:pt idx="3">
                  <c:v>5.5</c:v>
                </c:pt>
                <c:pt idx="4">
                  <c:v>0.10600000000000002</c:v>
                </c:pt>
                <c:pt idx="5">
                  <c:v>4.2</c:v>
                </c:pt>
                <c:pt idx="6">
                  <c:v>11.46</c:v>
                </c:pt>
                <c:pt idx="7">
                  <c:v>1.6900000000000086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</c:ser>
        <c:shape val="box"/>
        <c:axId val="43951232"/>
        <c:axId val="43952768"/>
        <c:axId val="0"/>
      </c:bar3DChart>
      <c:catAx>
        <c:axId val="43951232"/>
        <c:scaling>
          <c:orientation val="minMax"/>
        </c:scaling>
        <c:axPos val="b"/>
        <c:tickLblPos val="nextTo"/>
        <c:crossAx val="43952768"/>
        <c:crosses val="autoZero"/>
        <c:auto val="1"/>
        <c:lblAlgn val="ctr"/>
        <c:lblOffset val="100"/>
      </c:catAx>
      <c:valAx>
        <c:axId val="43952768"/>
        <c:scaling>
          <c:orientation val="minMax"/>
        </c:scaling>
        <c:axPos val="l"/>
        <c:majorGridlines/>
        <c:numFmt formatCode="General" sourceLinked="1"/>
        <c:tickLblPos val="nextTo"/>
        <c:crossAx val="43951232"/>
        <c:crosses val="autoZero"/>
        <c:crossBetween val="between"/>
      </c:valAx>
    </c:plotArea>
    <c:plotVisOnly val="1"/>
  </c:chart>
  <c:spPr>
    <a:ln>
      <a:noFill/>
    </a:ln>
  </c:sp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15"/>
          </c:dPt>
          <c:cat>
            <c:strRef>
              <c:f>Hoja1!$B$7:$B$9</c:f>
              <c:strCache>
                <c:ptCount val="3"/>
                <c:pt idx="0">
                  <c:v>No Reply </c:v>
                </c:pt>
                <c:pt idx="1">
                  <c:v>Reply with complete survey</c:v>
                </c:pt>
                <c:pt idx="2">
                  <c:v>Reply with incomplete survey </c:v>
                </c:pt>
              </c:strCache>
            </c:strRef>
          </c:cat>
          <c:val>
            <c:numRef>
              <c:f>Hoja1!$D$7:$D$9</c:f>
              <c:numCache>
                <c:formatCode>0</c:formatCode>
                <c:ptCount val="3"/>
                <c:pt idx="0">
                  <c:v>66.019417475728162</c:v>
                </c:pt>
                <c:pt idx="1">
                  <c:v>29.126213592232986</c:v>
                </c:pt>
                <c:pt idx="2">
                  <c:v>4.8543689320388363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2778211213881774"/>
          <c:y val="0.10880753849680615"/>
          <c:w val="0.35328843197421661"/>
          <c:h val="0.74534703995333962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style val="26"/>
  <c:chart>
    <c:title>
      <c:tx>
        <c:rich>
          <a:bodyPr/>
          <a:lstStyle/>
          <a:p>
            <a:pPr>
              <a:defRPr/>
            </a:pPr>
            <a:r>
              <a:rPr lang="en-US"/>
              <a:t>%</a:t>
            </a: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Hoja1!$D$32</c:f>
              <c:strCache>
                <c:ptCount val="1"/>
                <c:pt idx="0">
                  <c:v>%</c:v>
                </c:pt>
              </c:strCache>
            </c:strRef>
          </c:tx>
          <c:explosion val="25"/>
          <c:dPt>
            <c:idx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1"/>
            <c:explosion val="3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cat>
            <c:strRef>
              <c:f>Hoja1!$B$33:$B$34</c:f>
              <c:strCache>
                <c:ptCount val="2"/>
                <c:pt idx="0">
                  <c:v>MEN</c:v>
                </c:pt>
                <c:pt idx="1">
                  <c:v>WOMEN</c:v>
                </c:pt>
              </c:strCache>
            </c:strRef>
          </c:cat>
          <c:val>
            <c:numRef>
              <c:f>Hoja1!$D$33:$D$34</c:f>
              <c:numCache>
                <c:formatCode>0</c:formatCode>
                <c:ptCount val="2"/>
                <c:pt idx="0">
                  <c:v>71.428571428571388</c:v>
                </c:pt>
                <c:pt idx="1">
                  <c:v>28.571428571428569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style val="5"/>
  <c:chart>
    <c:title>
      <c:layout>
        <c:manualLayout>
          <c:xMode val="edge"/>
          <c:yMode val="edge"/>
          <c:x val="1.0264419711849285E-2"/>
          <c:y val="0.44115803606893439"/>
        </c:manualLayout>
      </c:layout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Hoja1!$D$17</c:f>
              <c:strCache>
                <c:ptCount val="1"/>
                <c:pt idx="0">
                  <c:v>%</c:v>
                </c:pt>
              </c:strCache>
            </c:strRef>
          </c:tx>
          <c:cat>
            <c:strRef>
              <c:f>Hoja1!$B$18:$B$22</c:f>
              <c:strCache>
                <c:ptCount val="5"/>
                <c:pt idx="0">
                  <c:v>22 - 25</c:v>
                </c:pt>
                <c:pt idx="1">
                  <c:v>26 - 32 </c:v>
                </c:pt>
                <c:pt idx="2">
                  <c:v>33 - 40</c:v>
                </c:pt>
                <c:pt idx="3">
                  <c:v>41 - 47</c:v>
                </c:pt>
                <c:pt idx="4">
                  <c:v>&gt; 47 </c:v>
                </c:pt>
              </c:strCache>
            </c:strRef>
          </c:cat>
          <c:val>
            <c:numRef>
              <c:f>Hoja1!$D$18:$D$22</c:f>
              <c:numCache>
                <c:formatCode>0.0</c:formatCode>
                <c:ptCount val="5"/>
                <c:pt idx="0">
                  <c:v>2.8571428571428572</c:v>
                </c:pt>
                <c:pt idx="1">
                  <c:v>14.285714285714286</c:v>
                </c:pt>
                <c:pt idx="2">
                  <c:v>34.285714285714285</c:v>
                </c:pt>
                <c:pt idx="3">
                  <c:v>17.142857142857228</c:v>
                </c:pt>
                <c:pt idx="4">
                  <c:v>31.428571428571427</c:v>
                </c:pt>
              </c:numCache>
            </c:numRef>
          </c:val>
        </c:ser>
        <c:shape val="box"/>
        <c:axId val="67490560"/>
        <c:axId val="67395584"/>
        <c:axId val="0"/>
      </c:bar3DChart>
      <c:catAx>
        <c:axId val="67490560"/>
        <c:scaling>
          <c:orientation val="minMax"/>
        </c:scaling>
        <c:axPos val="b"/>
        <c:tickLblPos val="nextTo"/>
        <c:crossAx val="67395584"/>
        <c:crosses val="autoZero"/>
        <c:auto val="1"/>
        <c:lblAlgn val="ctr"/>
        <c:lblOffset val="100"/>
      </c:catAx>
      <c:valAx>
        <c:axId val="67395584"/>
        <c:scaling>
          <c:orientation val="minMax"/>
        </c:scaling>
        <c:axPos val="l"/>
        <c:majorGridlines/>
        <c:numFmt formatCode="0.0" sourceLinked="1"/>
        <c:tickLblPos val="nextTo"/>
        <c:crossAx val="67490560"/>
        <c:crosses val="autoZero"/>
        <c:crossBetween val="between"/>
      </c:valAx>
    </c:plotArea>
    <c:plotVisOnly val="1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Hoja1!$D$42</c:f>
              <c:strCache>
                <c:ptCount val="1"/>
                <c:pt idx="0">
                  <c:v>%</c:v>
                </c:pt>
              </c:strCache>
            </c:strRef>
          </c:tx>
          <c:explosion val="25"/>
          <c:dPt>
            <c:idx val="0"/>
            <c:explosion val="13"/>
          </c:dPt>
          <c:cat>
            <c:strRef>
              <c:f>Hoja1!$B$43:$B$47</c:f>
              <c:strCache>
                <c:ptCount val="5"/>
                <c:pt idx="0">
                  <c:v>ARCHITECT</c:v>
                </c:pt>
                <c:pt idx="1">
                  <c:v>BUILDING ENGINEERING</c:v>
                </c:pt>
                <c:pt idx="2">
                  <c:v>CIVIL ENGINEERING </c:v>
                </c:pt>
                <c:pt idx="3">
                  <c:v>CONTRACTOR </c:v>
                </c:pt>
                <c:pt idx="4">
                  <c:v>INDUSTRIAL ENGINEERING</c:v>
                </c:pt>
              </c:strCache>
            </c:strRef>
          </c:cat>
          <c:val>
            <c:numRef>
              <c:f>Hoja1!$D$43:$D$47</c:f>
              <c:numCache>
                <c:formatCode>0.00</c:formatCode>
                <c:ptCount val="5"/>
                <c:pt idx="0">
                  <c:v>37.142857142857153</c:v>
                </c:pt>
                <c:pt idx="1">
                  <c:v>51.428571428571615</c:v>
                </c:pt>
                <c:pt idx="2">
                  <c:v>2.8571428571428572</c:v>
                </c:pt>
                <c:pt idx="3">
                  <c:v>2.8571428571428572</c:v>
                </c:pt>
                <c:pt idx="4">
                  <c:v>5.7142857142857055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2403351353619985"/>
          <c:y val="0.18191322571523094"/>
          <c:w val="0.34399155167952333"/>
          <c:h val="0.75973209303211064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Hoja1!$D$114</c:f>
              <c:strCache>
                <c:ptCount val="1"/>
                <c:pt idx="0">
                  <c:v>%</c:v>
                </c:pt>
              </c:strCache>
            </c:strRef>
          </c:tx>
          <c:explosion val="25"/>
          <c:dPt>
            <c:idx val="0"/>
            <c:explosion val="8"/>
          </c:dPt>
          <c:cat>
            <c:strRef>
              <c:f>Hoja1!$B$115:$B$116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Hoja1!$D$115:$D$116</c:f>
              <c:numCache>
                <c:formatCode>0</c:formatCode>
                <c:ptCount val="2"/>
                <c:pt idx="0">
                  <c:v>31.428571428571427</c:v>
                </c:pt>
                <c:pt idx="1">
                  <c:v>68.571428571428243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layout/>
    </c:title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Hoja1!$D$129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cat>
            <c:strRef>
              <c:f>Hoja1!$B$130:$B$134</c:f>
              <c:strCache>
                <c:ptCount val="5"/>
                <c:pt idx="0">
                  <c:v>VERY POOR</c:v>
                </c:pt>
                <c:pt idx="1">
                  <c:v>POOR</c:v>
                </c:pt>
                <c:pt idx="2">
                  <c:v>FAIR</c:v>
                </c:pt>
                <c:pt idx="3">
                  <c:v>GOOD</c:v>
                </c:pt>
                <c:pt idx="4">
                  <c:v>VERY GOOD </c:v>
                </c:pt>
              </c:strCache>
            </c:strRef>
          </c:cat>
          <c:val>
            <c:numRef>
              <c:f>Hoja1!$D$130:$D$134</c:f>
              <c:numCache>
                <c:formatCode>0</c:formatCode>
                <c:ptCount val="5"/>
                <c:pt idx="0">
                  <c:v>42.85714285714262</c:v>
                </c:pt>
                <c:pt idx="1">
                  <c:v>25.714285714285808</c:v>
                </c:pt>
                <c:pt idx="2">
                  <c:v>20</c:v>
                </c:pt>
                <c:pt idx="3">
                  <c:v>5.7142857142857055</c:v>
                </c:pt>
                <c:pt idx="4">
                  <c:v>5.7142857142857055</c:v>
                </c:pt>
              </c:numCache>
            </c:numRef>
          </c:val>
        </c:ser>
        <c:shape val="box"/>
        <c:axId val="67594496"/>
        <c:axId val="67620864"/>
        <c:axId val="0"/>
      </c:bar3DChart>
      <c:catAx>
        <c:axId val="67594496"/>
        <c:scaling>
          <c:orientation val="minMax"/>
        </c:scaling>
        <c:axPos val="b"/>
        <c:tickLblPos val="nextTo"/>
        <c:crossAx val="67620864"/>
        <c:crosses val="autoZero"/>
        <c:auto val="1"/>
        <c:lblAlgn val="ctr"/>
        <c:lblOffset val="100"/>
      </c:catAx>
      <c:valAx>
        <c:axId val="67620864"/>
        <c:scaling>
          <c:orientation val="minMax"/>
        </c:scaling>
        <c:axPos val="l"/>
        <c:majorGridlines/>
        <c:numFmt formatCode="0" sourceLinked="1"/>
        <c:tickLblPos val="nextTo"/>
        <c:crossAx val="67594496"/>
        <c:crosses val="autoZero"/>
        <c:crossBetween val="between"/>
      </c:valAx>
    </c:plotArea>
    <c:plotVisOnly val="1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layout/>
    </c:title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Hoja1!$D$144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</c:spPr>
          <c:cat>
            <c:strRef>
              <c:f>Hoja1!$B$145:$B$149</c:f>
              <c:strCache>
                <c:ptCount val="5"/>
                <c:pt idx="0">
                  <c:v>NO</c:v>
                </c:pt>
                <c:pt idx="1">
                  <c:v>YES, 5% HIGHER</c:v>
                </c:pt>
                <c:pt idx="2">
                  <c:v>YES, 5-10% HIGHER</c:v>
                </c:pt>
                <c:pt idx="3">
                  <c:v>YES, 10-20% HIGHER</c:v>
                </c:pt>
                <c:pt idx="4">
                  <c:v>YES, &gt;20%</c:v>
                </c:pt>
              </c:strCache>
            </c:strRef>
          </c:cat>
          <c:val>
            <c:numRef>
              <c:f>Hoja1!$D$145:$D$149</c:f>
              <c:numCache>
                <c:formatCode>0</c:formatCode>
                <c:ptCount val="5"/>
                <c:pt idx="0">
                  <c:v>14.285714285714286</c:v>
                </c:pt>
                <c:pt idx="1">
                  <c:v>5.7142857142857055</c:v>
                </c:pt>
                <c:pt idx="2">
                  <c:v>40</c:v>
                </c:pt>
                <c:pt idx="3">
                  <c:v>22.857142857142829</c:v>
                </c:pt>
                <c:pt idx="4">
                  <c:v>17.142857142857221</c:v>
                </c:pt>
              </c:numCache>
            </c:numRef>
          </c:val>
        </c:ser>
        <c:shape val="box"/>
        <c:axId val="67734912"/>
        <c:axId val="67761280"/>
        <c:axId val="0"/>
      </c:bar3DChart>
      <c:catAx>
        <c:axId val="67734912"/>
        <c:scaling>
          <c:orientation val="minMax"/>
        </c:scaling>
        <c:axPos val="b"/>
        <c:tickLblPos val="nextTo"/>
        <c:crossAx val="67761280"/>
        <c:crosses val="autoZero"/>
        <c:auto val="1"/>
        <c:lblAlgn val="ctr"/>
        <c:lblOffset val="100"/>
      </c:catAx>
      <c:valAx>
        <c:axId val="67761280"/>
        <c:scaling>
          <c:orientation val="minMax"/>
        </c:scaling>
        <c:axPos val="l"/>
        <c:majorGridlines/>
        <c:numFmt formatCode="0" sourceLinked="1"/>
        <c:tickLblPos val="nextTo"/>
        <c:crossAx val="67734912"/>
        <c:crosses val="autoZero"/>
        <c:crossBetween val="between"/>
      </c:valAx>
    </c:plotArea>
    <c:plotVisOnly val="1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layout/>
    </c:title>
    <c:view3D>
      <c:rAngAx val="1"/>
    </c:view3D>
    <c:plotArea>
      <c:layout/>
      <c:bar3DChart>
        <c:barDir val="col"/>
        <c:grouping val="stacked"/>
        <c:ser>
          <c:idx val="1"/>
          <c:order val="0"/>
          <c:tx>
            <c:strRef>
              <c:f>Hoja1!$D$177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val>
            <c:numRef>
              <c:f>Hoja1!$D$178:$D$186</c:f>
              <c:numCache>
                <c:formatCode>0</c:formatCode>
                <c:ptCount val="9"/>
                <c:pt idx="0">
                  <c:v>30.379746835442923</c:v>
                </c:pt>
                <c:pt idx="1">
                  <c:v>13.924050632911392</c:v>
                </c:pt>
                <c:pt idx="2">
                  <c:v>7.5949367088607351</c:v>
                </c:pt>
                <c:pt idx="3">
                  <c:v>10.126582278481074</c:v>
                </c:pt>
                <c:pt idx="4">
                  <c:v>0</c:v>
                </c:pt>
                <c:pt idx="5">
                  <c:v>6.3291139240506329</c:v>
                </c:pt>
                <c:pt idx="6">
                  <c:v>10.126582278481074</c:v>
                </c:pt>
                <c:pt idx="7">
                  <c:v>5.0632911392405084</c:v>
                </c:pt>
                <c:pt idx="8">
                  <c:v>16.455696202531477</c:v>
                </c:pt>
              </c:numCache>
            </c:numRef>
          </c:val>
        </c:ser>
        <c:shape val="box"/>
        <c:axId val="67785856"/>
        <c:axId val="67787392"/>
        <c:axId val="0"/>
      </c:bar3DChart>
      <c:catAx>
        <c:axId val="67785856"/>
        <c:scaling>
          <c:orientation val="minMax"/>
        </c:scaling>
        <c:axPos val="b"/>
        <c:tickLblPos val="nextTo"/>
        <c:crossAx val="67787392"/>
        <c:crosses val="autoZero"/>
        <c:auto val="1"/>
        <c:lblAlgn val="ctr"/>
        <c:lblOffset val="100"/>
      </c:catAx>
      <c:valAx>
        <c:axId val="67787392"/>
        <c:scaling>
          <c:orientation val="minMax"/>
        </c:scaling>
        <c:axPos val="l"/>
        <c:majorGridlines/>
        <c:numFmt formatCode="0" sourceLinked="1"/>
        <c:tickLblPos val="nextTo"/>
        <c:crossAx val="67785856"/>
        <c:crosses val="autoZero"/>
        <c:crossBetween val="between"/>
      </c:valAx>
    </c:plotArea>
    <c:plotVisOnly val="1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Hoja1!$D$210</c:f>
              <c:strCache>
                <c:ptCount val="1"/>
                <c:pt idx="0">
                  <c:v>%</c:v>
                </c:pt>
              </c:strCache>
            </c:strRef>
          </c:tx>
          <c:explosion val="13"/>
          <c:dPt>
            <c:idx val="0"/>
            <c:explosion val="20"/>
          </c:dPt>
          <c:cat>
            <c:strRef>
              <c:f>Hoja1!$B$211:$B$214</c:f>
              <c:strCache>
                <c:ptCount val="4"/>
                <c:pt idx="0">
                  <c:v>ECONOMIC INCENTIVES</c:v>
                </c:pt>
                <c:pt idx="1">
                  <c:v>EDUCATIONAL PROGRAMS</c:v>
                </c:pt>
                <c:pt idx="2">
                  <c:v>STRICTER  CODE REQUIREMENTS</c:v>
                </c:pt>
                <c:pt idx="3">
                  <c:v>SUSTAINABLE DESIGN GUIDELINES</c:v>
                </c:pt>
              </c:strCache>
            </c:strRef>
          </c:cat>
          <c:val>
            <c:numRef>
              <c:f>Hoja1!$D$211:$D$214</c:f>
              <c:numCache>
                <c:formatCode>0</c:formatCode>
                <c:ptCount val="4"/>
                <c:pt idx="0">
                  <c:v>38.636363636363626</c:v>
                </c:pt>
                <c:pt idx="1">
                  <c:v>27.272727272727042</c:v>
                </c:pt>
                <c:pt idx="2">
                  <c:v>20.454545454545457</c:v>
                </c:pt>
                <c:pt idx="3">
                  <c:v>13.636363636363635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Hoja1!$D$228</c:f>
              <c:strCache>
                <c:ptCount val="1"/>
                <c:pt idx="0">
                  <c:v>%</c:v>
                </c:pt>
              </c:strCache>
            </c:strRef>
          </c:tx>
          <c:explosion val="25"/>
          <c:dPt>
            <c:idx val="0"/>
            <c:explosion val="13"/>
          </c:dPt>
          <c:dPt>
            <c:idx val="1"/>
            <c:explosion val="12"/>
          </c:dPt>
          <c:dPt>
            <c:idx val="2"/>
            <c:explosion val="13"/>
          </c:dPt>
          <c:cat>
            <c:strRef>
              <c:f>Hoja1!$B$229:$B$232</c:f>
              <c:strCache>
                <c:ptCount val="4"/>
                <c:pt idx="0">
                  <c:v>CURRENT ECONOMICAL CRISIS</c:v>
                </c:pt>
                <c:pt idx="1">
                  <c:v>SOCIAL LACK OF AWARENESS OF ITS ADVANTAGES</c:v>
                </c:pt>
                <c:pt idx="2">
                  <c:v>LACK ON PROFESSIONA'LS FORMATION</c:v>
                </c:pt>
                <c:pt idx="3">
                  <c:v>COMPLEXITY OF THE WORK COMPARED TO TRADITIONAL CONSTRUCTION</c:v>
                </c:pt>
              </c:strCache>
            </c:strRef>
          </c:cat>
          <c:val>
            <c:numRef>
              <c:f>Hoja1!$D$229:$D$232</c:f>
              <c:numCache>
                <c:formatCode>0</c:formatCode>
                <c:ptCount val="4"/>
                <c:pt idx="0">
                  <c:v>33.333333333333329</c:v>
                </c:pt>
                <c:pt idx="1">
                  <c:v>21.428571428571427</c:v>
                </c:pt>
                <c:pt idx="2">
                  <c:v>42.85714285714262</c:v>
                </c:pt>
                <c:pt idx="3">
                  <c:v>2.3809523809523809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4166666666666672"/>
          <c:y val="4.0493091242355929E-2"/>
          <c:w val="0.34166666666666851"/>
          <c:h val="0.89111517643699889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0.40516</cdr:x>
      <cdr:y>0.41177</cdr:y>
    </cdr:from>
    <cdr:to>
      <cdr:x>0.51834</cdr:x>
      <cdr:y>0.54864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1419151" y="828237"/>
          <a:ext cx="396442" cy="2753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ES" sz="1100"/>
            <a:t>66</a:t>
          </a:r>
        </a:p>
      </cdr:txBody>
    </cdr:sp>
  </cdr:relSizeAnchor>
  <cdr:relSizeAnchor xmlns:cdr="http://schemas.openxmlformats.org/drawingml/2006/chartDrawing">
    <cdr:from>
      <cdr:x>0.09358</cdr:x>
      <cdr:y>0.30528</cdr:y>
    </cdr:from>
    <cdr:to>
      <cdr:x>0.20676</cdr:x>
      <cdr:y>0.41397</cdr:y>
    </cdr:to>
    <cdr:sp macro="" textlink="">
      <cdr:nvSpPr>
        <cdr:cNvPr id="3" name="2 CuadroTexto"/>
        <cdr:cNvSpPr txBox="1"/>
      </cdr:nvSpPr>
      <cdr:spPr>
        <a:xfrm xmlns:a="http://schemas.openxmlformats.org/drawingml/2006/main">
          <a:off x="280777" y="548307"/>
          <a:ext cx="339587" cy="1952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ES" sz="1100"/>
            <a:t>29</a:t>
          </a:r>
        </a:p>
      </cdr:txBody>
    </cdr:sp>
  </cdr:relSizeAnchor>
  <cdr:relSizeAnchor xmlns:cdr="http://schemas.openxmlformats.org/drawingml/2006/chartDrawing">
    <cdr:from>
      <cdr:x>0.26082</cdr:x>
      <cdr:y>0.21875</cdr:y>
    </cdr:from>
    <cdr:to>
      <cdr:x>0.40437</cdr:x>
      <cdr:y>0.31537</cdr:y>
    </cdr:to>
    <cdr:sp macro="" textlink="">
      <cdr:nvSpPr>
        <cdr:cNvPr id="4" name="3 CuadroTexto"/>
        <cdr:cNvSpPr txBox="1"/>
      </cdr:nvSpPr>
      <cdr:spPr>
        <a:xfrm xmlns:a="http://schemas.openxmlformats.org/drawingml/2006/main">
          <a:off x="928694" y="500066"/>
          <a:ext cx="511138" cy="2208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ES" sz="1100" dirty="0"/>
            <a:t>5</a:t>
          </a:r>
        </a:p>
      </cdr:txBody>
    </cdr:sp>
  </cdr:relSizeAnchor>
  <cdr:relSizeAnchor xmlns:cdr="http://schemas.openxmlformats.org/drawingml/2006/chartDrawing">
    <cdr:from>
      <cdr:x>0.46349</cdr:x>
      <cdr:y>0.02355</cdr:y>
    </cdr:from>
    <cdr:to>
      <cdr:x>0.56563</cdr:x>
      <cdr:y>0.13225</cdr:y>
    </cdr:to>
    <cdr:sp macro="" textlink="">
      <cdr:nvSpPr>
        <cdr:cNvPr id="5" name="4 CuadroTexto"/>
        <cdr:cNvSpPr txBox="1"/>
      </cdr:nvSpPr>
      <cdr:spPr>
        <a:xfrm xmlns:a="http://schemas.openxmlformats.org/drawingml/2006/main">
          <a:off x="1390650" y="48453"/>
          <a:ext cx="306456" cy="2236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ES" sz="1800"/>
            <a:t>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0.45801</cdr:x>
      <cdr:y>0.54934</cdr:y>
    </cdr:from>
    <cdr:to>
      <cdr:x>0.55473</cdr:x>
      <cdr:y>0.66146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1647264" y="1095738"/>
          <a:ext cx="347870" cy="2236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ES" sz="1100"/>
            <a:t>71</a:t>
          </a:r>
        </a:p>
      </cdr:txBody>
    </cdr:sp>
  </cdr:relSizeAnchor>
  <cdr:relSizeAnchor xmlns:cdr="http://schemas.openxmlformats.org/drawingml/2006/chartDrawing">
    <cdr:from>
      <cdr:x>0.24871</cdr:x>
      <cdr:y>0.33684</cdr:y>
    </cdr:from>
    <cdr:to>
      <cdr:x>0.34544</cdr:x>
      <cdr:y>0.44895</cdr:y>
    </cdr:to>
    <cdr:sp macro="" textlink="">
      <cdr:nvSpPr>
        <cdr:cNvPr id="3" name="1 CuadroTexto"/>
        <cdr:cNvSpPr txBox="1"/>
      </cdr:nvSpPr>
      <cdr:spPr>
        <a:xfrm xmlns:a="http://schemas.openxmlformats.org/drawingml/2006/main">
          <a:off x="894510" y="671872"/>
          <a:ext cx="347900" cy="2236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29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0.84976</cdr:x>
      <cdr:y>0.83272</cdr:y>
    </cdr:from>
    <cdr:to>
      <cdr:x>0.98115</cdr:x>
      <cdr:y>0.90778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3053358" y="1654084"/>
          <a:ext cx="472109" cy="1490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ES" sz="800"/>
            <a:t>YEARS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0.22884</cdr:x>
      <cdr:y>0.24445</cdr:y>
    </cdr:from>
    <cdr:to>
      <cdr:x>0.35737</cdr:x>
      <cdr:y>0.33778</cdr:y>
    </cdr:to>
    <cdr:sp macro="" textlink="">
      <cdr:nvSpPr>
        <cdr:cNvPr id="3" name="1 CuadroTexto"/>
        <cdr:cNvSpPr txBox="1"/>
      </cdr:nvSpPr>
      <cdr:spPr>
        <a:xfrm xmlns:a="http://schemas.openxmlformats.org/drawingml/2006/main">
          <a:off x="818034" y="616327"/>
          <a:ext cx="459453" cy="2353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5.71</a:t>
          </a:r>
        </a:p>
      </cdr:txBody>
    </cdr:sp>
  </cdr:relSizeAnchor>
  <cdr:relSizeAnchor xmlns:cdr="http://schemas.openxmlformats.org/drawingml/2006/chartDrawing">
    <cdr:from>
      <cdr:x>0.06583</cdr:x>
      <cdr:y>0.28444</cdr:y>
    </cdr:from>
    <cdr:to>
      <cdr:x>0.20376</cdr:x>
      <cdr:y>0.37333</cdr:y>
    </cdr:to>
    <cdr:sp macro="" textlink="">
      <cdr:nvSpPr>
        <cdr:cNvPr id="5" name="1 CuadroTexto"/>
        <cdr:cNvSpPr txBox="1"/>
      </cdr:nvSpPr>
      <cdr:spPr>
        <a:xfrm xmlns:a="http://schemas.openxmlformats.org/drawingml/2006/main">
          <a:off x="235324" y="717170"/>
          <a:ext cx="493055" cy="2241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2.86</a:t>
          </a:r>
        </a:p>
      </cdr:txBody>
    </cdr:sp>
  </cdr:relSizeAnchor>
  <cdr:relSizeAnchor xmlns:cdr="http://schemas.openxmlformats.org/drawingml/2006/chartDrawing">
    <cdr:from>
      <cdr:x>0.17555</cdr:x>
      <cdr:y>0.58222</cdr:y>
    </cdr:from>
    <cdr:to>
      <cdr:x>0.31661</cdr:x>
      <cdr:y>0.67556</cdr:y>
    </cdr:to>
    <cdr:sp macro="" textlink="">
      <cdr:nvSpPr>
        <cdr:cNvPr id="6" name="1 CuadroTexto"/>
        <cdr:cNvSpPr txBox="1"/>
      </cdr:nvSpPr>
      <cdr:spPr>
        <a:xfrm xmlns:a="http://schemas.openxmlformats.org/drawingml/2006/main">
          <a:off x="627529" y="1467970"/>
          <a:ext cx="504265" cy="2353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51.43</a:t>
          </a:r>
        </a:p>
      </cdr:txBody>
    </cdr:sp>
  </cdr:relSizeAnchor>
  <cdr:relSizeAnchor xmlns:cdr="http://schemas.openxmlformats.org/drawingml/2006/chartDrawing">
    <cdr:from>
      <cdr:x>0.41066</cdr:x>
      <cdr:y>0.40889</cdr:y>
    </cdr:from>
    <cdr:to>
      <cdr:x>0.56426</cdr:x>
      <cdr:y>0.49333</cdr:y>
    </cdr:to>
    <cdr:sp macro="" textlink="">
      <cdr:nvSpPr>
        <cdr:cNvPr id="7" name="1 CuadroTexto"/>
        <cdr:cNvSpPr txBox="1"/>
      </cdr:nvSpPr>
      <cdr:spPr>
        <a:xfrm xmlns:a="http://schemas.openxmlformats.org/drawingml/2006/main">
          <a:off x="1467970" y="1030942"/>
          <a:ext cx="549089" cy="2129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37.14</a:t>
          </a:r>
        </a:p>
      </cdr:txBody>
    </cdr:sp>
  </cdr:relSizeAnchor>
  <cdr:relSizeAnchor xmlns:cdr="http://schemas.openxmlformats.org/drawingml/2006/chartDrawing">
    <cdr:from>
      <cdr:x>0.1348</cdr:x>
      <cdr:y>0.24</cdr:y>
    </cdr:from>
    <cdr:to>
      <cdr:x>0.27273</cdr:x>
      <cdr:y>0.32889</cdr:y>
    </cdr:to>
    <cdr:sp macro="" textlink="">
      <cdr:nvSpPr>
        <cdr:cNvPr id="8" name="1 CuadroTexto"/>
        <cdr:cNvSpPr txBox="1"/>
      </cdr:nvSpPr>
      <cdr:spPr>
        <a:xfrm xmlns:a="http://schemas.openxmlformats.org/drawingml/2006/main">
          <a:off x="481866" y="605107"/>
          <a:ext cx="493055" cy="2241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2.86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0.5487</cdr:x>
      <cdr:y>0.33792</cdr:y>
    </cdr:from>
    <cdr:to>
      <cdr:x>0.67682</cdr:x>
      <cdr:y>0.4533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1967584" y="689171"/>
          <a:ext cx="459423" cy="235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31</a:t>
          </a:r>
        </a:p>
      </cdr:txBody>
    </cdr:sp>
  </cdr:relSizeAnchor>
  <cdr:relSizeAnchor xmlns:cdr="http://schemas.openxmlformats.org/drawingml/2006/chartDrawing">
    <cdr:from>
      <cdr:x>0.20625</cdr:x>
      <cdr:y>0.52747</cdr:y>
    </cdr:from>
    <cdr:to>
      <cdr:x>0.33438</cdr:x>
      <cdr:y>0.64286</cdr:y>
    </cdr:to>
    <cdr:sp macro="" textlink="">
      <cdr:nvSpPr>
        <cdr:cNvPr id="3" name="1 CuadroTexto"/>
        <cdr:cNvSpPr txBox="1"/>
      </cdr:nvSpPr>
      <cdr:spPr>
        <a:xfrm xmlns:a="http://schemas.openxmlformats.org/drawingml/2006/main">
          <a:off x="739588" y="1075764"/>
          <a:ext cx="459442" cy="2353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69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0.07324</cdr:x>
      <cdr:y>0.42466</cdr:y>
    </cdr:from>
    <cdr:to>
      <cdr:x>0.2</cdr:x>
      <cdr:y>0.52055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291353" y="1042147"/>
          <a:ext cx="504265" cy="2353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20</a:t>
          </a:r>
        </a:p>
      </cdr:txBody>
    </cdr:sp>
  </cdr:relSizeAnchor>
  <cdr:relSizeAnchor xmlns:cdr="http://schemas.openxmlformats.org/drawingml/2006/chartDrawing">
    <cdr:from>
      <cdr:x>0.20845</cdr:x>
      <cdr:y>0.3105</cdr:y>
    </cdr:from>
    <cdr:to>
      <cdr:x>0.33521</cdr:x>
      <cdr:y>0.40639</cdr:y>
    </cdr:to>
    <cdr:sp macro="" textlink="">
      <cdr:nvSpPr>
        <cdr:cNvPr id="3" name="1 CuadroTexto"/>
        <cdr:cNvSpPr txBox="1"/>
      </cdr:nvSpPr>
      <cdr:spPr>
        <a:xfrm xmlns:a="http://schemas.openxmlformats.org/drawingml/2006/main">
          <a:off x="829236" y="762000"/>
          <a:ext cx="504265" cy="2353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14</a:t>
          </a:r>
        </a:p>
      </cdr:txBody>
    </cdr:sp>
  </cdr:relSizeAnchor>
  <cdr:relSizeAnchor xmlns:cdr="http://schemas.openxmlformats.org/drawingml/2006/chartDrawing">
    <cdr:from>
      <cdr:x>0.41408</cdr:x>
      <cdr:y>0.38356</cdr:y>
    </cdr:from>
    <cdr:to>
      <cdr:x>0.54085</cdr:x>
      <cdr:y>0.47945</cdr:y>
    </cdr:to>
    <cdr:sp macro="" textlink="">
      <cdr:nvSpPr>
        <cdr:cNvPr id="4" name="1 CuadroTexto"/>
        <cdr:cNvSpPr txBox="1"/>
      </cdr:nvSpPr>
      <cdr:spPr>
        <a:xfrm xmlns:a="http://schemas.openxmlformats.org/drawingml/2006/main">
          <a:off x="1647265" y="941294"/>
          <a:ext cx="504265" cy="2353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39</a:t>
          </a:r>
        </a:p>
      </cdr:txBody>
    </cdr:sp>
  </cdr:relSizeAnchor>
  <cdr:relSizeAnchor xmlns:cdr="http://schemas.openxmlformats.org/drawingml/2006/chartDrawing">
    <cdr:from>
      <cdr:x>0.26479</cdr:x>
      <cdr:y>0.60731</cdr:y>
    </cdr:from>
    <cdr:to>
      <cdr:x>0.39155</cdr:x>
      <cdr:y>0.7032</cdr:y>
    </cdr:to>
    <cdr:sp macro="" textlink="">
      <cdr:nvSpPr>
        <cdr:cNvPr id="5" name="1 CuadroTexto"/>
        <cdr:cNvSpPr txBox="1"/>
      </cdr:nvSpPr>
      <cdr:spPr>
        <a:xfrm xmlns:a="http://schemas.openxmlformats.org/drawingml/2006/main">
          <a:off x="1053353" y="1490383"/>
          <a:ext cx="504265" cy="2353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27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0.25352</cdr:x>
      <cdr:y>0.21659</cdr:y>
    </cdr:from>
    <cdr:to>
      <cdr:x>0.38028</cdr:x>
      <cdr:y>0.31336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1008529" y="526677"/>
          <a:ext cx="504265" cy="2353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2</a:t>
          </a:r>
        </a:p>
      </cdr:txBody>
    </cdr:sp>
  </cdr:relSizeAnchor>
  <cdr:relSizeAnchor xmlns:cdr="http://schemas.openxmlformats.org/drawingml/2006/chartDrawing">
    <cdr:from>
      <cdr:x>0.39718</cdr:x>
      <cdr:y>0.35023</cdr:y>
    </cdr:from>
    <cdr:to>
      <cdr:x>0.52394</cdr:x>
      <cdr:y>0.447</cdr:y>
    </cdr:to>
    <cdr:sp macro="" textlink="">
      <cdr:nvSpPr>
        <cdr:cNvPr id="3" name="1 CuadroTexto"/>
        <cdr:cNvSpPr txBox="1"/>
      </cdr:nvSpPr>
      <cdr:spPr>
        <a:xfrm xmlns:a="http://schemas.openxmlformats.org/drawingml/2006/main">
          <a:off x="1580030" y="851647"/>
          <a:ext cx="504265" cy="2353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33</a:t>
          </a:r>
        </a:p>
      </cdr:txBody>
    </cdr:sp>
  </cdr:relSizeAnchor>
  <cdr:relSizeAnchor xmlns:cdr="http://schemas.openxmlformats.org/drawingml/2006/chartDrawing">
    <cdr:from>
      <cdr:x>0.36056</cdr:x>
      <cdr:y>0.58065</cdr:y>
    </cdr:from>
    <cdr:to>
      <cdr:x>0.48732</cdr:x>
      <cdr:y>0.67742</cdr:y>
    </cdr:to>
    <cdr:sp macro="" textlink="">
      <cdr:nvSpPr>
        <cdr:cNvPr id="4" name="1 CuadroTexto"/>
        <cdr:cNvSpPr txBox="1"/>
      </cdr:nvSpPr>
      <cdr:spPr>
        <a:xfrm xmlns:a="http://schemas.openxmlformats.org/drawingml/2006/main">
          <a:off x="1434353" y="1411941"/>
          <a:ext cx="504265" cy="2353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21</a:t>
          </a:r>
        </a:p>
      </cdr:txBody>
    </cdr:sp>
  </cdr:relSizeAnchor>
  <cdr:relSizeAnchor xmlns:cdr="http://schemas.openxmlformats.org/drawingml/2006/chartDrawing">
    <cdr:from>
      <cdr:x>0.13239</cdr:x>
      <cdr:y>0.4424</cdr:y>
    </cdr:from>
    <cdr:to>
      <cdr:x>0.25915</cdr:x>
      <cdr:y>0.53917</cdr:y>
    </cdr:to>
    <cdr:sp macro="" textlink="">
      <cdr:nvSpPr>
        <cdr:cNvPr id="5" name="1 CuadroTexto"/>
        <cdr:cNvSpPr txBox="1"/>
      </cdr:nvSpPr>
      <cdr:spPr>
        <a:xfrm xmlns:a="http://schemas.openxmlformats.org/drawingml/2006/main">
          <a:off x="526676" y="1075765"/>
          <a:ext cx="504265" cy="2353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s-ES" sz="1100"/>
            <a:t>43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D2A7B-868B-4CED-985F-8ED7BD75E86F}" type="datetimeFigureOut">
              <a:rPr lang="es-ES" smtClean="0"/>
              <a:pPr/>
              <a:t>28/07/2013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25A5A-CDA2-4370-80B7-6BBC76E037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3.png"/><Relationship Id="rId7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chart" Target="../charts/chart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3.xml"/><Relationship Id="rId4" Type="http://schemas.openxmlformats.org/officeDocument/2006/relationships/chart" Target="../charts/char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5.xml"/><Relationship Id="rId4" Type="http://schemas.openxmlformats.org/officeDocument/2006/relationships/chart" Target="../charts/char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http://sustainablematerials.com/wp-content/uploads/2011/04/Bamboo-Forest16.jpg"/>
          <p:cNvPicPr/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3000" contrast="6000"/>
          </a:blip>
          <a:srcRect r="486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4" name="3 Imagen" descr="C:\Users\Elena\Pictures\U0570918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:\Users\Elena\Pictures\marca_UPV_principal_color15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Text Box 2" descr="Corcho"/>
          <p:cNvSpPr txBox="1">
            <a:spLocks noChangeArrowheads="1"/>
          </p:cNvSpPr>
          <p:nvPr/>
        </p:nvSpPr>
        <p:spPr bwMode="auto">
          <a:xfrm>
            <a:off x="1428728" y="1214422"/>
            <a:ext cx="6400800" cy="1285884"/>
          </a:xfrm>
          <a:prstGeom prst="rect">
            <a:avLst/>
          </a:prstGeom>
          <a:blipFill dpi="0" rotWithShape="0">
            <a:blip r:embed="rId5">
              <a:alphaModFix amt="40000"/>
              <a:lum bright="-22000" contrast="41000"/>
            </a:blip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NEW MATERIALS AND TECHNOLOGIES APPLIED TO SUSTAINABLE BUILDING CONSTRUCTION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s-E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2" descr="Corcho"/>
          <p:cNvSpPr txBox="1">
            <a:spLocks noChangeArrowheads="1"/>
          </p:cNvSpPr>
          <p:nvPr/>
        </p:nvSpPr>
        <p:spPr bwMode="auto">
          <a:xfrm>
            <a:off x="2285984" y="4286256"/>
            <a:ext cx="4714876" cy="1357346"/>
          </a:xfrm>
          <a:prstGeom prst="rect">
            <a:avLst/>
          </a:prstGeom>
          <a:blipFill dpi="0" rotWithShape="0">
            <a:blip r:embed="rId5">
              <a:alphaModFix amt="40000"/>
              <a:lum bright="-24000" contrast="69000"/>
            </a:blip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>TITULACIÓN: 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>GRADO EN ARQUITECTURA TÉCNICA</a:t>
            </a:r>
            <a:r>
              <a:rPr kumimoji="0" 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/>
            </a:r>
            <a:br>
              <a:rPr kumimoji="0" 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</a:b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>ALUMNO: 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>CARLOS SANTAMANS LÓPEZ</a:t>
            </a:r>
            <a:r>
              <a:rPr lang="es-ES" sz="1400" b="1" dirty="0" smtClean="0">
                <a:latin typeface="Century Gothic" pitchFamily="34" charset="0"/>
              </a:rPr>
              <a:t/>
            </a:r>
            <a:br>
              <a:rPr lang="es-ES" sz="1400" b="1" dirty="0" smtClean="0">
                <a:latin typeface="Century Gothic" pitchFamily="34" charset="0"/>
              </a:rPr>
            </a:b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>DIRECTOR ACADÉMICO: 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>ENRIQUE DAVID LLÁCER</a:t>
            </a:r>
            <a:r>
              <a:rPr lang="es-ES" sz="1400" b="1" dirty="0" smtClean="0">
                <a:latin typeface="Century Gothic" pitchFamily="34" charset="0"/>
              </a:rPr>
              <a:t/>
            </a:r>
            <a:br>
              <a:rPr lang="es-ES" sz="1400" b="1" dirty="0" smtClean="0">
                <a:latin typeface="Century Gothic" pitchFamily="34" charset="0"/>
              </a:rPr>
            </a:b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>FECHA DE PRESENTACIÓN: 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>01/07/2013</a:t>
            </a:r>
            <a:b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</a:b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>MODALIDAD: 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itchFamily="34" charset="0"/>
              </a:rPr>
              <a:t>CIENTIFICO-TÉCNICO</a:t>
            </a:r>
            <a:endParaRPr kumimoji="0" lang="es-E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428860" y="1714488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i="1" u="sng" dirty="0" smtClean="0">
                <a:latin typeface="Arial" pitchFamily="34" charset="0"/>
                <a:cs typeface="Arial" pitchFamily="34" charset="0"/>
              </a:rPr>
              <a:t>CONTENTS OF THE PROJECT</a:t>
            </a:r>
            <a:endParaRPr lang="es-ES" i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42976" y="2571744"/>
            <a:ext cx="77867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>
                <a:latin typeface="Arial" pitchFamily="34" charset="0"/>
                <a:cs typeface="Arial" pitchFamily="34" charset="0"/>
              </a:rPr>
              <a:t>SECTION 1                                          STATE OF THE ART</a:t>
            </a:r>
          </a:p>
          <a:p>
            <a:endParaRPr lang="es-ES_tradnl" sz="1600" dirty="0">
              <a:latin typeface="Arial" pitchFamily="34" charset="0"/>
              <a:cs typeface="Arial" pitchFamily="34" charset="0"/>
            </a:endParaRPr>
          </a:p>
          <a:p>
            <a:r>
              <a:rPr lang="es-ES_tradnl" sz="1600" dirty="0" smtClean="0">
                <a:latin typeface="Arial" pitchFamily="34" charset="0"/>
                <a:cs typeface="Arial" pitchFamily="34" charset="0"/>
              </a:rPr>
              <a:t>SECTION 2                                          APPLICATION OF TITANIUM DIOXIDE</a:t>
            </a:r>
          </a:p>
          <a:p>
            <a:endParaRPr lang="es-ES_tradnl" sz="1600" dirty="0">
              <a:latin typeface="Arial" pitchFamily="34" charset="0"/>
              <a:cs typeface="Arial" pitchFamily="34" charset="0"/>
            </a:endParaRPr>
          </a:p>
          <a:p>
            <a:r>
              <a:rPr lang="es-ES_tradnl" sz="1600" dirty="0" smtClean="0">
                <a:latin typeface="Arial" pitchFamily="34" charset="0"/>
                <a:cs typeface="Arial" pitchFamily="34" charset="0"/>
              </a:rPr>
              <a:t>SECTION 3                                          INNOVATIVE INSULATING MATERIALS  </a:t>
            </a:r>
          </a:p>
          <a:p>
            <a:endParaRPr lang="es-ES_tradnl" sz="1600" dirty="0">
              <a:latin typeface="Arial" pitchFamily="34" charset="0"/>
              <a:cs typeface="Arial" pitchFamily="34" charset="0"/>
            </a:endParaRPr>
          </a:p>
          <a:p>
            <a:r>
              <a:rPr lang="es-ES_tradnl" sz="1600" dirty="0" smtClean="0">
                <a:latin typeface="Arial" pitchFamily="34" charset="0"/>
                <a:cs typeface="Arial" pitchFamily="34" charset="0"/>
              </a:rPr>
              <a:t>SECTION 4                                          QUESTIONNAIRE ON SUSTAINABILITY</a:t>
            </a:r>
            <a:endParaRPr lang="es-E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9 Conector recto de flecha"/>
          <p:cNvCxnSpPr/>
          <p:nvPr/>
        </p:nvCxnSpPr>
        <p:spPr>
          <a:xfrm>
            <a:off x="2357422" y="2786058"/>
            <a:ext cx="221457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>
            <a:off x="2357422" y="3214686"/>
            <a:ext cx="221457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>
            <a:off x="2357422" y="3714752"/>
            <a:ext cx="221457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>
            <a:off x="2357422" y="4143380"/>
            <a:ext cx="221457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2357422" y="0"/>
            <a:ext cx="421484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1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 STATE OF THE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6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6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6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</a:t>
            </a: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nnovative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insulating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materials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b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6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6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6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42910" y="1571612"/>
            <a:ext cx="2214578" cy="50006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ES" sz="1200" dirty="0" smtClean="0">
                <a:latin typeface="Arial" pitchFamily="34" charset="0"/>
                <a:cs typeface="Arial" pitchFamily="34" charset="0"/>
              </a:rPr>
              <a:t>BEFORE THE BEGINNING OF THE 20TH CENTURY</a:t>
            </a:r>
            <a:endParaRPr 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3929058" y="1500174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Buildings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contributed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little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to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environmental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degradation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642910" y="2285992"/>
            <a:ext cx="2214578" cy="50006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ES" sz="1200" dirty="0" smtClean="0">
                <a:latin typeface="Arial" pitchFamily="34" charset="0"/>
                <a:cs typeface="Arial" pitchFamily="34" charset="0"/>
              </a:rPr>
              <a:t>AROUND THE BEGINNING OF THE 20TH CENTURY</a:t>
            </a:r>
            <a:endParaRPr 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929058" y="2214554"/>
            <a:ext cx="208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Discovery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several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technical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system</a:t>
            </a:r>
            <a:r>
              <a:rPr lang="es-ES" sz="1400" dirty="0" err="1">
                <a:latin typeface="Arial" pitchFamily="34" charset="0"/>
                <a:cs typeface="Arial" pitchFamily="34" charset="0"/>
              </a:rPr>
              <a:t>s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642910" y="3000372"/>
            <a:ext cx="2214578" cy="50006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ES" sz="1200" dirty="0" smtClean="0">
                <a:latin typeface="Arial" pitchFamily="34" charset="0"/>
                <a:cs typeface="Arial" pitchFamily="34" charset="0"/>
              </a:rPr>
              <a:t>BY THE MIDDLE OF THE 20TH CENTURY</a:t>
            </a:r>
            <a:endParaRPr 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3929058" y="2928934"/>
            <a:ext cx="2547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Expansion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technology</a:t>
            </a:r>
            <a:r>
              <a:rPr lang="es-E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on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buildings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transportation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… 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2714612" y="4286256"/>
            <a:ext cx="2289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Resulting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on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an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increase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world’s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energy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use.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1142976" y="5500702"/>
            <a:ext cx="1556758" cy="3600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ES" sz="1200" dirty="0" smtClean="0">
                <a:latin typeface="Arial" pitchFamily="34" charset="0"/>
                <a:cs typeface="Arial" pitchFamily="34" charset="0"/>
              </a:rPr>
              <a:t>AROUND THE 70’s</a:t>
            </a:r>
            <a:endParaRPr lang="es-ES" sz="12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31 Conector recto de flecha"/>
          <p:cNvCxnSpPr>
            <a:stCxn id="31" idx="3"/>
          </p:cNvCxnSpPr>
          <p:nvPr/>
        </p:nvCxnSpPr>
        <p:spPr>
          <a:xfrm>
            <a:off x="2699734" y="5680722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3338213" y="5419112"/>
            <a:ext cx="48245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>
                <a:latin typeface="Arial" pitchFamily="34" charset="0"/>
                <a:cs typeface="Arial" pitchFamily="34" charset="0"/>
              </a:rPr>
              <a:t>T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he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world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begins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to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be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aware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of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abuse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on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planet’s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resources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our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extreme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dependence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on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energy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(1973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oil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crisis).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 descr="http://www.shorpy.com/files/images/4a09478a-flatiron.jpg"/>
          <p:cNvPicPr>
            <a:picLocks noChangeAspect="1" noChangeArrowheads="1"/>
          </p:cNvPicPr>
          <p:nvPr/>
        </p:nvPicPr>
        <p:blipFill>
          <a:blip r:embed="rId4" cstate="print"/>
          <a:srcRect l="14747" r="9133"/>
          <a:stretch>
            <a:fillRect/>
          </a:stretch>
        </p:blipFill>
        <p:spPr bwMode="auto">
          <a:xfrm>
            <a:off x="6643702" y="1428736"/>
            <a:ext cx="2271716" cy="3857628"/>
          </a:xfrm>
          <a:prstGeom prst="rect">
            <a:avLst/>
          </a:prstGeom>
          <a:noFill/>
        </p:spPr>
      </p:pic>
      <p:sp>
        <p:nvSpPr>
          <p:cNvPr id="35" name="34 Cerrar llave"/>
          <p:cNvSpPr/>
          <p:nvPr/>
        </p:nvSpPr>
        <p:spPr>
          <a:xfrm rot="5400000">
            <a:off x="3571868" y="2571744"/>
            <a:ext cx="285752" cy="285752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2357422" y="0"/>
            <a:ext cx="42148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1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 STATE OF THE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 redondeado"/>
          <p:cNvSpPr/>
          <p:nvPr/>
        </p:nvSpPr>
        <p:spPr>
          <a:xfrm>
            <a:off x="2071670" y="1928802"/>
            <a:ext cx="4680520" cy="1450126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100" dirty="0" smtClean="0">
                <a:latin typeface="Arial" pitchFamily="34" charset="0"/>
                <a:cs typeface="Arial" pitchFamily="34" charset="0"/>
              </a:rPr>
              <a:t>CHARLES KIBERT (1994)</a:t>
            </a:r>
          </a:p>
          <a:p>
            <a:endParaRPr lang="es-ES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es-ES" sz="1200" dirty="0" smtClean="0">
                <a:latin typeface="Arial" pitchFamily="34" charset="0"/>
                <a:cs typeface="Arial" pitchFamily="34" charset="0"/>
              </a:rPr>
              <a:t>‘SUSTAINABLE CONSTRUCTION IS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THE CREATION AND RESPONSIBLE MANAGEMENT OF A HEALTHY BUILT ENVIRONMENT BASED ON RESOURCE EFFICIENT</a:t>
            </a:r>
          </a:p>
          <a:p>
            <a:r>
              <a:rPr lang="es-ES" sz="1200" dirty="0" smtClean="0">
                <a:latin typeface="Arial" pitchFamily="34" charset="0"/>
                <a:cs typeface="Arial" pitchFamily="34" charset="0"/>
              </a:rPr>
              <a:t>AND ECOLOGICAL PRINCIPLES’  </a:t>
            </a:r>
            <a:endParaRPr 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85720" y="1357298"/>
            <a:ext cx="3711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u="sng" dirty="0" err="1" smtClean="0">
                <a:latin typeface="Arial" pitchFamily="34" charset="0"/>
                <a:cs typeface="Arial" pitchFamily="34" charset="0"/>
              </a:rPr>
              <a:t>What</a:t>
            </a:r>
            <a:r>
              <a:rPr lang="es-ES_tradnl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u="sng" dirty="0" err="1" smtClean="0">
                <a:latin typeface="Arial" pitchFamily="34" charset="0"/>
                <a:cs typeface="Arial" pitchFamily="34" charset="0"/>
              </a:rPr>
              <a:t>is</a:t>
            </a:r>
            <a:r>
              <a:rPr lang="es-ES_tradnl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u="sng" dirty="0" err="1" smtClean="0">
                <a:latin typeface="Arial" pitchFamily="34" charset="0"/>
                <a:cs typeface="Arial" pitchFamily="34" charset="0"/>
              </a:rPr>
              <a:t>Sustainable</a:t>
            </a:r>
            <a:r>
              <a:rPr lang="es-ES_tradnl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u="sng" dirty="0" err="1">
                <a:latin typeface="Arial" pitchFamily="34" charset="0"/>
                <a:cs typeface="Arial" pitchFamily="34" charset="0"/>
              </a:rPr>
              <a:t>C</a:t>
            </a:r>
            <a:r>
              <a:rPr lang="es-ES_tradnl" u="sng" dirty="0" err="1" smtClean="0">
                <a:latin typeface="Arial" pitchFamily="34" charset="0"/>
                <a:cs typeface="Arial" pitchFamily="34" charset="0"/>
              </a:rPr>
              <a:t>onstruction</a:t>
            </a:r>
            <a:r>
              <a:rPr lang="es-ES_tradnl" u="sng" dirty="0" smtClean="0">
                <a:latin typeface="Arial" pitchFamily="34" charset="0"/>
                <a:cs typeface="Arial" pitchFamily="34" charset="0"/>
              </a:rPr>
              <a:t>?</a:t>
            </a:r>
            <a:endParaRPr lang="es-ES" u="sng" dirty="0"/>
          </a:p>
        </p:txBody>
      </p:sp>
      <p:sp>
        <p:nvSpPr>
          <p:cNvPr id="15" name="14 Rectángulo"/>
          <p:cNvSpPr/>
          <p:nvPr/>
        </p:nvSpPr>
        <p:spPr>
          <a:xfrm>
            <a:off x="357158" y="3786190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u="sng" dirty="0" err="1" smtClean="0">
                <a:latin typeface="Arial" pitchFamily="34" charset="0"/>
                <a:cs typeface="Arial" pitchFamily="34" charset="0"/>
              </a:rPr>
              <a:t>Sustainable</a:t>
            </a:r>
            <a:r>
              <a:rPr lang="es-ES_tradnl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u="sng" dirty="0" err="1" smtClean="0">
                <a:latin typeface="Arial" pitchFamily="34" charset="0"/>
                <a:cs typeface="Arial" pitchFamily="34" charset="0"/>
              </a:rPr>
              <a:t>Construction</a:t>
            </a:r>
            <a:r>
              <a:rPr lang="es-ES_tradnl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u="sng" dirty="0" err="1" smtClean="0">
                <a:latin typeface="Arial" pitchFamily="34" charset="0"/>
                <a:cs typeface="Arial" pitchFamily="34" charset="0"/>
              </a:rPr>
              <a:t>Principles</a:t>
            </a:r>
            <a:endParaRPr lang="es-ES" u="sng" dirty="0"/>
          </a:p>
        </p:txBody>
      </p:sp>
      <p:sp>
        <p:nvSpPr>
          <p:cNvPr id="16" name="15 Rectángulo"/>
          <p:cNvSpPr/>
          <p:nvPr/>
        </p:nvSpPr>
        <p:spPr>
          <a:xfrm>
            <a:off x="1571604" y="4572008"/>
            <a:ext cx="5643602" cy="175432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1. Minimization of resource consumption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2. Maximization of resource reuse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3. Use renewable and recyclable resources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4. Protection of the natural environment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5. Creation of a healthy and non-toxic environment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6. Pursue quality in creating the built environment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2357422" y="0"/>
            <a:ext cx="42148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1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 STATE OF THE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Elipse"/>
          <p:cNvSpPr/>
          <p:nvPr/>
        </p:nvSpPr>
        <p:spPr>
          <a:xfrm>
            <a:off x="1714480" y="1643050"/>
            <a:ext cx="1571603" cy="50006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ial" pitchFamily="34" charset="0"/>
                <a:cs typeface="Arial" pitchFamily="34" charset="0"/>
              </a:rPr>
              <a:t>LCA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>
            <a:off x="3428992" y="1857364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11 Rectángulo"/>
          <p:cNvSpPr/>
          <p:nvPr/>
        </p:nvSpPr>
        <p:spPr>
          <a:xfrm>
            <a:off x="4143372" y="1571612"/>
            <a:ext cx="43577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200" dirty="0" smtClean="0">
                <a:latin typeface="Arial" pitchFamily="34" charset="0"/>
                <a:cs typeface="Arial" pitchFamily="34" charset="0"/>
              </a:rPr>
              <a:t>LIFE-CYCLE ASSESSMENT IS A SCIENTIFIC METHOD THAT ALLOWS US TO ANALYZE THE ENVIRONMENTAL IMPACT OF A PRODUCT OVER ITS ENTIRE LIFE CYCLE</a:t>
            </a:r>
            <a:endParaRPr lang="es-ES" sz="1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http://www.solidworks.com/sustainability/docs/LCA_graphic_for_we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2371724"/>
            <a:ext cx="5534025" cy="4486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357422" y="0"/>
            <a:ext cx="42148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1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 STATE OF THE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428596" y="2071678"/>
            <a:ext cx="2357454" cy="642942"/>
            <a:chOff x="1321512" y="71603"/>
            <a:chExt cx="1574384" cy="628311"/>
          </a:xfrm>
          <a:scene3d>
            <a:camera prst="orthographicFront"/>
            <a:lightRig rig="flat" dir="t"/>
          </a:scene3d>
        </p:grpSpPr>
        <p:sp>
          <p:nvSpPr>
            <p:cNvPr id="9" name="8 Elipse"/>
            <p:cNvSpPr/>
            <p:nvPr/>
          </p:nvSpPr>
          <p:spPr>
            <a:xfrm>
              <a:off x="1321512" y="71603"/>
              <a:ext cx="1574384" cy="628311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Elipse 4"/>
            <p:cNvSpPr/>
            <p:nvPr/>
          </p:nvSpPr>
          <p:spPr>
            <a:xfrm>
              <a:off x="1552075" y="163617"/>
              <a:ext cx="1113258" cy="4442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200" kern="1200" dirty="0" smtClean="0">
                  <a:latin typeface="Arial" pitchFamily="34" charset="0"/>
                  <a:cs typeface="Arial" pitchFamily="34" charset="0"/>
                </a:rPr>
                <a:t>MANUFACTURING PROCESS</a:t>
              </a:r>
              <a:endParaRPr lang="es-ES" sz="1200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>
            <a:off x="3286116" y="2071678"/>
            <a:ext cx="2500330" cy="642942"/>
            <a:chOff x="2493623" y="2166894"/>
            <a:chExt cx="1619270" cy="575787"/>
          </a:xfrm>
          <a:scene3d>
            <a:camera prst="orthographicFront"/>
            <a:lightRig rig="flat" dir="t"/>
          </a:scene3d>
        </p:grpSpPr>
        <p:sp>
          <p:nvSpPr>
            <p:cNvPr id="12" name="11 Elipse"/>
            <p:cNvSpPr/>
            <p:nvPr/>
          </p:nvSpPr>
          <p:spPr>
            <a:xfrm>
              <a:off x="2493623" y="2166894"/>
              <a:ext cx="1619270" cy="575787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2340759"/>
                <a:satOff val="-2919"/>
                <a:lumOff val="686"/>
                <a:alphaOff val="0"/>
              </a:schemeClr>
            </a:fillRef>
            <a:effectRef idx="2">
              <a:schemeClr val="accent2">
                <a:hueOff val="2340759"/>
                <a:satOff val="-2919"/>
                <a:lumOff val="68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Elipse 4"/>
            <p:cNvSpPr/>
            <p:nvPr/>
          </p:nvSpPr>
          <p:spPr>
            <a:xfrm>
              <a:off x="2730760" y="2251216"/>
              <a:ext cx="1144996" cy="40714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200" kern="1200" dirty="0" smtClean="0">
                  <a:latin typeface="Arial" pitchFamily="34" charset="0"/>
                  <a:cs typeface="Arial" pitchFamily="34" charset="0"/>
                </a:rPr>
                <a:t>BUILDING OPERATIONS</a:t>
              </a:r>
              <a:endParaRPr lang="es-ES" sz="1200" kern="1200" dirty="0"/>
            </a:p>
          </p:txBody>
        </p:sp>
      </p:grpSp>
      <p:grpSp>
        <p:nvGrpSpPr>
          <p:cNvPr id="14" name="13 Grupo"/>
          <p:cNvGrpSpPr/>
          <p:nvPr/>
        </p:nvGrpSpPr>
        <p:grpSpPr>
          <a:xfrm>
            <a:off x="6143636" y="2000240"/>
            <a:ext cx="2428892" cy="714380"/>
            <a:chOff x="71443" y="2143134"/>
            <a:chExt cx="1624469" cy="623295"/>
          </a:xfrm>
          <a:scene3d>
            <a:camera prst="orthographicFront"/>
            <a:lightRig rig="flat" dir="t"/>
          </a:scene3d>
        </p:grpSpPr>
        <p:sp>
          <p:nvSpPr>
            <p:cNvPr id="15" name="14 Elipse"/>
            <p:cNvSpPr/>
            <p:nvPr/>
          </p:nvSpPr>
          <p:spPr>
            <a:xfrm>
              <a:off x="71443" y="2143134"/>
              <a:ext cx="1624469" cy="623295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4681519"/>
                <a:satOff val="-5839"/>
                <a:lumOff val="1373"/>
                <a:alphaOff val="0"/>
              </a:schemeClr>
            </a:fillRef>
            <a:effectRef idx="2">
              <a:schemeClr val="accent2">
                <a:hueOff val="4681519"/>
                <a:satOff val="-5839"/>
                <a:lumOff val="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Elipse 4"/>
            <p:cNvSpPr/>
            <p:nvPr/>
          </p:nvSpPr>
          <p:spPr>
            <a:xfrm>
              <a:off x="309341" y="2234413"/>
              <a:ext cx="1148673" cy="4407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200" kern="1200" dirty="0" smtClean="0">
                  <a:latin typeface="Arial" pitchFamily="34" charset="0"/>
                  <a:cs typeface="Arial" pitchFamily="34" charset="0"/>
                </a:rPr>
                <a:t>WASTE MANAGEMENT</a:t>
              </a:r>
              <a:endParaRPr lang="es-ES" sz="1200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>
            <a:off x="214282" y="3286124"/>
            <a:ext cx="2857520" cy="2500330"/>
            <a:chOff x="1321512" y="71603"/>
            <a:chExt cx="1574384" cy="628311"/>
          </a:xfrm>
          <a:scene3d>
            <a:camera prst="orthographicFront"/>
            <a:lightRig rig="flat" dir="t"/>
          </a:scene3d>
        </p:grpSpPr>
        <p:sp>
          <p:nvSpPr>
            <p:cNvPr id="18" name="17 Elipse"/>
            <p:cNvSpPr/>
            <p:nvPr/>
          </p:nvSpPr>
          <p:spPr>
            <a:xfrm>
              <a:off x="1321512" y="71603"/>
              <a:ext cx="1574384" cy="628311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Elipse 4"/>
            <p:cNvSpPr/>
            <p:nvPr/>
          </p:nvSpPr>
          <p:spPr>
            <a:xfrm>
              <a:off x="1439591" y="165850"/>
              <a:ext cx="1377586" cy="4442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228600" lvl="0" indent="-2286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AutoNum type="alphaUcParenR"/>
              </a:pPr>
              <a:r>
                <a:rPr lang="es-ES_tradnl" sz="1200" kern="1200" dirty="0" smtClean="0">
                  <a:latin typeface="Arial" pitchFamily="34" charset="0"/>
                  <a:cs typeface="Arial" pitchFamily="34" charset="0"/>
                </a:rPr>
                <a:t>WASTE REDUCTION (WR)</a:t>
              </a:r>
            </a:p>
            <a:p>
              <a:pPr marL="228600" lvl="0" indent="-2286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AutoNum type="alphaUcParenR"/>
              </a:pPr>
              <a:r>
                <a:rPr lang="es-ES_tradnl" sz="1200" dirty="0" smtClean="0">
                  <a:latin typeface="Arial" pitchFamily="34" charset="0"/>
                  <a:cs typeface="Arial" pitchFamily="34" charset="0"/>
                </a:rPr>
                <a:t>POLLUTION PREVENTION (P2)</a:t>
              </a:r>
            </a:p>
            <a:p>
              <a:pPr marL="228600" lvl="0" indent="-2286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AutoNum type="alphaUcParenR"/>
              </a:pPr>
              <a:r>
                <a:rPr lang="es-ES_tradnl" sz="1200" dirty="0" smtClean="0">
                  <a:latin typeface="Arial" pitchFamily="34" charset="0"/>
                  <a:cs typeface="Arial" pitchFamily="34" charset="0"/>
                </a:rPr>
                <a:t>RECYCLED (RC)</a:t>
              </a:r>
            </a:p>
            <a:p>
              <a:pPr marL="228600" lvl="0" indent="-2286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AutoNum type="alphaUcParenR"/>
              </a:pPr>
              <a:r>
                <a:rPr lang="es-ES_tradnl" sz="1200" kern="1200" dirty="0" smtClean="0">
                  <a:latin typeface="Arial" pitchFamily="34" charset="0"/>
                  <a:cs typeface="Arial" pitchFamily="34" charset="0"/>
                </a:rPr>
                <a:t>EMBODIED ENERGY REDUCTION (EER)</a:t>
              </a:r>
            </a:p>
            <a:p>
              <a:pPr marL="228600" lvl="0" indent="-2286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AutoNum type="alphaUcParenR"/>
              </a:pPr>
              <a:r>
                <a:rPr lang="es-ES_tradnl" sz="1200" dirty="0" smtClean="0">
                  <a:latin typeface="Arial" pitchFamily="34" charset="0"/>
                  <a:cs typeface="Arial" pitchFamily="34" charset="0"/>
                </a:rPr>
                <a:t>NATURAL MATERIALS</a:t>
              </a:r>
              <a:endParaRPr lang="es-ES" sz="1200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3286116" y="3357562"/>
            <a:ext cx="2571768" cy="2428892"/>
            <a:chOff x="2493623" y="2166894"/>
            <a:chExt cx="1665535" cy="575787"/>
          </a:xfrm>
          <a:scene3d>
            <a:camera prst="orthographicFront"/>
            <a:lightRig rig="flat" dir="t"/>
          </a:scene3d>
        </p:grpSpPr>
        <p:sp>
          <p:nvSpPr>
            <p:cNvPr id="21" name="20 Elipse"/>
            <p:cNvSpPr/>
            <p:nvPr/>
          </p:nvSpPr>
          <p:spPr>
            <a:xfrm>
              <a:off x="2493623" y="2166894"/>
              <a:ext cx="1619270" cy="575787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2340759"/>
                <a:satOff val="-2919"/>
                <a:lumOff val="686"/>
                <a:alphaOff val="0"/>
              </a:schemeClr>
            </a:fillRef>
            <a:effectRef idx="2">
              <a:schemeClr val="accent2">
                <a:hueOff val="2340759"/>
                <a:satOff val="-2919"/>
                <a:lumOff val="68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Elipse 4"/>
            <p:cNvSpPr/>
            <p:nvPr/>
          </p:nvSpPr>
          <p:spPr>
            <a:xfrm>
              <a:off x="2817477" y="2285438"/>
              <a:ext cx="1341681" cy="40714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100" kern="1200" dirty="0" smtClean="0">
                  <a:latin typeface="Arial" pitchFamily="34" charset="0"/>
                  <a:cs typeface="Arial" pitchFamily="34" charset="0"/>
                </a:rPr>
                <a:t>F) ENERGY EFFICIENCY     </a:t>
              </a:r>
              <a:br>
                <a:rPr lang="es-ES_tradnl" sz="1100" kern="1200" dirty="0" smtClean="0">
                  <a:latin typeface="Arial" pitchFamily="34" charset="0"/>
                  <a:cs typeface="Arial" pitchFamily="34" charset="0"/>
                </a:rPr>
              </a:br>
              <a:r>
                <a:rPr lang="es-ES_tradnl" sz="1100" kern="1200" dirty="0" smtClean="0">
                  <a:latin typeface="Arial" pitchFamily="34" charset="0"/>
                  <a:cs typeface="Arial" pitchFamily="34" charset="0"/>
                </a:rPr>
                <a:t>      (EE)</a:t>
              </a:r>
            </a:p>
            <a:p>
              <a:pPr lvl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100" kern="1200" dirty="0" smtClean="0">
                  <a:latin typeface="Arial" pitchFamily="34" charset="0"/>
                  <a:cs typeface="Arial" pitchFamily="34" charset="0"/>
                </a:rPr>
                <a:t>G) WATER TREATMENT &amp;  </a:t>
              </a:r>
              <a:br>
                <a:rPr lang="es-ES_tradnl" sz="1100" kern="1200" dirty="0" smtClean="0">
                  <a:latin typeface="Arial" pitchFamily="34" charset="0"/>
                  <a:cs typeface="Arial" pitchFamily="34" charset="0"/>
                </a:rPr>
              </a:br>
              <a:r>
                <a:rPr lang="es-ES_tradnl" sz="1100" kern="1200" dirty="0" smtClean="0">
                  <a:latin typeface="Arial" pitchFamily="34" charset="0"/>
                  <a:cs typeface="Arial" pitchFamily="34" charset="0"/>
                </a:rPr>
                <a:t>      CONSERVATION (WTC)</a:t>
              </a:r>
            </a:p>
            <a:p>
              <a:pPr marL="285750" lvl="0" indent="-28575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100" dirty="0" smtClean="0">
                  <a:latin typeface="Arial" pitchFamily="34" charset="0"/>
                  <a:cs typeface="Arial" pitchFamily="34" charset="0"/>
                </a:rPr>
                <a:t>H) NONTOXIC</a:t>
              </a:r>
            </a:p>
            <a:p>
              <a:pPr marL="285750" lvl="0" indent="-28575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100" dirty="0" smtClean="0">
                  <a:latin typeface="Arial" pitchFamily="34" charset="0"/>
                  <a:cs typeface="Arial" pitchFamily="34" charset="0"/>
                </a:rPr>
                <a:t>I)  RENEWABLE ENERGY</a:t>
              </a:r>
            </a:p>
            <a:p>
              <a:pPr marL="285750" lvl="0" indent="-28575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100" dirty="0" smtClean="0">
                  <a:latin typeface="Arial" pitchFamily="34" charset="0"/>
                  <a:cs typeface="Arial" pitchFamily="34" charset="0"/>
                </a:rPr>
                <a:t>     SOURCE( RES)</a:t>
              </a:r>
            </a:p>
            <a:p>
              <a:pPr marL="285750" lvl="0" indent="-28575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100" dirty="0" smtClean="0">
                  <a:latin typeface="Arial" pitchFamily="34" charset="0"/>
                  <a:cs typeface="Arial" pitchFamily="34" charset="0"/>
                </a:rPr>
                <a:t>J) LONGER LIFE( LL)</a:t>
              </a:r>
            </a:p>
            <a:p>
              <a:pPr marL="285750" lvl="0" indent="-28575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_tradnl" sz="1100" dirty="0" smtClean="0">
                <a:latin typeface="Arial" pitchFamily="34" charset="0"/>
                <a:cs typeface="Arial" pitchFamily="34" charset="0"/>
              </a:endParaRPr>
            </a:p>
            <a:p>
              <a:pPr marL="285750" lvl="0" indent="-28575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1100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3" name="22 Grupo"/>
          <p:cNvGrpSpPr/>
          <p:nvPr/>
        </p:nvGrpSpPr>
        <p:grpSpPr>
          <a:xfrm>
            <a:off x="6286512" y="3357562"/>
            <a:ext cx="2428892" cy="2500330"/>
            <a:chOff x="71443" y="2143134"/>
            <a:chExt cx="1624469" cy="623295"/>
          </a:xfrm>
          <a:scene3d>
            <a:camera prst="orthographicFront"/>
            <a:lightRig rig="flat" dir="t"/>
          </a:scene3d>
        </p:grpSpPr>
        <p:sp>
          <p:nvSpPr>
            <p:cNvPr id="24" name="23 Elipse"/>
            <p:cNvSpPr/>
            <p:nvPr/>
          </p:nvSpPr>
          <p:spPr>
            <a:xfrm>
              <a:off x="71443" y="2143134"/>
              <a:ext cx="1624469" cy="623295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4681519"/>
                <a:satOff val="-5839"/>
                <a:lumOff val="1373"/>
                <a:alphaOff val="0"/>
              </a:schemeClr>
            </a:fillRef>
            <a:effectRef idx="2">
              <a:schemeClr val="accent2">
                <a:hueOff val="4681519"/>
                <a:satOff val="-5839"/>
                <a:lumOff val="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Elipse 4"/>
            <p:cNvSpPr/>
            <p:nvPr/>
          </p:nvSpPr>
          <p:spPr>
            <a:xfrm>
              <a:off x="310336" y="2356835"/>
              <a:ext cx="1291014" cy="2137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200" dirty="0" smtClean="0">
                  <a:latin typeface="Arial" pitchFamily="34" charset="0"/>
                  <a:cs typeface="Arial" pitchFamily="34" charset="0"/>
                </a:rPr>
                <a:t>K) BIODEGRADABLE (B)</a:t>
              </a:r>
              <a:br>
                <a:rPr lang="es-ES_tradnl" sz="1200" dirty="0" smtClean="0">
                  <a:latin typeface="Arial" pitchFamily="34" charset="0"/>
                  <a:cs typeface="Arial" pitchFamily="34" charset="0"/>
                </a:rPr>
              </a:br>
              <a:r>
                <a:rPr lang="es-ES_tradnl" sz="1200" dirty="0" smtClean="0">
                  <a:latin typeface="Arial" pitchFamily="34" charset="0"/>
                  <a:cs typeface="Arial" pitchFamily="34" charset="0"/>
                </a:rPr>
                <a:t>L) RECYCLABLE (R)</a:t>
              </a:r>
            </a:p>
            <a:p>
              <a:pPr lvl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200" dirty="0" smtClean="0">
                  <a:latin typeface="Arial" pitchFamily="34" charset="0"/>
                  <a:cs typeface="Arial" pitchFamily="34" charset="0"/>
                </a:rPr>
                <a:t>M) REUSABLE (RU)</a:t>
              </a:r>
            </a:p>
            <a:p>
              <a:pPr lvl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1200" dirty="0" smtClean="0">
                  <a:latin typeface="Arial" pitchFamily="34" charset="0"/>
                  <a:cs typeface="Arial" pitchFamily="34" charset="0"/>
                </a:rPr>
                <a:t>N)OTHERS (O)</a:t>
              </a:r>
            </a:p>
            <a:p>
              <a:pPr lvl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1200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6" name="25 Rectángulo"/>
          <p:cNvSpPr/>
          <p:nvPr/>
        </p:nvSpPr>
        <p:spPr>
          <a:xfrm>
            <a:off x="642910" y="1357298"/>
            <a:ext cx="72851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u="sng" dirty="0" smtClean="0">
                <a:latin typeface="Arial" pitchFamily="34" charset="0"/>
                <a:cs typeface="Arial" pitchFamily="34" charset="0"/>
              </a:rPr>
              <a:t>GREEN FEATURES TO ACHIEVE SUSTAINABLE CONSTRUCTION</a:t>
            </a:r>
            <a:endParaRPr lang="es-ES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2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A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PPLICATION OF TITANIUM 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142976" y="1571612"/>
            <a:ext cx="663547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Beginning of photocatalysts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Wingdings" pitchFamily="2" charset="2"/>
              </a:rPr>
              <a:t> 1996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Honda and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Fujishima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238125"/>
            <a:ext cx="3097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0" y="714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4"/>
          <a:srcRect l="21972" t="32226" r="50928" b="61915"/>
          <a:stretch>
            <a:fillRect/>
          </a:stretch>
        </p:blipFill>
        <p:spPr bwMode="auto">
          <a:xfrm>
            <a:off x="5715008" y="3857628"/>
            <a:ext cx="2643206" cy="428628"/>
          </a:xfrm>
          <a:prstGeom prst="rect">
            <a:avLst/>
          </a:prstGeom>
          <a:noFill/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4"/>
          <a:srcRect l="21435" t="51953" r="58789" b="43164"/>
          <a:stretch>
            <a:fillRect/>
          </a:stretch>
        </p:blipFill>
        <p:spPr bwMode="auto">
          <a:xfrm>
            <a:off x="6072198" y="4429132"/>
            <a:ext cx="1928826" cy="357190"/>
          </a:xfrm>
          <a:prstGeom prst="rect">
            <a:avLst/>
          </a:prstGeom>
          <a:noFill/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4"/>
          <a:srcRect l="21435" t="65626" r="53662" b="28515"/>
          <a:stretch>
            <a:fillRect/>
          </a:stretch>
        </p:blipFill>
        <p:spPr bwMode="auto">
          <a:xfrm>
            <a:off x="5715008" y="2571744"/>
            <a:ext cx="2428892" cy="428628"/>
          </a:xfrm>
          <a:prstGeom prst="rect">
            <a:avLst/>
          </a:prstGeom>
          <a:noFill/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5135" name="Picture 15" descr="http://www.tipe.com.cn/library/images/kb/p0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8" y="2682994"/>
            <a:ext cx="4714876" cy="2713868"/>
          </a:xfrm>
          <a:prstGeom prst="rect">
            <a:avLst/>
          </a:prstGeom>
          <a:noFill/>
        </p:spPr>
      </p:pic>
      <p:cxnSp>
        <p:nvCxnSpPr>
          <p:cNvPr id="25" name="24 Conector recto de flecha"/>
          <p:cNvCxnSpPr/>
          <p:nvPr/>
        </p:nvCxnSpPr>
        <p:spPr>
          <a:xfrm rot="5400000">
            <a:off x="6680215" y="3392487"/>
            <a:ext cx="500066" cy="1588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25 Abrir llave"/>
          <p:cNvSpPr/>
          <p:nvPr/>
        </p:nvSpPr>
        <p:spPr>
          <a:xfrm rot="16200000">
            <a:off x="4500562" y="-1071594"/>
            <a:ext cx="428628" cy="6286544"/>
          </a:xfrm>
          <a:prstGeom prst="leftBrac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37" name="Picture 17" descr="http://gb.toto.com/uploads/pics/_MG_3919_01.jpg"/>
          <p:cNvPicPr>
            <a:picLocks noChangeAspect="1" noChangeArrowheads="1"/>
          </p:cNvPicPr>
          <p:nvPr/>
        </p:nvPicPr>
        <p:blipFill>
          <a:blip r:embed="rId6"/>
          <a:srcRect t="37097"/>
          <a:stretch>
            <a:fillRect/>
          </a:stretch>
        </p:blipFill>
        <p:spPr bwMode="auto">
          <a:xfrm>
            <a:off x="4714875" y="5000636"/>
            <a:ext cx="4429125" cy="1857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2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A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PPLICATION OF TITANIUM 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714480" y="3000372"/>
            <a:ext cx="2101877" cy="6429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Titanium Dioxide + LIGHT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5314957" y="2187571"/>
            <a:ext cx="1676400" cy="63023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SELF-CLEANING EFFECT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5314957" y="2968621"/>
            <a:ext cx="1676400" cy="6318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AIR-CLEANING EFFECT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5314957" y="3779834"/>
            <a:ext cx="1676400" cy="63023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ANTI-BACTERIAL EFFECT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4101" name="AutoShape 5"/>
          <p:cNvCxnSpPr>
            <a:cxnSpLocks noChangeShapeType="1"/>
          </p:cNvCxnSpPr>
          <p:nvPr/>
        </p:nvCxnSpPr>
        <p:spPr bwMode="auto">
          <a:xfrm flipV="1">
            <a:off x="3816357" y="2481259"/>
            <a:ext cx="1498600" cy="8350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4102" name="AutoShape 6"/>
          <p:cNvCxnSpPr>
            <a:cxnSpLocks noChangeShapeType="1"/>
          </p:cNvCxnSpPr>
          <p:nvPr/>
        </p:nvCxnSpPr>
        <p:spPr bwMode="auto">
          <a:xfrm>
            <a:off x="3816357" y="3316284"/>
            <a:ext cx="149860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928662" y="1428736"/>
            <a:ext cx="39088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Applications of Titanium Dioxide</a:t>
            </a:r>
            <a:endParaRPr kumimoji="0" lang="en-US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AutoShape 5"/>
          <p:cNvCxnSpPr>
            <a:cxnSpLocks noChangeShapeType="1"/>
            <a:stCxn id="4097" idx="3"/>
            <a:endCxn id="4100" idx="1"/>
          </p:cNvCxnSpPr>
          <p:nvPr/>
        </p:nvCxnSpPr>
        <p:spPr bwMode="auto">
          <a:xfrm>
            <a:off x="3816357" y="3321844"/>
            <a:ext cx="1498600" cy="77310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pic>
        <p:nvPicPr>
          <p:cNvPr id="4104" name="Picture 8" descr="http://www.active-ceramic.com/images/about/antibatteric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4866464"/>
            <a:ext cx="5643602" cy="1991536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2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A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PPLICATION OF TITANIUM 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143240" y="1357298"/>
            <a:ext cx="2328878" cy="38417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SELF-CLEANING EFFECT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1857364"/>
            <a:ext cx="89297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876425" algn="l"/>
              </a:tabLst>
            </a:pPr>
            <a:r>
              <a:rPr lang="en-US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xhaust fumes and particles dispersed in the air become incorporated in the raindrops </a:t>
            </a:r>
            <a:r>
              <a:rPr lang="en-US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and adhere to the surfaces of buildings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76425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929258" y="3143248"/>
            <a:ext cx="3214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876425" algn="l"/>
              </a:tabLst>
            </a:pPr>
            <a:r>
              <a:rPr lang="en-US" sz="16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c) It harnesses the power of the rain to wash the surfaces</a:t>
            </a:r>
            <a:endParaRPr lang="en-US" sz="1600" dirty="0" smtClean="0">
              <a:latin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14282" y="3143248"/>
            <a:ext cx="2857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a) The reduction of adsorption of dust and particles</a:t>
            </a:r>
            <a:endParaRPr lang="es-ES" sz="1600" dirty="0"/>
          </a:p>
        </p:txBody>
      </p:sp>
      <p:sp>
        <p:nvSpPr>
          <p:cNvPr id="12" name="11 Rectángulo"/>
          <p:cNvSpPr/>
          <p:nvPr/>
        </p:nvSpPr>
        <p:spPr>
          <a:xfrm>
            <a:off x="3000364" y="3143248"/>
            <a:ext cx="31432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b) It helps stop oily dirt from sticking</a:t>
            </a:r>
            <a:endParaRPr lang="es-ES" sz="1600" dirty="0"/>
          </a:p>
        </p:txBody>
      </p:sp>
      <p:pic>
        <p:nvPicPr>
          <p:cNvPr id="13" name="12 Imagen" descr="C:\Documents and Settings\Carles\Escritorio\Curso 2012 2013\PFG-44 SUSTAINABLE CONSTRUCTION MATERIALS\MATERIALS AND TECHNOLOGIES\SELF-CLEANING tio2\pictures toto 1 self cleaning.gif"/>
          <p:cNvPicPr/>
          <p:nvPr/>
        </p:nvPicPr>
        <p:blipFill>
          <a:blip r:embed="rId4"/>
          <a:srcRect l="5691" t="22338" r="64697" b="23377"/>
          <a:stretch>
            <a:fillRect/>
          </a:stretch>
        </p:blipFill>
        <p:spPr bwMode="auto">
          <a:xfrm>
            <a:off x="214282" y="4429132"/>
            <a:ext cx="2643174" cy="1785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" name="13 Imagen" descr="C:\Documents and Settings\Carles\Escritorio\Curso 2012 2013\PFG-44 SUSTAINABLE CONSTRUCTION MATERIALS\MATERIALS AND TECHNOLOGIES\SELF-CLEANING tio2\pictures toto 1 self cleaning.gif"/>
          <p:cNvPicPr/>
          <p:nvPr/>
        </p:nvPicPr>
        <p:blipFill>
          <a:blip r:embed="rId4"/>
          <a:srcRect l="43456" t="22597" r="35130" b="27103"/>
          <a:stretch>
            <a:fillRect/>
          </a:stretch>
        </p:blipFill>
        <p:spPr bwMode="auto">
          <a:xfrm>
            <a:off x="3500430" y="4500570"/>
            <a:ext cx="1941392" cy="15166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14 Imagen" descr="C:\Documents and Settings\Carles\Escritorio\Curso 2012 2013\PFG-44 SUSTAINABLE CONSTRUCTION MATERIALS\MATERIALS AND TECHNOLOGIES\SELF-CLEANING tio2\pictures toto 1 self cleaning.gif"/>
          <p:cNvPicPr/>
          <p:nvPr/>
        </p:nvPicPr>
        <p:blipFill>
          <a:blip r:embed="rId4"/>
          <a:srcRect l="77250" t="23246" r="6339" b="28459"/>
          <a:stretch>
            <a:fillRect/>
          </a:stretch>
        </p:blipFill>
        <p:spPr bwMode="auto">
          <a:xfrm>
            <a:off x="6643702" y="4429132"/>
            <a:ext cx="1500198" cy="15664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7" name="16 Conector recto de flecha"/>
          <p:cNvCxnSpPr/>
          <p:nvPr/>
        </p:nvCxnSpPr>
        <p:spPr>
          <a:xfrm rot="5400000">
            <a:off x="1035819" y="410766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17 Conector recto de flecha"/>
          <p:cNvCxnSpPr/>
          <p:nvPr/>
        </p:nvCxnSpPr>
        <p:spPr>
          <a:xfrm rot="5400000">
            <a:off x="4179885" y="4106867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18 Conector recto de flecha"/>
          <p:cNvCxnSpPr/>
          <p:nvPr/>
        </p:nvCxnSpPr>
        <p:spPr>
          <a:xfrm rot="5400000">
            <a:off x="7108843" y="4106867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2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A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PPLICATION OF TITANIUM 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143240" y="1357298"/>
            <a:ext cx="2328878" cy="3571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s-ES" sz="1600" dirty="0" smtClean="0">
                <a:latin typeface="Calibri" pitchFamily="34" charset="0"/>
              </a:rPr>
              <a:t>AIR-CLEANING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EFFECT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" name="8 Imagen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3071810"/>
            <a:ext cx="2743200" cy="167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9 Imagen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4857760"/>
            <a:ext cx="2209800" cy="1695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714348" y="2214554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Nitrogen dioxide is a group of highly reactive gasses formed from the emissions of cars, power plants…producing adverse effects on the respiratory system.</a:t>
            </a:r>
            <a:endParaRPr lang="es-ES" sz="1600" dirty="0"/>
          </a:p>
        </p:txBody>
      </p:sp>
      <p:pic>
        <p:nvPicPr>
          <p:cNvPr id="12" name="11 Imagen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3929066"/>
            <a:ext cx="1733550" cy="1752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12 Imagen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58016" y="3929066"/>
            <a:ext cx="1223010" cy="174815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2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A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PPLICATION OF TITANIUM 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7 Imagen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329850"/>
            <a:ext cx="3258376" cy="18852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8 Imagen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4357694"/>
            <a:ext cx="4663296" cy="1477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3143240" y="1357298"/>
            <a:ext cx="2328878" cy="3571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s-ES" sz="1600" dirty="0" smtClean="0">
                <a:latin typeface="Calibri" pitchFamily="34" charset="0"/>
              </a:rPr>
              <a:t>ANTI-BACTERIAL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EFFECT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14348" y="2214554"/>
            <a:ext cx="77867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Titanium Dioxide can be used in both external and internal walls.</a:t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Primarly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used in bathrooms and kitchens</a:t>
            </a:r>
            <a:r>
              <a:rPr lang="es-ES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" sz="1600" dirty="0" smtClean="0"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" sz="1600" dirty="0" smtClean="0"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latin typeface="Arial" pitchFamily="34" charset="0"/>
                <a:cs typeface="Arial" pitchFamily="34" charset="0"/>
              </a:rPr>
              <a:t>- GOAL ?? </a:t>
            </a:r>
            <a:r>
              <a:rPr lang="es-E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" sz="1600" dirty="0" err="1" smtClean="0">
                <a:latin typeface="Arial" pitchFamily="34" charset="0"/>
                <a:cs typeface="Arial" pitchFamily="34" charset="0"/>
                <a:sym typeface="Wingdings" pitchFamily="2" charset="2"/>
              </a:rPr>
              <a:t>Improve</a:t>
            </a:r>
            <a:r>
              <a:rPr lang="es-E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  <a:sym typeface="Wingdings" pitchFamily="2" charset="2"/>
              </a:rPr>
              <a:t>indoor</a:t>
            </a:r>
            <a:r>
              <a:rPr lang="es-E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 air </a:t>
            </a:r>
            <a:r>
              <a:rPr lang="es-ES" sz="1600" dirty="0" err="1" smtClean="0">
                <a:latin typeface="Arial" pitchFamily="34" charset="0"/>
                <a:cs typeface="Arial" pitchFamily="34" charset="0"/>
                <a:sym typeface="Wingdings" pitchFamily="2" charset="2"/>
              </a:rPr>
              <a:t>quality</a:t>
            </a:r>
            <a:r>
              <a:rPr lang="es-E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  </a:t>
            </a:r>
            <a:r>
              <a:rPr lang="es-ES" sz="1600" dirty="0" err="1" smtClean="0">
                <a:latin typeface="Arial" pitchFamily="34" charset="0"/>
                <a:cs typeface="Arial" pitchFamily="34" charset="0"/>
                <a:sym typeface="Wingdings" pitchFamily="2" charset="2"/>
              </a:rPr>
              <a:t>by</a:t>
            </a:r>
            <a:r>
              <a:rPr lang="es-E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  <a:sym typeface="Wingdings" pitchFamily="2" charset="2"/>
              </a:rPr>
              <a:t>reducing</a:t>
            </a:r>
            <a:r>
              <a:rPr lang="es-E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  <a:sym typeface="Wingdings" pitchFamily="2" charset="2"/>
              </a:rPr>
              <a:t>the</a:t>
            </a:r>
            <a:r>
              <a:rPr lang="es-E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" sz="1600" dirty="0" err="1" smtClean="0">
                <a:latin typeface="Arial" pitchFamily="34" charset="0"/>
                <a:cs typeface="Arial" pitchFamily="34" charset="0"/>
                <a:sym typeface="Wingdings" pitchFamily="2" charset="2"/>
              </a:rPr>
              <a:t>amount</a:t>
            </a:r>
            <a:r>
              <a:rPr lang="es-E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 of bacteria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3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I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NNOVATIVE INSULATING MATERIALS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http://enerdynamics.files.wordpress.com/2012/08/energy-efficiency.jpg"/>
          <p:cNvPicPr>
            <a:picLocks noChangeAspect="1" noChangeArrowheads="1"/>
          </p:cNvPicPr>
          <p:nvPr/>
        </p:nvPicPr>
        <p:blipFill>
          <a:blip r:embed="rId4" cstate="print"/>
          <a:srcRect l="3596" t="6522" r="5670" b="10869"/>
          <a:stretch>
            <a:fillRect/>
          </a:stretch>
        </p:blipFill>
        <p:spPr bwMode="auto">
          <a:xfrm>
            <a:off x="4929158" y="3521250"/>
            <a:ext cx="4214842" cy="33367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928662" y="1714488"/>
            <a:ext cx="76438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Heat flows from warmer to cooler spaces</a:t>
            </a:r>
          </a:p>
          <a:p>
            <a: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/>
            </a:r>
            <a:b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- To maintain comfort     WINTER Heat Lost replaced by heating system</a:t>
            </a:r>
            <a:b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                                         SUMMER Heat Gained removed by cooling system   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8596" y="328612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 50% to 70% of the energy used in the average home in the US is for heating or cooling.</a:t>
            </a:r>
          </a:p>
          <a:p>
            <a:pPr>
              <a:buFontTx/>
              <a:buChar char="-"/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 Necessary use of thermal insulation to reduce that energy consumption.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28596" y="485776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- Action Plan For Energy Efficiency  adopted by the European Commission, energy consumption reduction of 20% by 2020</a:t>
            </a:r>
            <a:endParaRPr lang="es-ES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3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I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NNOVATIVE INSULATING MATERIALS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143240" y="1357298"/>
            <a:ext cx="2714644" cy="33855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en-US" sz="1600" i="1" u="sng" dirty="0" smtClean="0">
                <a:latin typeface="Arial" pitchFamily="34" charset="0"/>
                <a:cs typeface="Arial" pitchFamily="34" charset="0"/>
              </a:rPr>
              <a:t>INSULATING MATERIALS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57158" y="2000240"/>
            <a:ext cx="2714644" cy="4924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300" u="sng" dirty="0" smtClean="0">
                <a:latin typeface="Arial" pitchFamily="34" charset="0"/>
                <a:cs typeface="Arial" pitchFamily="34" charset="0"/>
              </a:rPr>
              <a:t>STRUCTURAL INSULATED PANELS (SIP)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57158" y="4286256"/>
            <a:ext cx="2714644" cy="2923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300" u="sng" dirty="0" smtClean="0">
                <a:latin typeface="Arial" pitchFamily="34" charset="0"/>
                <a:cs typeface="Arial" pitchFamily="34" charset="0"/>
              </a:rPr>
              <a:t>CELLULOSE INSULATION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214678" y="2000240"/>
            <a:ext cx="2714644" cy="4924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300" u="sng" dirty="0" smtClean="0">
                <a:latin typeface="Arial" pitchFamily="34" charset="0"/>
                <a:cs typeface="Arial" pitchFamily="34" charset="0"/>
              </a:rPr>
              <a:t>SILICA AEROGEL INSULATION BLANKETS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3214678" y="4286256"/>
            <a:ext cx="2714644" cy="2923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300" u="sng" dirty="0" smtClean="0">
                <a:latin typeface="Arial" pitchFamily="34" charset="0"/>
                <a:cs typeface="Arial" pitchFamily="34" charset="0"/>
              </a:rPr>
              <a:t>GASS-FILLED PANELS (GFP) 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6072198" y="2000240"/>
            <a:ext cx="2714644" cy="4924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300" u="sng" dirty="0" smtClean="0">
                <a:latin typeface="Arial" pitchFamily="34" charset="0"/>
                <a:cs typeface="Arial" pitchFamily="34" charset="0"/>
              </a:rPr>
              <a:t>ULTRA-LIGHT CEMENTITIOUS FOAM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6072198" y="4286256"/>
            <a:ext cx="2714644" cy="4924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300" u="sng" dirty="0" smtClean="0">
                <a:latin typeface="Arial" pitchFamily="34" charset="0"/>
                <a:cs typeface="Arial" pitchFamily="34" charset="0"/>
              </a:rPr>
              <a:t>VACUUM INSULATED PANELS (VIP)</a:t>
            </a:r>
          </a:p>
        </p:txBody>
      </p:sp>
      <p:pic>
        <p:nvPicPr>
          <p:cNvPr id="1027" name="Picture 3" descr="http://www.powerhousetv.com/wcm/groups/wcm_internet/documents/digitalmedia/mdaw/mda3/~edisp/00773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7" y="2643182"/>
            <a:ext cx="2357454" cy="1551633"/>
          </a:xfrm>
          <a:prstGeom prst="rect">
            <a:avLst/>
          </a:prstGeom>
          <a:noFill/>
        </p:spPr>
      </p:pic>
      <p:pic>
        <p:nvPicPr>
          <p:cNvPr id="18" name="Picture 3" descr="Celbar Cellulose Spray Insulati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857760"/>
            <a:ext cx="1785950" cy="1448648"/>
          </a:xfrm>
          <a:prstGeom prst="rect">
            <a:avLst/>
          </a:prstGeom>
          <a:noFill/>
        </p:spPr>
      </p:pic>
      <p:pic>
        <p:nvPicPr>
          <p:cNvPr id="19" name="Picture 3" descr="ThermablokSP Flexible Blanket"/>
          <p:cNvPicPr>
            <a:picLocks noChangeAspect="1" noChangeArrowheads="1"/>
          </p:cNvPicPr>
          <p:nvPr/>
        </p:nvPicPr>
        <p:blipFill>
          <a:blip r:embed="rId6"/>
          <a:srcRect b="29828"/>
          <a:stretch>
            <a:fillRect/>
          </a:stretch>
        </p:blipFill>
        <p:spPr bwMode="auto">
          <a:xfrm>
            <a:off x="3571868" y="2643182"/>
            <a:ext cx="2071702" cy="1571636"/>
          </a:xfrm>
          <a:prstGeom prst="rect">
            <a:avLst/>
          </a:prstGeom>
          <a:noFill/>
        </p:spPr>
      </p:pic>
      <p:pic>
        <p:nvPicPr>
          <p:cNvPr id="20" name="Picture 2" descr="gfp4b.jpg (5624 bytes)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4786322"/>
            <a:ext cx="2071702" cy="1553776"/>
          </a:xfrm>
          <a:prstGeom prst="rect">
            <a:avLst/>
          </a:prstGeom>
          <a:noFill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8"/>
          <a:srcRect l="24320" t="22564" r="31674" b="38413"/>
          <a:stretch>
            <a:fillRect/>
          </a:stretch>
        </p:blipFill>
        <p:spPr bwMode="auto">
          <a:xfrm>
            <a:off x="6286512" y="2643182"/>
            <a:ext cx="2357454" cy="1571637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22" name="Picture 1" descr="http://www.starch.dk/private/energy/img/VIP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00826" y="4857760"/>
            <a:ext cx="1928826" cy="1516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3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I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NNOVATIVE INSULATING MATERIALS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7 Gráfico"/>
          <p:cNvGraphicFramePr/>
          <p:nvPr/>
        </p:nvGraphicFramePr>
        <p:xfrm>
          <a:off x="3428992" y="1357298"/>
          <a:ext cx="5500694" cy="24739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8 Gráfico"/>
          <p:cNvGraphicFramePr/>
          <p:nvPr/>
        </p:nvGraphicFramePr>
        <p:xfrm>
          <a:off x="3428992" y="3929066"/>
          <a:ext cx="5500726" cy="2714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0" y="2643182"/>
          <a:ext cx="3286116" cy="2891790"/>
        </p:xfrm>
        <a:graphic>
          <a:graphicData uri="http://schemas.openxmlformats.org/drawingml/2006/table">
            <a:tbl>
              <a:tblPr/>
              <a:tblGrid>
                <a:gridCol w="1772174"/>
                <a:gridCol w="1513942"/>
              </a:tblGrid>
              <a:tr h="3855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INSULATION MATERIALS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THERMAL CONDUCTIVITY    (W/</a:t>
                      </a:r>
                      <a:r>
                        <a:rPr lang="es-ES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mK</a:t>
                      </a:r>
                      <a:r>
                        <a:rPr lang="es-E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) 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(PUR)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0,025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(EPS)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0,038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(XPS)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0,029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9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(Polyiso)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0,022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Cellulose Insulation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0,035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Silica Aerogel Blanket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0,013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GFP (Xenon)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0,0074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GFP (Krypton)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0,0116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GFP (Argon)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0,0199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GFP (Air)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0,0281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Cementitious Foam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0,0371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VIP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0,005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Gráfico"/>
          <p:cNvGraphicFramePr/>
          <p:nvPr/>
        </p:nvGraphicFramePr>
        <p:xfrm>
          <a:off x="1571604" y="2428868"/>
          <a:ext cx="5715040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:\Users\Elena\Pictures\U0570918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:\Users\Elena\Pictures\marca_UPV_principal_color15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2071670" y="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3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I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NNOVATIVE INSULATING MATERIALS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285852" y="178592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s-ES" u="sng" dirty="0" smtClean="0"/>
              <a:t>FIRE PROTECTION (CODE </a:t>
            </a:r>
            <a:r>
              <a:rPr lang="en-US" b="1" u="sng" dirty="0" smtClean="0"/>
              <a:t>ASTM E84-81 A) </a:t>
            </a:r>
            <a:r>
              <a:rPr lang="es-ES" u="sng" dirty="0" smtClean="0"/>
              <a:t> </a:t>
            </a:r>
            <a:endParaRPr lang="es-ES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SECTION 3 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I</a:t>
            </a:r>
            <a:r>
              <a:rPr lang="es-ES_tradnl" sz="1500" i="1" dirty="0" smtClean="0">
                <a:latin typeface="Arial" pitchFamily="34" charset="0"/>
                <a:cs typeface="Arial" pitchFamily="34" charset="0"/>
              </a:rPr>
              <a:t>NNOVATIVE INSULATING MATERIALS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Q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uestionnaire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sustainability</a:t>
            </a:r>
            <a:endParaRPr lang="es-ES" sz="15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7 Gráfico"/>
          <p:cNvGraphicFramePr/>
          <p:nvPr/>
        </p:nvGraphicFramePr>
        <p:xfrm>
          <a:off x="0" y="1214422"/>
          <a:ext cx="5410532" cy="2825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8 Gráfico"/>
          <p:cNvGraphicFramePr/>
          <p:nvPr/>
        </p:nvGraphicFramePr>
        <p:xfrm>
          <a:off x="3714744" y="3500438"/>
          <a:ext cx="5248976" cy="31389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214282" y="4071942"/>
          <a:ext cx="3721100" cy="2325624"/>
        </p:xfrm>
        <a:graphic>
          <a:graphicData uri="http://schemas.openxmlformats.org/drawingml/2006/table">
            <a:tbl>
              <a:tblPr/>
              <a:tblGrid>
                <a:gridCol w="2006600"/>
                <a:gridCol w="1714500"/>
              </a:tblGrid>
              <a:tr h="3905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INSULATION MATERIALS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CARBON ENERGY (Kg of CO2/Kg)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(PUR)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(EPS)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2,5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(XPS)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2,5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(Polyiso)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5,5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Cellulose Insulation</a:t>
                      </a:r>
                      <a:endParaRPr lang="es-ES" sz="11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0,106</a:t>
                      </a:r>
                      <a:endParaRPr lang="es-E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Silica Aerogel Blanket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4,2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GFP - Barrier Virgin aluminum 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11,46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GFP - Recycled Aluminum 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1,69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Cementitious Foam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VIP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10 Tabla"/>
          <p:cNvGraphicFramePr>
            <a:graphicFrameLocks noGrp="1"/>
          </p:cNvGraphicFramePr>
          <p:nvPr/>
        </p:nvGraphicFramePr>
        <p:xfrm>
          <a:off x="5143504" y="1214422"/>
          <a:ext cx="3721100" cy="2325624"/>
        </p:xfrm>
        <a:graphic>
          <a:graphicData uri="http://schemas.openxmlformats.org/drawingml/2006/table">
            <a:tbl>
              <a:tblPr/>
              <a:tblGrid>
                <a:gridCol w="2006600"/>
                <a:gridCol w="1714500"/>
              </a:tblGrid>
              <a:tr h="3905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INSULATION MATERIALS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EMBODIED ENERGY (MJ/Kg)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(PUR)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72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(EPS)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89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(XPS)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89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SIP (Polyiso)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69,80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 err="1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Cellulose</a:t>
                      </a:r>
                      <a:r>
                        <a:rPr lang="es-ES" sz="11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Insulation</a:t>
                      </a:r>
                      <a:endParaRPr lang="es-E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3,3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Silica Aerogel Blanket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53,00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GFP - Barrier Virgin aluminum 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218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GFP - Recycled Aluminum 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29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Cementitious Foam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27,9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VIP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5429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3 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SECTION 4 </a:t>
            </a:r>
            <a:r>
              <a:rPr lang="es-ES_tradnl" sz="15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Q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UESTIONNAIRE ON SUSTAINABILITY</a:t>
            </a:r>
            <a:endParaRPr lang="es-ES" sz="1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928794" y="2285992"/>
            <a:ext cx="25717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s-ES_tradnl" sz="2000" u="sng" dirty="0" smtClean="0"/>
              <a:t>QUESTIONNAIRE </a:t>
            </a:r>
            <a:endParaRPr lang="es-ES" sz="2000" u="sng" dirty="0"/>
          </a:p>
        </p:txBody>
      </p:sp>
      <p:pic>
        <p:nvPicPr>
          <p:cNvPr id="4098" name="Picture 2" descr="http://mattmirm.net/wp-content/uploads/2012/07/Questionnair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1214422"/>
            <a:ext cx="3810000" cy="2857500"/>
          </a:xfrm>
          <a:prstGeom prst="rect">
            <a:avLst/>
          </a:prstGeom>
          <a:noFill/>
        </p:spPr>
      </p:pic>
      <p:pic>
        <p:nvPicPr>
          <p:cNvPr id="4100" name="Picture 4" descr="http://impresswithwordpress.com/wp-content/uploads/2012/08/wordpress-servic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1" y="4286232"/>
            <a:ext cx="3857620" cy="2571768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28596" y="3286124"/>
            <a:ext cx="77867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- GOAL??? </a:t>
            </a:r>
            <a: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To understand better sustainable practices.</a:t>
            </a:r>
          </a:p>
          <a:p>
            <a:endParaRPr lang="en-US" sz="1600" dirty="0" smtClean="0"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>
              <a:buFontTx/>
              <a:buChar char="-"/>
            </a:pPr>
            <a: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 CONTENT:</a:t>
            </a:r>
          </a:p>
          <a:p>
            <a:pPr>
              <a:buFontTx/>
              <a:buChar char="-"/>
            </a:pPr>
            <a:endParaRPr lang="en-US" sz="1600" dirty="0" smtClean="0"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	SECTION A   QUESTIONS 1 to 6</a:t>
            </a:r>
            <a:b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	SECTION B  QUESTIONS 7 to 13 </a:t>
            </a:r>
            <a:b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	SECTION C  QUESTIONS 14 to 22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5429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3 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SECTION 4 </a:t>
            </a:r>
            <a:r>
              <a:rPr lang="es-ES_tradnl" sz="15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Q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UESTIONNAIRE ON SUSTAINABILITY</a:t>
            </a:r>
            <a:endParaRPr lang="es-ES" sz="15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7 Gráfico"/>
          <p:cNvGraphicFramePr/>
          <p:nvPr/>
        </p:nvGraphicFramePr>
        <p:xfrm>
          <a:off x="928662" y="1714488"/>
          <a:ext cx="3560694" cy="2143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8 Gráfico"/>
          <p:cNvGraphicFramePr/>
          <p:nvPr/>
        </p:nvGraphicFramePr>
        <p:xfrm>
          <a:off x="928662" y="4286256"/>
          <a:ext cx="3596600" cy="1994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9 Gráfico"/>
          <p:cNvGraphicFramePr/>
          <p:nvPr/>
        </p:nvGraphicFramePr>
        <p:xfrm>
          <a:off x="4929190" y="1714488"/>
          <a:ext cx="3593189" cy="2005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1" name="10 Gráfico"/>
          <p:cNvGraphicFramePr/>
          <p:nvPr/>
        </p:nvGraphicFramePr>
        <p:xfrm>
          <a:off x="4929190" y="4071942"/>
          <a:ext cx="3574675" cy="2521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2" name="11 Rectángulo"/>
          <p:cNvSpPr/>
          <p:nvPr/>
        </p:nvSpPr>
        <p:spPr>
          <a:xfrm rot="16200000">
            <a:off x="-477613" y="3462478"/>
            <a:ext cx="16102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u="sng" dirty="0" smtClean="0">
                <a:latin typeface="Arial" pitchFamily="34" charset="0"/>
                <a:cs typeface="Arial" pitchFamily="34" charset="0"/>
              </a:rPr>
              <a:t>SECTION A </a:t>
            </a:r>
            <a:endParaRPr lang="es-ES" sz="2000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9" grpId="0">
        <p:bldAsOne/>
      </p:bldGraphic>
      <p:bldGraphic spid="10" grpId="0">
        <p:bldAsOne/>
      </p:bldGraphic>
      <p:bldGraphic spid="11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5429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3 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SECTION 4 </a:t>
            </a:r>
            <a:r>
              <a:rPr lang="es-ES_tradnl" sz="15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Q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UESTIONNAIRE ON SUSTAINABILITY</a:t>
            </a:r>
            <a:endParaRPr lang="es-ES" sz="15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7 Gráfico"/>
          <p:cNvGraphicFramePr/>
          <p:nvPr/>
        </p:nvGraphicFramePr>
        <p:xfrm>
          <a:off x="642910" y="1285860"/>
          <a:ext cx="3585882" cy="20394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8 Rectángulo"/>
          <p:cNvSpPr/>
          <p:nvPr/>
        </p:nvSpPr>
        <p:spPr>
          <a:xfrm>
            <a:off x="571472" y="3500438"/>
            <a:ext cx="371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i="1" dirty="0" smtClean="0"/>
              <a:t> % of people who have an environmental </a:t>
            </a:r>
            <a:br>
              <a:rPr lang="en-US" sz="1600" i="1" dirty="0" smtClean="0"/>
            </a:br>
            <a:r>
              <a:rPr lang="en-US" sz="1600" i="1" dirty="0" smtClean="0"/>
              <a:t>department in the company</a:t>
            </a:r>
            <a:endParaRPr lang="es-ES" sz="1600" dirty="0"/>
          </a:p>
        </p:txBody>
      </p:sp>
      <p:sp>
        <p:nvSpPr>
          <p:cNvPr id="10" name="9 Rectángulo"/>
          <p:cNvSpPr/>
          <p:nvPr/>
        </p:nvSpPr>
        <p:spPr>
          <a:xfrm rot="16200000">
            <a:off x="-491784" y="3462478"/>
            <a:ext cx="16385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u="sng" dirty="0" smtClean="0">
                <a:latin typeface="Arial" pitchFamily="34" charset="0"/>
                <a:cs typeface="Arial" pitchFamily="34" charset="0"/>
              </a:rPr>
              <a:t>SECTION B </a:t>
            </a:r>
            <a:endParaRPr lang="es-ES" sz="2000" u="sng" dirty="0"/>
          </a:p>
        </p:txBody>
      </p:sp>
      <p:graphicFrame>
        <p:nvGraphicFramePr>
          <p:cNvPr id="11" name="10 Gráfico"/>
          <p:cNvGraphicFramePr/>
          <p:nvPr/>
        </p:nvGraphicFramePr>
        <p:xfrm>
          <a:off x="4643438" y="1285860"/>
          <a:ext cx="3933266" cy="20730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11 Rectángulo"/>
          <p:cNvSpPr/>
          <p:nvPr/>
        </p:nvSpPr>
        <p:spPr>
          <a:xfrm>
            <a:off x="4643438" y="3571876"/>
            <a:ext cx="40004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i="1" dirty="0" smtClean="0"/>
              <a:t>Qualification of education on sustainability</a:t>
            </a:r>
            <a:endParaRPr lang="es-ES" sz="16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071538" y="4572008"/>
            <a:ext cx="807246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- BREEAM (Building Research Establishment Environmental Assessment Methodology)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- LEED (Leadership in Energy &amp; Environmental Design)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- GREEN BUILDING INSTITUTE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- PASSIVEHAUS 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- CE3X (for energy efficient certificates)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- CALENER VYP 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- QUALITY PROFILE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–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ENERGY CERTIFICATE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	- CERTIFICATE FOR SUSTAINABLE FOREST WOOD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14 Abrir llave"/>
          <p:cNvSpPr/>
          <p:nvPr/>
        </p:nvSpPr>
        <p:spPr>
          <a:xfrm>
            <a:off x="1857356" y="4572008"/>
            <a:ext cx="214314" cy="178595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143512"/>
            <a:ext cx="15716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i="1" dirty="0" smtClean="0"/>
              <a:t>ENERGY CERTIFICATIONS</a:t>
            </a:r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5429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3 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SECTION 4 </a:t>
            </a:r>
            <a:r>
              <a:rPr lang="es-ES_tradnl" sz="15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Q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UESTIONNAIRE ON SUSTAINABILITY</a:t>
            </a:r>
            <a:endParaRPr lang="es-ES" sz="1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 rot="16200000">
            <a:off x="-498997" y="3462478"/>
            <a:ext cx="16530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u="sng" dirty="0" smtClean="0">
                <a:latin typeface="Arial" pitchFamily="34" charset="0"/>
                <a:cs typeface="Arial" pitchFamily="34" charset="0"/>
              </a:rPr>
              <a:t>SECTION C </a:t>
            </a:r>
            <a:endParaRPr lang="es-ES" sz="2000" u="sng" dirty="0"/>
          </a:p>
        </p:txBody>
      </p:sp>
      <p:graphicFrame>
        <p:nvGraphicFramePr>
          <p:cNvPr id="9" name="8 Gráfico"/>
          <p:cNvGraphicFramePr/>
          <p:nvPr/>
        </p:nvGraphicFramePr>
        <p:xfrm>
          <a:off x="642910" y="2357430"/>
          <a:ext cx="3966882" cy="2050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9 Rectángulo"/>
          <p:cNvSpPr/>
          <p:nvPr/>
        </p:nvSpPr>
        <p:spPr>
          <a:xfrm>
            <a:off x="714348" y="4500570"/>
            <a:ext cx="371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i="1" dirty="0" smtClean="0">
                <a:latin typeface="Arial" pitchFamily="34" charset="0"/>
                <a:cs typeface="Arial" pitchFamily="34" charset="0"/>
              </a:rPr>
              <a:t>Cost of sustainable construction compared to traditional construction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10 Gráfico"/>
          <p:cNvGraphicFramePr/>
          <p:nvPr/>
        </p:nvGraphicFramePr>
        <p:xfrm>
          <a:off x="4929190" y="2357430"/>
          <a:ext cx="3966883" cy="2297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071934" y="4714884"/>
            <a:ext cx="4857752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1. - ENERGY EFFICENCY &amp; CO2 EMISSION REDUCTION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2. - WATER CONSUMPTION REDUCTION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3. - APPLICATION OF NEW SUSTAINABLE MATERIALS</a:t>
            </a:r>
            <a:b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4. - CONSTRUCTION WASTE REDUCTION</a:t>
            </a:r>
            <a:b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5. - POLLUTION PREVENTION MEASURES</a:t>
            </a:r>
            <a:b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6. - HEALTH AND INDOOR AIR QUALITY</a:t>
            </a:r>
            <a:b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7. - REUSABILITY AND RECYCLABILITY OF MATERIALS</a:t>
            </a:r>
            <a:b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8. - EMBODIED ENERGY REDUCTION OF MATERIALS</a:t>
            </a:r>
            <a:b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9. - USE OF RENEWABLE ENERGY SOURCES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rot="16200000">
            <a:off x="-626452" y="3483950"/>
            <a:ext cx="16530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u="sng" dirty="0" smtClean="0">
                <a:latin typeface="Arial" pitchFamily="34" charset="0"/>
                <a:cs typeface="Arial" pitchFamily="34" charset="0"/>
              </a:rPr>
              <a:t>SECTION C </a:t>
            </a:r>
            <a:endParaRPr lang="es-ES" sz="2000" u="sng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2071670" y="0"/>
            <a:ext cx="5429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3 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SECTION 4 </a:t>
            </a:r>
            <a:r>
              <a:rPr lang="es-ES_tradnl" sz="15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Q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UESTIONNAIRE ON SUSTAINABILITY</a:t>
            </a:r>
            <a:endParaRPr lang="es-ES" sz="1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28662" y="1500174"/>
            <a:ext cx="3214710" cy="3077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1400" i="1" dirty="0" smtClean="0">
                <a:latin typeface="Arial" pitchFamily="34" charset="0"/>
                <a:cs typeface="Arial" pitchFamily="34" charset="0"/>
              </a:rPr>
              <a:t>SUSTAINABLE PRACTICES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572132" y="1500174"/>
            <a:ext cx="3214710" cy="3077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1400" i="1" dirty="0" smtClean="0">
                <a:latin typeface="Arial" pitchFamily="34" charset="0"/>
                <a:cs typeface="Arial" pitchFamily="34" charset="0"/>
              </a:rPr>
              <a:t>SUSTAINABLE MATERIALS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57158" y="2087463"/>
            <a:ext cx="4857784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CO2 emissions reduction 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Solar panels for domestic hot water and heating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Use of Biomass boilers 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Trombe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wall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Cross ventilation 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Rainwater harvesting systems 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Passive design 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Use of renewable energies (Aerothermia, Biomass…) 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Reutilization of demolition materials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Analysis of the orientation of the house, sunlight control…</a:t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143504" y="2241352"/>
            <a:ext cx="478634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- Cellular Concrete “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Ytong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”</a:t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>- Natural cork </a:t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>- Concrete with recycled aggregates </a:t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>- Treated wood</a:t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>- Cellulose Insulation</a:t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>- Natural coatings</a:t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>- Exterior pavement “Bio-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Innova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” (photocatalysis)</a:t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>- Release agent  with non-toxic particles</a:t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>- Soil bags as a grand mass envelope insulation </a:t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>- Not using PVC in a whole building</a:t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400" dirty="0" smtClean="0">
                <a:latin typeface="Arial" pitchFamily="34" charset="0"/>
                <a:cs typeface="Arial" pitchFamily="34" charset="0"/>
              </a:rPr>
            </a:br>
            <a:r>
              <a:rPr lang="en-US" sz="1400" dirty="0" smtClean="0">
                <a:latin typeface="Arial" pitchFamily="34" charset="0"/>
                <a:cs typeface="Arial" pitchFamily="34" charset="0"/>
              </a:rPr>
              <a:t>- Green roofs</a:t>
            </a: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428596" y="2786058"/>
            <a:ext cx="4000528" cy="28575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596" y="3214686"/>
            <a:ext cx="4000528" cy="28575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596" y="3571876"/>
            <a:ext cx="4000528" cy="28575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472" y="2285992"/>
            <a:ext cx="4000528" cy="28575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472" y="3929066"/>
            <a:ext cx="4000528" cy="28575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143472" y="4786322"/>
            <a:ext cx="4000528" cy="28575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143472" y="6572248"/>
            <a:ext cx="4000528" cy="28575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C:\Users\Elena\Pictures\U0570918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:\Users\Elena\Pictures\marca_UPV_principal_color1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4470" y="0"/>
            <a:ext cx="208953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071670" y="0"/>
            <a:ext cx="5429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art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pplication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titanium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dioxide</a:t>
            </a:r>
            <a: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section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3 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innovative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insulating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</a:t>
            </a:r>
            <a:r>
              <a:rPr lang="es-ES_tradnl" sz="15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materials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 </a:t>
            </a:r>
            <a: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_tradnl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SECTION 4 </a:t>
            </a:r>
            <a:r>
              <a:rPr lang="es-ES_tradnl" sz="15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Q</a:t>
            </a:r>
            <a:r>
              <a:rPr lang="es-ES_tradnl" sz="1500" dirty="0" smtClean="0">
                <a:latin typeface="Arial" pitchFamily="34" charset="0"/>
                <a:cs typeface="Arial" pitchFamily="34" charset="0"/>
              </a:rPr>
              <a:t>UESTIONNAIRE ON SUSTAINABILITY</a:t>
            </a:r>
            <a:endParaRPr lang="es-ES" sz="15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7 Gráfico"/>
          <p:cNvGraphicFramePr/>
          <p:nvPr/>
        </p:nvGraphicFramePr>
        <p:xfrm>
          <a:off x="428596" y="1428736"/>
          <a:ext cx="3978086" cy="2454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8 Gráfico"/>
          <p:cNvGraphicFramePr/>
          <p:nvPr/>
        </p:nvGraphicFramePr>
        <p:xfrm>
          <a:off x="4714876" y="3714752"/>
          <a:ext cx="3978088" cy="2431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9 Rectángulo"/>
          <p:cNvSpPr/>
          <p:nvPr/>
        </p:nvSpPr>
        <p:spPr>
          <a:xfrm>
            <a:off x="357158" y="4000504"/>
            <a:ext cx="406072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 smtClean="0">
                <a:latin typeface="Arial" pitchFamily="34" charset="0"/>
                <a:cs typeface="Arial" pitchFamily="34" charset="0"/>
              </a:rPr>
              <a:t>Strategies of involvement on sustainability </a:t>
            </a:r>
            <a:endParaRPr lang="es-E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572000" y="6211669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600" i="1" dirty="0" smtClean="0">
                <a:latin typeface="Arial" pitchFamily="34" charset="0"/>
                <a:cs typeface="Arial" pitchFamily="34" charset="0"/>
              </a:rPr>
              <a:t>Major obstacle within Spain sustainability progress</a:t>
            </a:r>
            <a:endParaRPr lang="es-ES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ot.gov/sites/dot.dev/files/docs/DOT_Sustainability.jpg"/>
          <p:cNvPicPr>
            <a:picLocks noChangeAspect="1" noChangeArrowheads="1"/>
          </p:cNvPicPr>
          <p:nvPr/>
        </p:nvPicPr>
        <p:blipFill>
          <a:blip r:embed="rId2"/>
          <a:srcRect r="112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1 Rectángulo"/>
          <p:cNvSpPr/>
          <p:nvPr/>
        </p:nvSpPr>
        <p:spPr>
          <a:xfrm>
            <a:off x="1857356" y="428604"/>
            <a:ext cx="5341360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_tradnl" sz="3200" i="1" u="sng" dirty="0" smtClean="0">
                <a:latin typeface="Arial" pitchFamily="34" charset="0"/>
                <a:cs typeface="Arial" pitchFamily="34" charset="0"/>
              </a:rPr>
              <a:t>THANKS FOR ATTENDING</a:t>
            </a:r>
            <a:endParaRPr lang="es-ES" sz="3200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1800</TotalTime>
  <Words>857</Words>
  <Application>Microsoft Office PowerPoint</Application>
  <PresentationFormat>Presentación en pantalla (4:3)</PresentationFormat>
  <Paragraphs>225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AMD64</dc:creator>
  <cp:lastModifiedBy>AMD64</cp:lastModifiedBy>
  <cp:revision>153</cp:revision>
  <dcterms:created xsi:type="dcterms:W3CDTF">2013-07-09T04:08:56Z</dcterms:created>
  <dcterms:modified xsi:type="dcterms:W3CDTF">2013-07-28T10:05:34Z</dcterms:modified>
</cp:coreProperties>
</file>