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0279975" cy="21386800"/>
  <p:notesSz cx="20928013" cy="29818013"/>
  <p:defaultTextStyle>
    <a:defPPr>
      <a:defRPr lang="es-ES"/>
    </a:defPPr>
    <a:lvl1pPr marL="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6162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5232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28485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04647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80808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5697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33131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0929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25" d="100"/>
          <a:sy n="25" d="100"/>
        </p:scale>
        <p:origin x="-1416" y="180"/>
      </p:cViewPr>
      <p:guideLst>
        <p:guide orient="horz" pos="6736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1"/>
            <a:ext cx="9068810" cy="149090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11854365" y="1"/>
            <a:ext cx="9068810" cy="149090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7ECD7-705B-4D21-AFF8-B6129D778F62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549525" y="2236788"/>
            <a:ext cx="15828963" cy="111807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2092802" y="14163556"/>
            <a:ext cx="16742410" cy="13418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28321938"/>
            <a:ext cx="9068810" cy="14909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11854365" y="28321938"/>
            <a:ext cx="9068810" cy="14909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A504DE-EEBC-4247-ACF7-0D5B9C554542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2952323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1pPr>
    <a:lvl2pPr marL="1476162" algn="l" defTabSz="2952323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2pPr>
    <a:lvl3pPr marL="2952323" algn="l" defTabSz="2952323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3pPr>
    <a:lvl4pPr marL="4428485" algn="l" defTabSz="2952323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4pPr>
    <a:lvl5pPr marL="5904647" algn="l" defTabSz="2952323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5pPr>
    <a:lvl6pPr marL="7380808" algn="l" defTabSz="2952323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6pPr>
    <a:lvl7pPr marL="8856970" algn="l" defTabSz="2952323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7pPr>
    <a:lvl8pPr marL="10333131" algn="l" defTabSz="2952323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8pPr>
    <a:lvl9pPr marL="11809293" algn="l" defTabSz="2952323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2549525" y="2236788"/>
            <a:ext cx="15828963" cy="11180762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A504DE-EEBC-4247-ACF7-0D5B9C554542}" type="slidenum">
              <a:rPr lang="es-ES" smtClean="0"/>
              <a:pPr/>
              <a:t>1</a:t>
            </a:fld>
            <a:endParaRPr lang="es-E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70998" y="6643771"/>
            <a:ext cx="25737979" cy="45843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541996" y="12119186"/>
            <a:ext cx="21195983" cy="54655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76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8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4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8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6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2698228" y="2673351"/>
            <a:ext cx="22557528" cy="5690275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15123" y="2673351"/>
            <a:ext cx="67178440" cy="569027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91909" y="13743001"/>
            <a:ext cx="25737979" cy="4247656"/>
          </a:xfrm>
        </p:spPr>
        <p:txBody>
          <a:bodyPr anchor="t"/>
          <a:lstStyle>
            <a:lvl1pPr algn="l">
              <a:defRPr sz="129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391909" y="9064641"/>
            <a:ext cx="25737979" cy="4678361"/>
          </a:xfrm>
        </p:spPr>
        <p:txBody>
          <a:bodyPr anchor="b"/>
          <a:lstStyle>
            <a:lvl1pPr marL="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1pPr>
            <a:lvl2pPr marL="1476162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2323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28485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0464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80808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5697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015125" y="15559889"/>
            <a:ext cx="44867985" cy="44016211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387773" y="15559889"/>
            <a:ext cx="44867982" cy="44016211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13999" y="856465"/>
            <a:ext cx="27251978" cy="356446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514000" y="4787278"/>
            <a:ext cx="13378914" cy="1995110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514000" y="6782388"/>
            <a:ext cx="13378914" cy="12322165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15381808" y="4787278"/>
            <a:ext cx="13384170" cy="1995110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15381808" y="6782388"/>
            <a:ext cx="13384170" cy="12322165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14000" y="851512"/>
            <a:ext cx="9961903" cy="3623874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838630" y="851514"/>
            <a:ext cx="16927347" cy="18253041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514000" y="4475388"/>
            <a:ext cx="9961903" cy="14629167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935088" y="14970760"/>
            <a:ext cx="18167985" cy="1767383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935088" y="1910951"/>
            <a:ext cx="18167985" cy="12832080"/>
          </a:xfrm>
        </p:spPr>
        <p:txBody>
          <a:bodyPr/>
          <a:lstStyle>
            <a:lvl1pPr marL="0" indent="0">
              <a:buNone/>
              <a:defRPr sz="10300"/>
            </a:lvl1pPr>
            <a:lvl2pPr marL="1476162" indent="0">
              <a:buNone/>
              <a:defRPr sz="9000"/>
            </a:lvl2pPr>
            <a:lvl3pPr marL="2952323" indent="0">
              <a:buNone/>
              <a:defRPr sz="7700"/>
            </a:lvl3pPr>
            <a:lvl4pPr marL="4428485" indent="0">
              <a:buNone/>
              <a:defRPr sz="6500"/>
            </a:lvl4pPr>
            <a:lvl5pPr marL="5904647" indent="0">
              <a:buNone/>
              <a:defRPr sz="6500"/>
            </a:lvl5pPr>
            <a:lvl6pPr marL="7380808" indent="0">
              <a:buNone/>
              <a:defRPr sz="6500"/>
            </a:lvl6pPr>
            <a:lvl7pPr marL="8856970" indent="0">
              <a:buNone/>
              <a:defRPr sz="6500"/>
            </a:lvl7pPr>
            <a:lvl8pPr marL="10333131" indent="0">
              <a:buNone/>
              <a:defRPr sz="6500"/>
            </a:lvl8pPr>
            <a:lvl9pPr marL="11809293" indent="0">
              <a:buNone/>
              <a:defRPr sz="65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935088" y="16738144"/>
            <a:ext cx="18167985" cy="2509977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513999" y="856465"/>
            <a:ext cx="27251978" cy="3564467"/>
          </a:xfrm>
          <a:prstGeom prst="rect">
            <a:avLst/>
          </a:prstGeom>
        </p:spPr>
        <p:txBody>
          <a:bodyPr vert="horz" lIns="295232" tIns="147616" rIns="295232" bIns="147616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513999" y="4990256"/>
            <a:ext cx="27251978" cy="14114299"/>
          </a:xfrm>
          <a:prstGeom prst="rect">
            <a:avLst/>
          </a:prstGeom>
        </p:spPr>
        <p:txBody>
          <a:bodyPr vert="horz" lIns="295232" tIns="147616" rIns="295232" bIns="147616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1513999" y="19822397"/>
            <a:ext cx="7065328" cy="1138649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7C083-B83B-4EC1-8E33-4F99D5C55D04}" type="datetimeFigureOut">
              <a:rPr lang="es-ES" smtClean="0"/>
              <a:pPr/>
              <a:t>20/01/2017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0345659" y="19822397"/>
            <a:ext cx="9588659" cy="1138649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21700649" y="19822397"/>
            <a:ext cx="7065328" cy="1138649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9D3A3-D2B1-41E9-8378-F6E59449E38F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52323" rtl="0" eaLnBrk="1" latinLnBrk="0" hangingPunct="1">
        <a:spcBef>
          <a:spcPct val="0"/>
        </a:spcBef>
        <a:buNone/>
        <a:defRPr sz="1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7121" indent="-1107121" algn="l" defTabSz="2952323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98763" indent="-922601" algn="l" defTabSz="2952323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90404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66566" indent="-738081" algn="l" defTabSz="2952323" rtl="0" eaLnBrk="1" latinLnBrk="0" hangingPunct="1">
        <a:spcBef>
          <a:spcPct val="20000"/>
        </a:spcBef>
        <a:buFont typeface="Arial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42727" indent="-738081" algn="l" defTabSz="2952323" rtl="0" eaLnBrk="1" latinLnBrk="0" hangingPunct="1">
        <a:spcBef>
          <a:spcPct val="20000"/>
        </a:spcBef>
        <a:buFont typeface="Arial" pitchFamily="34" charset="0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18889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595051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071212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7374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62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85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47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80808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7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131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9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OSE LUIS COLA\Desktop\TFG\logo escuela a colo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6539" y="468265"/>
            <a:ext cx="2160000" cy="2046099"/>
          </a:xfrm>
          <a:prstGeom prst="rect">
            <a:avLst/>
          </a:prstGeom>
          <a:noFill/>
        </p:spPr>
      </p:pic>
      <p:pic>
        <p:nvPicPr>
          <p:cNvPr id="1027" name="Picture 3" descr="C:\Users\JOSE LUIS COLA\Desktop\TFG\logo upv a colo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57210" y="396257"/>
            <a:ext cx="2160000" cy="2123545"/>
          </a:xfrm>
          <a:prstGeom prst="rect">
            <a:avLst/>
          </a:prstGeom>
          <a:noFill/>
        </p:spPr>
      </p:pic>
      <p:sp>
        <p:nvSpPr>
          <p:cNvPr id="11" name="10 CuadroTexto"/>
          <p:cNvSpPr txBox="1"/>
          <p:nvPr/>
        </p:nvSpPr>
        <p:spPr>
          <a:xfrm>
            <a:off x="4626818" y="1044329"/>
            <a:ext cx="21818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000" dirty="0" smtClean="0"/>
              <a:t>UNIVERSIDAD POLITÉCNICA DE VALENCIA</a:t>
            </a:r>
          </a:p>
          <a:p>
            <a:pPr algn="ctr"/>
            <a:r>
              <a:rPr lang="es-ES" sz="3000" dirty="0" smtClean="0"/>
              <a:t>ESCUELA TÉCNICA SUPERIOR DE INGENIEROS DE CAMINOS, CANALES Y PUERTOS</a:t>
            </a:r>
            <a:endParaRPr lang="es-ES" sz="30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1170434" y="2772520"/>
            <a:ext cx="28299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/>
              <a:t>ESTUDIOS PARA LA REDACCIÓN DEL PROYECTO BÁSICO DE LA VARIANTE DE LA CARRETERA CV-35 A SU PASO POR EL MUNICIPIO DE CHELVA (PROVINCIA DE VALENCIA). </a:t>
            </a:r>
            <a:endParaRPr lang="es-ES" sz="3200" dirty="0"/>
          </a:p>
        </p:txBody>
      </p:sp>
      <p:sp>
        <p:nvSpPr>
          <p:cNvPr id="18" name="17 Rectángulo redondeado"/>
          <p:cNvSpPr/>
          <p:nvPr/>
        </p:nvSpPr>
        <p:spPr>
          <a:xfrm>
            <a:off x="3186660" y="3420592"/>
            <a:ext cx="24698744" cy="136815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400" b="1" dirty="0" smtClean="0"/>
              <a:t>ESTUDIO DE IMPACTO AMBIENTAL EN TODOS LOS CORREDORES. ANÁLISIS SOBRE EL MEDIO FÍSICO</a:t>
            </a:r>
            <a:endParaRPr lang="es-ES" sz="4400" b="1" dirty="0"/>
          </a:p>
        </p:txBody>
      </p:sp>
      <p:sp>
        <p:nvSpPr>
          <p:cNvPr id="22" name="21 Rectángulo redondeado"/>
          <p:cNvSpPr/>
          <p:nvPr/>
        </p:nvSpPr>
        <p:spPr>
          <a:xfrm>
            <a:off x="738387" y="9757297"/>
            <a:ext cx="8352928" cy="979308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s-ES" sz="4000" b="1" u="sng" dirty="0" smtClean="0">
                <a:solidFill>
                  <a:schemeClr val="tx2">
                    <a:lumMod val="50000"/>
                  </a:schemeClr>
                </a:solidFill>
              </a:rPr>
              <a:t>ALTERNATIVAS</a:t>
            </a:r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Sur (4.815 m) </a:t>
            </a: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Centro (4.293 m)      </a:t>
            </a: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Norte (6.940 m)</a:t>
            </a:r>
          </a:p>
          <a:p>
            <a:pPr algn="ctr"/>
            <a:endParaRPr lang="es-ES" dirty="0"/>
          </a:p>
        </p:txBody>
      </p:sp>
      <p:sp>
        <p:nvSpPr>
          <p:cNvPr id="24" name="23 Rectángulo redondeado"/>
          <p:cNvSpPr/>
          <p:nvPr/>
        </p:nvSpPr>
        <p:spPr>
          <a:xfrm>
            <a:off x="882404" y="5436816"/>
            <a:ext cx="8424936" cy="40324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s-ES" sz="4000" b="1" u="sng" dirty="0" smtClean="0">
                <a:solidFill>
                  <a:schemeClr val="tx2">
                    <a:lumMod val="50000"/>
                  </a:schemeClr>
                </a:solidFill>
              </a:rPr>
              <a:t>SITUACIÓN INICIAL</a:t>
            </a:r>
          </a:p>
          <a:p>
            <a:pPr algn="ctr">
              <a:spcAft>
                <a:spcPts val="1200"/>
              </a:spcAft>
            </a:pPr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(CV-35 a su paso por CHELVA)</a:t>
            </a:r>
            <a:endParaRPr lang="es-ES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PROBLEMAS DE:</a:t>
            </a: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Funcionalidad de la vía</a:t>
            </a: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Seguridad vial</a:t>
            </a: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Contaminación acústica</a:t>
            </a:r>
          </a:p>
          <a:p>
            <a:pPr algn="ctr"/>
            <a:endParaRPr lang="es-ES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8" name="Picture 4" descr="C:\Users\JOSE LUIS COLA\Desktop\Tablas, gráficos y otros documentos\Trazados 2\Trazados V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8428" y="12781632"/>
            <a:ext cx="7565204" cy="5844690"/>
          </a:xfrm>
          <a:prstGeom prst="rect">
            <a:avLst/>
          </a:prstGeom>
          <a:noFill/>
        </p:spPr>
      </p:pic>
      <p:sp>
        <p:nvSpPr>
          <p:cNvPr id="29" name="28 Rectángulo redondeado"/>
          <p:cNvSpPr/>
          <p:nvPr/>
        </p:nvSpPr>
        <p:spPr>
          <a:xfrm>
            <a:off x="9353509" y="5478426"/>
            <a:ext cx="10801200" cy="300039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s-ES" sz="4000" b="1" u="sng" dirty="0" smtClean="0">
                <a:solidFill>
                  <a:schemeClr val="tx2">
                    <a:lumMod val="50000"/>
                  </a:schemeClr>
                </a:solidFill>
              </a:rPr>
              <a:t>CLIMATOLOGIA</a:t>
            </a:r>
          </a:p>
          <a:p>
            <a:pPr algn="ctr">
              <a:spcAft>
                <a:spcPts val="600"/>
              </a:spcAft>
            </a:pPr>
            <a:r>
              <a:rPr lang="es-ES" sz="3600" dirty="0" smtClean="0"/>
              <a:t>Clima mediterráneo </a:t>
            </a:r>
            <a:r>
              <a:rPr lang="es-ES" sz="3600" dirty="0" err="1" smtClean="0"/>
              <a:t>continentalizado</a:t>
            </a:r>
            <a:r>
              <a:rPr lang="es-ES" sz="3600" dirty="0" smtClean="0"/>
              <a:t>:</a:t>
            </a:r>
          </a:p>
          <a:p>
            <a:pPr algn="ctr">
              <a:spcAft>
                <a:spcPts val="600"/>
              </a:spcAft>
            </a:pPr>
            <a:r>
              <a:rPr lang="es-ES" sz="3600" dirty="0" smtClean="0"/>
              <a:t>Inviernos más fríos y veranos más cálidos respecto al clima mediterráneo.</a:t>
            </a:r>
          </a:p>
          <a:p>
            <a:pPr algn="ctr">
              <a:spcAft>
                <a:spcPts val="600"/>
              </a:spcAft>
            </a:pPr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0" name="29 Rectángulo redondeado"/>
          <p:cNvSpPr/>
          <p:nvPr/>
        </p:nvSpPr>
        <p:spPr>
          <a:xfrm>
            <a:off x="9451356" y="17390144"/>
            <a:ext cx="10585177" cy="323313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s-ES" sz="4000" b="1" u="sng" dirty="0" smtClean="0">
                <a:solidFill>
                  <a:schemeClr val="tx2">
                    <a:lumMod val="50000"/>
                  </a:schemeClr>
                </a:solidFill>
              </a:rPr>
              <a:t>PAISAJE</a:t>
            </a:r>
            <a:endParaRPr lang="es-ES" sz="3600" dirty="0" smtClean="0"/>
          </a:p>
          <a:p>
            <a:pPr algn="ctr"/>
            <a:r>
              <a:rPr lang="es-ES" sz="3600" dirty="0" smtClean="0"/>
              <a:t>El Valle de </a:t>
            </a:r>
            <a:r>
              <a:rPr lang="es-ES" sz="3600" dirty="0" err="1" smtClean="0"/>
              <a:t>Chelva</a:t>
            </a:r>
            <a:r>
              <a:rPr lang="es-ES" sz="3600" dirty="0" smtClean="0"/>
              <a:t> constituye el territorio de mayor fragilidad paisajística y la zona en la que las alternativas se ubican pueden tener mayor impacto visual.</a:t>
            </a:r>
            <a:endParaRPr lang="es-ES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" name="30 Rectángulo redondeado"/>
          <p:cNvSpPr/>
          <p:nvPr/>
        </p:nvSpPr>
        <p:spPr>
          <a:xfrm>
            <a:off x="9235332" y="8764574"/>
            <a:ext cx="10801200" cy="840954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s-ES" sz="4000" b="1" u="sng" dirty="0" smtClean="0">
                <a:solidFill>
                  <a:schemeClr val="tx2">
                    <a:lumMod val="50000"/>
                  </a:schemeClr>
                </a:solidFill>
              </a:rPr>
              <a:t>RIESGOS HIDROLOGICOS Y GEOLOGICOS</a:t>
            </a:r>
          </a:p>
          <a:p>
            <a:pPr algn="ctr">
              <a:spcAft>
                <a:spcPts val="1200"/>
              </a:spcAft>
            </a:pPr>
            <a:r>
              <a:rPr lang="es-ES" sz="3600" u="sng" dirty="0" smtClean="0"/>
              <a:t>Erosión actual</a:t>
            </a:r>
            <a:r>
              <a:rPr lang="es-ES" sz="3600" dirty="0" smtClean="0"/>
              <a:t>: Las alternativas Centro y Norte se ubicarán sobre zonas de erosión actual muy baja. La </a:t>
            </a:r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Sur </a:t>
            </a:r>
            <a:r>
              <a:rPr lang="es-ES" sz="3600" dirty="0" smtClean="0"/>
              <a:t>encuentra zonas con riesgo de erosión alto</a:t>
            </a:r>
          </a:p>
          <a:p>
            <a:pPr lvl="0" algn="ctr">
              <a:spcAft>
                <a:spcPts val="1200"/>
              </a:spcAft>
            </a:pPr>
            <a:r>
              <a:rPr lang="es-ES" sz="3600" u="sng" dirty="0" smtClean="0"/>
              <a:t>Erosión potencial</a:t>
            </a:r>
            <a:r>
              <a:rPr lang="es-ES" sz="3600" dirty="0" smtClean="0"/>
              <a:t>: Riesgo de erosión aumentará.</a:t>
            </a:r>
          </a:p>
          <a:p>
            <a:pPr lvl="0" algn="ctr">
              <a:spcAft>
                <a:spcPts val="1200"/>
              </a:spcAft>
            </a:pPr>
            <a:r>
              <a:rPr lang="es-ES" sz="3600" u="sng" dirty="0" smtClean="0"/>
              <a:t>Riesgo de inestabilidad de laderas</a:t>
            </a:r>
            <a:r>
              <a:rPr lang="es-ES" sz="3600" dirty="0" smtClean="0"/>
              <a:t>: La zona norte riesgo de deslizamiento bajo y en la parte estará cruzada por zonas de deslizamiento medio.</a:t>
            </a:r>
          </a:p>
          <a:p>
            <a:pPr algn="ctr">
              <a:spcAft>
                <a:spcPts val="1200"/>
              </a:spcAft>
            </a:pPr>
            <a:r>
              <a:rPr lang="es-ES" sz="3600" u="sng" dirty="0" smtClean="0"/>
              <a:t>Vulnerabilidad de acuíferos</a:t>
            </a:r>
            <a:r>
              <a:rPr lang="es-ES" sz="3600" dirty="0" smtClean="0"/>
              <a:t>: En la alternativa norte existe una zona de vulnerabilidad de acuíferos alta. El resto la vulnerabilidad es baja.</a:t>
            </a:r>
          </a:p>
          <a:p>
            <a:pPr algn="ctr">
              <a:spcAft>
                <a:spcPts val="1200"/>
              </a:spcAft>
            </a:pPr>
            <a:r>
              <a:rPr lang="es-ES" sz="3600" u="sng" dirty="0" smtClean="0"/>
              <a:t>Riesgos de inundaciones</a:t>
            </a:r>
            <a:r>
              <a:rPr lang="es-ES" sz="3600" dirty="0" smtClean="0"/>
              <a:t>: No existe riesgo de inundación </a:t>
            </a:r>
          </a:p>
          <a:p>
            <a:pPr lvl="0" algn="ctr">
              <a:spcAft>
                <a:spcPts val="1200"/>
              </a:spcAft>
            </a:pPr>
            <a:endParaRPr lang="es-ES" sz="3600" dirty="0" smtClean="0"/>
          </a:p>
          <a:p>
            <a:pPr lvl="0" algn="ctr">
              <a:spcAft>
                <a:spcPts val="1200"/>
              </a:spcAft>
            </a:pPr>
            <a:endParaRPr lang="es-ES" sz="3600" dirty="0" smtClean="0"/>
          </a:p>
          <a:p>
            <a:pPr algn="ctr">
              <a:spcAft>
                <a:spcPts val="1200"/>
              </a:spcAft>
            </a:pPr>
            <a:endParaRPr lang="es-ES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4" name="33 Rectángulo redondeado"/>
          <p:cNvSpPr/>
          <p:nvPr/>
        </p:nvSpPr>
        <p:spPr>
          <a:xfrm>
            <a:off x="20468579" y="5364808"/>
            <a:ext cx="8784976" cy="28083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s-ES" sz="4000" b="1" u="sng" dirty="0" smtClean="0">
                <a:solidFill>
                  <a:schemeClr val="tx2">
                    <a:lumMod val="50000"/>
                  </a:schemeClr>
                </a:solidFill>
              </a:rPr>
              <a:t>IMPACTOS</a:t>
            </a:r>
            <a:endParaRPr lang="es-ES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Los impactos más importantes se producen sobre los siguientes factores :</a:t>
            </a: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PAISAJE, ECONOMÍA LOCAL,FLORA Y FAUNA,</a:t>
            </a:r>
          </a:p>
          <a:p>
            <a:pPr algn="ctr"/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35 Rectángulo redondeado"/>
          <p:cNvSpPr/>
          <p:nvPr/>
        </p:nvSpPr>
        <p:spPr>
          <a:xfrm>
            <a:off x="20324563" y="8461152"/>
            <a:ext cx="9217023" cy="489654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s-ES" sz="4000" b="1" u="sng" dirty="0" smtClean="0">
                <a:solidFill>
                  <a:schemeClr val="tx2">
                    <a:lumMod val="50000"/>
                  </a:schemeClr>
                </a:solidFill>
              </a:rPr>
              <a:t>EVALUACIÓN GLOBAL</a:t>
            </a:r>
          </a:p>
          <a:p>
            <a:pPr algn="ctr">
              <a:spcAft>
                <a:spcPts val="1200"/>
              </a:spcAft>
            </a:pPr>
            <a:endParaRPr lang="es-ES" sz="10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1200"/>
              </a:spcAft>
            </a:pPr>
            <a:endParaRPr lang="es-ES" sz="10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1200"/>
              </a:spcAft>
            </a:pPr>
            <a:endParaRPr lang="es-ES" sz="10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1200"/>
              </a:spcAft>
            </a:pPr>
            <a:endParaRPr lang="es-ES" sz="10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1200"/>
              </a:spcAft>
            </a:pPr>
            <a:endParaRPr lang="es-ES" sz="10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1200"/>
              </a:spcAft>
            </a:pPr>
            <a:endParaRPr lang="es-ES" sz="10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1200"/>
              </a:spcAft>
            </a:pPr>
            <a:endParaRPr lang="es-ES" sz="10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1200"/>
              </a:spcAft>
            </a:pPr>
            <a:endParaRPr lang="es-ES" sz="23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Aft>
                <a:spcPts val="1200"/>
              </a:spcAft>
            </a:pPr>
            <a:r>
              <a:rPr lang="es-ES" sz="3400" dirty="0" smtClean="0">
                <a:solidFill>
                  <a:schemeClr val="tx2">
                    <a:lumMod val="50000"/>
                  </a:schemeClr>
                </a:solidFill>
              </a:rPr>
              <a:t>Menor impacto global </a:t>
            </a:r>
            <a:r>
              <a:rPr lang="es-ES" sz="35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s-ES" sz="3400" dirty="0" smtClean="0">
                <a:solidFill>
                  <a:schemeClr val="tx2">
                    <a:lumMod val="50000"/>
                  </a:schemeClr>
                </a:solidFill>
              </a:rPr>
              <a:t>entre las 3 propuestas</a:t>
            </a:r>
            <a:r>
              <a:rPr lang="es-ES" sz="3500" dirty="0" smtClean="0">
                <a:solidFill>
                  <a:schemeClr val="tx2">
                    <a:lumMod val="50000"/>
                  </a:schemeClr>
                </a:solidFill>
              </a:rPr>
              <a:t>, ALTERNATIVA CENTRO</a:t>
            </a:r>
          </a:p>
          <a:p>
            <a:pPr algn="ctr">
              <a:spcAft>
                <a:spcPts val="1200"/>
              </a:spcAft>
            </a:pPr>
            <a:endParaRPr lang="es-ES" sz="35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0" name="39 Rectángulo redondeado"/>
          <p:cNvSpPr/>
          <p:nvPr/>
        </p:nvSpPr>
        <p:spPr>
          <a:xfrm>
            <a:off x="20108539" y="13573720"/>
            <a:ext cx="9505056" cy="46085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spcAft>
                <a:spcPts val="1200"/>
              </a:spcAft>
            </a:pPr>
            <a:r>
              <a:rPr lang="es-ES" sz="4000" b="1" u="sng" dirty="0" smtClean="0">
                <a:solidFill>
                  <a:schemeClr val="tx2">
                    <a:lumMod val="50000"/>
                  </a:schemeClr>
                </a:solidFill>
              </a:rPr>
              <a:t>MEDIDAS CORRECTORAS y PROTECTORAS</a:t>
            </a:r>
            <a:endParaRPr lang="es-ES" sz="36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Definición de medidas </a:t>
            </a:r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  <a:latin typeface="Calibri"/>
              </a:rPr>
              <a:t>→</a:t>
            </a:r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  <a:latin typeface="Calibri"/>
              </a:rPr>
              <a:t>Menor impacto</a:t>
            </a:r>
          </a:p>
          <a:p>
            <a:pPr algn="ctr"/>
            <a:endParaRPr lang="es-ES" sz="40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/>
            <a:endParaRPr lang="es-ES" sz="40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/>
            <a:endParaRPr lang="es-ES" sz="40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/>
            <a:endParaRPr lang="es-ES" sz="40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/>
            <a:endParaRPr lang="es-ES" sz="40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/>
            <a:endParaRPr lang="es-ES" sz="40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/>
            <a:endParaRPr lang="es-ES" sz="40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/>
            <a:endParaRPr lang="es-ES" sz="40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/>
            <a:r>
              <a:rPr lang="es-ES" sz="3600" dirty="0" smtClean="0">
                <a:solidFill>
                  <a:schemeClr val="tx2">
                    <a:lumMod val="50000"/>
                  </a:schemeClr>
                </a:solidFill>
              </a:rPr>
              <a:t>ALTERNATIVA CENTRO</a:t>
            </a: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es-ES" sz="4000" b="1" u="sng" dirty="0" smtClean="0">
                <a:solidFill>
                  <a:schemeClr val="tx2">
                    <a:lumMod val="50000"/>
                  </a:schemeClr>
                </a:solidFill>
              </a:rPr>
              <a:t>PROGRAMA DE VIGILANCIA AMBIENTAL</a:t>
            </a:r>
            <a:endParaRPr lang="es-ES" sz="4000" dirty="0" smtClean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algn="ctr"/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s-ES" sz="36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22844843" y="18830305"/>
            <a:ext cx="6696744" cy="3086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000" i="1" dirty="0"/>
              <a:t>Titulación:</a:t>
            </a:r>
            <a:r>
              <a:rPr lang="es-ES" sz="3000" dirty="0"/>
              <a:t> Grado en Ingeniería Civil </a:t>
            </a:r>
          </a:p>
          <a:p>
            <a:pPr algn="r">
              <a:spcAft>
                <a:spcPts val="1200"/>
              </a:spcAft>
            </a:pPr>
            <a:r>
              <a:rPr lang="es-ES" sz="3000" dirty="0"/>
              <a:t>Curso: </a:t>
            </a:r>
            <a:r>
              <a:rPr lang="es-ES" sz="3000" dirty="0" smtClean="0"/>
              <a:t>2016/17</a:t>
            </a:r>
            <a:endParaRPr lang="es-ES" sz="3000" dirty="0"/>
          </a:p>
          <a:p>
            <a:pPr algn="r"/>
            <a:r>
              <a:rPr lang="es-ES" sz="3000" i="1" dirty="0"/>
              <a:t>Autor:</a:t>
            </a:r>
            <a:r>
              <a:rPr lang="es-ES" sz="3000" dirty="0"/>
              <a:t> </a:t>
            </a:r>
            <a:r>
              <a:rPr lang="es-ES" sz="3000" dirty="0" err="1" smtClean="0"/>
              <a:t>Araque</a:t>
            </a:r>
            <a:r>
              <a:rPr lang="es-ES" sz="3000" dirty="0" smtClean="0"/>
              <a:t> Andreu, Antonio José</a:t>
            </a:r>
            <a:endParaRPr lang="es-ES" sz="3000" dirty="0"/>
          </a:p>
          <a:p>
            <a:pPr algn="r"/>
            <a:r>
              <a:rPr lang="es-ES" sz="3000" i="1" dirty="0"/>
              <a:t>Tutora:</a:t>
            </a:r>
            <a:r>
              <a:rPr lang="es-ES" sz="3000" dirty="0"/>
              <a:t> Romero Gil, Inmaculada</a:t>
            </a:r>
          </a:p>
          <a:p>
            <a:endParaRPr lang="es-ES" dirty="0"/>
          </a:p>
        </p:txBody>
      </p:sp>
      <p:graphicFrame>
        <p:nvGraphicFramePr>
          <p:cNvPr id="23" name="22 Tabla"/>
          <p:cNvGraphicFramePr>
            <a:graphicFrameLocks noGrp="1"/>
          </p:cNvGraphicFramePr>
          <p:nvPr/>
        </p:nvGraphicFramePr>
        <p:xfrm>
          <a:off x="23348900" y="10261352"/>
          <a:ext cx="4680519" cy="18288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60173"/>
                <a:gridCol w="1560173"/>
                <a:gridCol w="1560173"/>
              </a:tblGrid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0,0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-17,4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-17,4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-230,7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-58,1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-288,8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-221,8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-46,8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-268,6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-228,9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-48,5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/>
                        <a:t>-277,4</a:t>
                      </a:r>
                      <a:endParaRPr lang="es-ES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" name="24 Tabla"/>
          <p:cNvGraphicFramePr>
            <a:graphicFrameLocks noGrp="1"/>
          </p:cNvGraphicFramePr>
          <p:nvPr/>
        </p:nvGraphicFramePr>
        <p:xfrm>
          <a:off x="21332675" y="10261352"/>
          <a:ext cx="1800200" cy="18002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800200"/>
              </a:tblGrid>
              <a:tr h="458843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>
                          <a:solidFill>
                            <a:schemeClr val="bg1"/>
                          </a:solidFill>
                        </a:rPr>
                        <a:t>Alternativa</a:t>
                      </a:r>
                      <a:r>
                        <a:rPr lang="es-ES" sz="2000" b="1" baseline="0" dirty="0" smtClean="0">
                          <a:solidFill>
                            <a:schemeClr val="bg1"/>
                          </a:solidFill>
                        </a:rPr>
                        <a:t> 0</a:t>
                      </a:r>
                      <a:endParaRPr lang="es-ES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47119">
                <a:tc>
                  <a:txBody>
                    <a:bodyPr/>
                    <a:lstStyle/>
                    <a:p>
                      <a:pPr marL="457200" indent="-457200" algn="ctr">
                        <a:buNone/>
                      </a:pPr>
                      <a:r>
                        <a:rPr lang="es-ES" sz="2000" b="1" dirty="0" smtClean="0">
                          <a:solidFill>
                            <a:schemeClr val="bg1"/>
                          </a:solidFill>
                        </a:rPr>
                        <a:t>Sur</a:t>
                      </a:r>
                      <a:endParaRPr lang="es-ES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47119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>
                          <a:solidFill>
                            <a:schemeClr val="bg1"/>
                          </a:solidFill>
                        </a:rPr>
                        <a:t>Centro</a:t>
                      </a:r>
                      <a:endParaRPr lang="es-ES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47119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>
                          <a:solidFill>
                            <a:schemeClr val="bg1"/>
                          </a:solidFill>
                        </a:rPr>
                        <a:t>Norte</a:t>
                      </a:r>
                      <a:endParaRPr lang="es-ES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25 Tabla"/>
          <p:cNvGraphicFramePr>
            <a:graphicFrameLocks noGrp="1"/>
          </p:cNvGraphicFramePr>
          <p:nvPr/>
        </p:nvGraphicFramePr>
        <p:xfrm>
          <a:off x="23348899" y="9613280"/>
          <a:ext cx="4680520" cy="50405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70342"/>
                <a:gridCol w="1570342"/>
                <a:gridCol w="1539836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>
                          <a:solidFill>
                            <a:schemeClr val="bg1"/>
                          </a:solidFill>
                        </a:rPr>
                        <a:t>Construcción</a:t>
                      </a:r>
                      <a:endParaRPr lang="es-ES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>
                          <a:solidFill>
                            <a:schemeClr val="bg1"/>
                          </a:solidFill>
                        </a:rPr>
                        <a:t>Explotación</a:t>
                      </a:r>
                      <a:endParaRPr lang="es-ES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3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s-ES" sz="23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5" name="34 Flecha abajo"/>
          <p:cNvSpPr/>
          <p:nvPr/>
        </p:nvSpPr>
        <p:spPr>
          <a:xfrm>
            <a:off x="24573036" y="16382032"/>
            <a:ext cx="360040" cy="72008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36 Rectángulo redondeado"/>
          <p:cNvSpPr/>
          <p:nvPr/>
        </p:nvSpPr>
        <p:spPr>
          <a:xfrm>
            <a:off x="22412795" y="15589944"/>
            <a:ext cx="4680521" cy="64807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14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37 Flecha doblada"/>
          <p:cNvSpPr/>
          <p:nvPr/>
        </p:nvSpPr>
        <p:spPr>
          <a:xfrm>
            <a:off x="27597371" y="15301912"/>
            <a:ext cx="648071" cy="864096"/>
          </a:xfrm>
          <a:prstGeom prst="ben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337</Words>
  <Application>Microsoft Office PowerPoint</Application>
  <PresentationFormat>Personalizado</PresentationFormat>
  <Paragraphs>87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JOSE LUIS COLA</dc:creator>
  <cp:lastModifiedBy>Antonio1</cp:lastModifiedBy>
  <cp:revision>56</cp:revision>
  <dcterms:created xsi:type="dcterms:W3CDTF">2016-06-05T16:05:02Z</dcterms:created>
  <dcterms:modified xsi:type="dcterms:W3CDTF">2017-01-20T10:07:22Z</dcterms:modified>
</cp:coreProperties>
</file>