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Default Extension="pdf" ContentType="application/pd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27"/>
  </p:notesMasterIdLst>
  <p:sldIdLst>
    <p:sldId id="256" r:id="rId2"/>
    <p:sldId id="276" r:id="rId3"/>
    <p:sldId id="257" r:id="rId4"/>
    <p:sldId id="280" r:id="rId5"/>
    <p:sldId id="258" r:id="rId6"/>
    <p:sldId id="259" r:id="rId7"/>
    <p:sldId id="260" r:id="rId8"/>
    <p:sldId id="281" r:id="rId9"/>
    <p:sldId id="261" r:id="rId10"/>
    <p:sldId id="262" r:id="rId11"/>
    <p:sldId id="263" r:id="rId12"/>
    <p:sldId id="275" r:id="rId13"/>
    <p:sldId id="264" r:id="rId14"/>
    <p:sldId id="265" r:id="rId15"/>
    <p:sldId id="279" r:id="rId16"/>
    <p:sldId id="266" r:id="rId17"/>
    <p:sldId id="267" r:id="rId18"/>
    <p:sldId id="268" r:id="rId19"/>
    <p:sldId id="269" r:id="rId20"/>
    <p:sldId id="277" r:id="rId21"/>
    <p:sldId id="271" r:id="rId22"/>
    <p:sldId id="282" r:id="rId23"/>
    <p:sldId id="278" r:id="rId24"/>
    <p:sldId id="272" r:id="rId25"/>
    <p:sldId id="283" r:id="rId26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3397" autoAdjust="0"/>
    <p:restoredTop sz="94660"/>
  </p:normalViewPr>
  <p:slideViewPr>
    <p:cSldViewPr snapToObjects="1">
      <p:cViewPr>
        <p:scale>
          <a:sx n="100" d="100"/>
          <a:sy n="100" d="100"/>
        </p:scale>
        <p:origin x="-68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C825B-D5FD-2C40-8FF0-711426F0ECB7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7655B5-A686-6142-B081-5D41F2811E6C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50A61-B634-BC4B-BA56-99DD7D7073B6}" type="datetimeFigureOut">
              <a:rPr lang="es-ES_tradnl" smtClean="0"/>
              <a:pPr/>
              <a:t>20/9/10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4DCAD-EB79-CD45-9C7C-49DECC9EF037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4" Type="http://schemas.openxmlformats.org/officeDocument/2006/relationships/image" Target="../media/image43.jpeg"/><Relationship Id="rId5" Type="http://schemas.openxmlformats.org/officeDocument/2006/relationships/image" Target="../media/image44.jpeg"/><Relationship Id="rId6" Type="http://schemas.openxmlformats.org/officeDocument/2006/relationships/image" Target="../media/image45.jpeg"/><Relationship Id="rId7" Type="http://schemas.openxmlformats.org/officeDocument/2006/relationships/image" Target="../media/image46.jpeg"/><Relationship Id="rId8" Type="http://schemas.openxmlformats.org/officeDocument/2006/relationships/image" Target="../media/image47.jpeg"/><Relationship Id="rId9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4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52.jpeg"/><Relationship Id="rId5" Type="http://schemas.openxmlformats.org/officeDocument/2006/relationships/image" Target="../media/image53.tiff"/><Relationship Id="rId6" Type="http://schemas.openxmlformats.org/officeDocument/2006/relationships/image" Target="../media/image54.png"/><Relationship Id="rId7" Type="http://schemas.openxmlformats.org/officeDocument/2006/relationships/image" Target="../media/image55.jpeg"/><Relationship Id="rId8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59.tiff"/><Relationship Id="rId5" Type="http://schemas.openxmlformats.org/officeDocument/2006/relationships/image" Target="../media/image60.tiff"/><Relationship Id="rId6" Type="http://schemas.openxmlformats.org/officeDocument/2006/relationships/image" Target="../media/image6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4" Type="http://schemas.openxmlformats.org/officeDocument/2006/relationships/image" Target="../media/image64.tiff"/><Relationship Id="rId5" Type="http://schemas.openxmlformats.org/officeDocument/2006/relationships/image" Target="../media/image65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eg"/><Relationship Id="rId3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eg"/><Relationship Id="rId3" Type="http://schemas.openxmlformats.org/officeDocument/2006/relationships/image" Target="../media/image70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eg"/><Relationship Id="rId3" Type="http://schemas.openxmlformats.org/officeDocument/2006/relationships/image" Target="../media/image72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jpeg"/><Relationship Id="rId3" Type="http://schemas.openxmlformats.org/officeDocument/2006/relationships/image" Target="../media/image74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jpeg"/><Relationship Id="rId3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jpeg"/><Relationship Id="rId3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df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jpeg"/><Relationship Id="rId6" Type="http://schemas.openxmlformats.org/officeDocument/2006/relationships/image" Target="../media/image20.tiff"/><Relationship Id="rId7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.png"/><Relationship Id="rId12" Type="http://schemas.openxmlformats.org/officeDocument/2006/relationships/image" Target="../media/image34.pdf"/><Relationship Id="rId13" Type="http://schemas.openxmlformats.org/officeDocument/2006/relationships/image" Target="../media/image35.png"/><Relationship Id="rId14" Type="http://schemas.openxmlformats.org/officeDocument/2006/relationships/image" Target="../media/image36.pdf"/><Relationship Id="rId15" Type="http://schemas.openxmlformats.org/officeDocument/2006/relationships/image" Target="../media/image37.png"/><Relationship Id="rId16" Type="http://schemas.openxmlformats.org/officeDocument/2006/relationships/image" Target="../media/image38.pdf"/><Relationship Id="rId17" Type="http://schemas.openxmlformats.org/officeDocument/2006/relationships/image" Target="../media/image39.png"/><Relationship Id="rId18" Type="http://schemas.openxmlformats.org/officeDocument/2006/relationships/image" Target="../media/image40.pdf"/><Relationship Id="rId19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5.tiff"/><Relationship Id="rId4" Type="http://schemas.openxmlformats.org/officeDocument/2006/relationships/image" Target="../media/image26.pdf"/><Relationship Id="rId5" Type="http://schemas.openxmlformats.org/officeDocument/2006/relationships/image" Target="../media/image27.png"/><Relationship Id="rId6" Type="http://schemas.openxmlformats.org/officeDocument/2006/relationships/image" Target="../media/image28.pdf"/><Relationship Id="rId7" Type="http://schemas.openxmlformats.org/officeDocument/2006/relationships/image" Target="../media/image29.png"/><Relationship Id="rId8" Type="http://schemas.openxmlformats.org/officeDocument/2006/relationships/image" Target="../media/image30.pdf"/><Relationship Id="rId9" Type="http://schemas.openxmlformats.org/officeDocument/2006/relationships/image" Target="../media/image31.png"/><Relationship Id="rId10" Type="http://schemas.openxmlformats.org/officeDocument/2006/relationships/image" Target="../media/image32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Imagen 3" descr="portada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0" y="0"/>
            <a:ext cx="9078750" cy="6858000"/>
          </a:xfrm>
          <a:prstGeom prst="rect">
            <a:avLst/>
          </a:prstGeom>
        </p:spPr>
      </p:pic>
      <p:pic>
        <p:nvPicPr>
          <p:cNvPr id="10" name="Imagen 9" descr="3D buildingSUR_TEJADO3.bmp"/>
          <p:cNvPicPr>
            <a:picLocks noChangeAspect="1"/>
          </p:cNvPicPr>
          <p:nvPr/>
        </p:nvPicPr>
        <p:blipFill>
          <a:blip r:embed="rId3"/>
          <a:srcRect l="30120"/>
          <a:stretch>
            <a:fillRect/>
          </a:stretch>
        </p:blipFill>
        <p:spPr>
          <a:xfrm>
            <a:off x="1524000" y="1341120"/>
            <a:ext cx="6389850" cy="429768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distributio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Imagen 4" descr="offices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95600"/>
            <a:ext cx="9144000" cy="1955247"/>
          </a:xfrm>
          <a:prstGeom prst="rect">
            <a:avLst/>
          </a:prstGeom>
        </p:spPr>
      </p:pic>
      <p:pic>
        <p:nvPicPr>
          <p:cNvPr id="6" name="Imagen 5" descr="dalfflknblkn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4400"/>
            <a:ext cx="2438400" cy="18288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7" name="Elipse 6"/>
          <p:cNvSpPr/>
          <p:nvPr/>
        </p:nvSpPr>
        <p:spPr>
          <a:xfrm>
            <a:off x="838200" y="32004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9" name="Conector recto de flecha 8"/>
          <p:cNvCxnSpPr>
            <a:stCxn id="7" idx="0"/>
          </p:cNvCxnSpPr>
          <p:nvPr/>
        </p:nvCxnSpPr>
        <p:spPr>
          <a:xfrm rot="5400000" flipH="1" flipV="1">
            <a:off x="793562" y="2940238"/>
            <a:ext cx="457200" cy="631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dfggfhhj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200" y="5067300"/>
            <a:ext cx="2387600" cy="17907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3" name="Elipse 12"/>
          <p:cNvSpPr/>
          <p:nvPr/>
        </p:nvSpPr>
        <p:spPr>
          <a:xfrm>
            <a:off x="304800" y="43434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15" name="Conector recto de flecha 14"/>
          <p:cNvCxnSpPr>
            <a:stCxn id="13" idx="4"/>
          </p:cNvCxnSpPr>
          <p:nvPr/>
        </p:nvCxnSpPr>
        <p:spPr>
          <a:xfrm rot="16200000" flipH="1">
            <a:off x="247651" y="4857749"/>
            <a:ext cx="419100" cy="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n 18" descr="fhhjjkk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914401"/>
            <a:ext cx="2438400" cy="18288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0" name="Elipse 19"/>
          <p:cNvSpPr/>
          <p:nvPr/>
        </p:nvSpPr>
        <p:spPr>
          <a:xfrm>
            <a:off x="2133600" y="35052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22" name="Conector recto de flecha 21"/>
          <p:cNvCxnSpPr>
            <a:stCxn id="20" idx="7"/>
          </p:cNvCxnSpPr>
          <p:nvPr/>
        </p:nvCxnSpPr>
        <p:spPr>
          <a:xfrm rot="5400000" flipH="1" flipV="1">
            <a:off x="2279463" y="2857501"/>
            <a:ext cx="806637" cy="5780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Imagen 31" descr="safghjk.jpg"/>
          <p:cNvPicPr>
            <a:picLocks noChangeAspect="1"/>
          </p:cNvPicPr>
          <p:nvPr/>
        </p:nvPicPr>
        <p:blipFill>
          <a:blip r:embed="rId7"/>
          <a:srcRect l="4545"/>
          <a:stretch>
            <a:fillRect/>
          </a:stretch>
        </p:blipFill>
        <p:spPr>
          <a:xfrm>
            <a:off x="5867400" y="914400"/>
            <a:ext cx="2819400" cy="18288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33" name="Elipse 32"/>
          <p:cNvSpPr/>
          <p:nvPr/>
        </p:nvSpPr>
        <p:spPr>
          <a:xfrm>
            <a:off x="6858000" y="3549838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35" name="Conector recto de flecha 34"/>
          <p:cNvCxnSpPr>
            <a:stCxn id="33" idx="0"/>
          </p:cNvCxnSpPr>
          <p:nvPr/>
        </p:nvCxnSpPr>
        <p:spPr>
          <a:xfrm rot="16200000" flipV="1">
            <a:off x="6570173" y="3109610"/>
            <a:ext cx="775075" cy="1053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Imagen 38" descr="bathroooooom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87699" y="5086348"/>
            <a:ext cx="2362200" cy="1771650"/>
          </a:xfrm>
          <a:prstGeom prst="rect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0" name="Elipse 39"/>
          <p:cNvSpPr/>
          <p:nvPr/>
        </p:nvSpPr>
        <p:spPr>
          <a:xfrm>
            <a:off x="4368797" y="43434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42" name="Conector recto de flecha 41"/>
          <p:cNvCxnSpPr>
            <a:stCxn id="40" idx="4"/>
          </p:cNvCxnSpPr>
          <p:nvPr/>
        </p:nvCxnSpPr>
        <p:spPr>
          <a:xfrm rot="5400000">
            <a:off x="4302123" y="4867274"/>
            <a:ext cx="43814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4" name="Imagen 43" descr="cbghjk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4600" y="5086348"/>
            <a:ext cx="2362200" cy="177165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45" name="Elipse 44"/>
          <p:cNvSpPr/>
          <p:nvPr/>
        </p:nvSpPr>
        <p:spPr>
          <a:xfrm>
            <a:off x="5105400" y="3549838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47" name="Conector recto de flecha 46"/>
          <p:cNvCxnSpPr>
            <a:stCxn id="45" idx="6"/>
          </p:cNvCxnSpPr>
          <p:nvPr/>
        </p:nvCxnSpPr>
        <p:spPr>
          <a:xfrm>
            <a:off x="5410200" y="3702238"/>
            <a:ext cx="914400" cy="13841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CuadroTexto 51"/>
          <p:cNvSpPr txBox="1"/>
          <p:nvPr/>
        </p:nvSpPr>
        <p:spPr>
          <a:xfrm>
            <a:off x="1816097" y="152400"/>
            <a:ext cx="5714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5400" dirty="0" err="1" smtClean="0">
                <a:latin typeface="Verdana"/>
                <a:cs typeface="Verdana"/>
              </a:rPr>
              <a:t>Offices</a:t>
            </a:r>
            <a:endParaRPr lang="es-ES_tradnl" sz="5400" dirty="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distributio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Imagen 4" descr="basement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752600"/>
            <a:ext cx="8382000" cy="2052169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447800" y="4572000"/>
            <a:ext cx="2514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Laundry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Storage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Bicycle</a:t>
            </a:r>
            <a:r>
              <a:rPr lang="es-ES_tradnl" dirty="0" smtClean="0">
                <a:latin typeface="Verdana"/>
                <a:cs typeface="Verdana"/>
              </a:rPr>
              <a:t> parking</a:t>
            </a: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Drying</a:t>
            </a:r>
            <a:r>
              <a:rPr lang="es-ES_tradnl" dirty="0" smtClean="0">
                <a:latin typeface="Verdana"/>
                <a:cs typeface="Verdana"/>
              </a:rPr>
              <a:t> </a:t>
            </a:r>
            <a:r>
              <a:rPr lang="es-ES_tradnl" dirty="0" err="1" smtClean="0">
                <a:latin typeface="Verdana"/>
                <a:cs typeface="Verdana"/>
              </a:rPr>
              <a:t>room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Heating</a:t>
            </a:r>
            <a:r>
              <a:rPr lang="es-ES_tradnl" dirty="0" smtClean="0">
                <a:latin typeface="Verdana"/>
                <a:cs typeface="Verdana"/>
              </a:rPr>
              <a:t> </a:t>
            </a:r>
            <a:r>
              <a:rPr lang="es-ES_tradnl" dirty="0" err="1" smtClean="0">
                <a:latin typeface="Verdana"/>
                <a:cs typeface="Verdana"/>
              </a:rPr>
              <a:t>distribution</a:t>
            </a:r>
            <a:endParaRPr lang="es-ES_tradnl" dirty="0" smtClean="0">
              <a:latin typeface="Verdana"/>
              <a:cs typeface="Verdana"/>
            </a:endParaRPr>
          </a:p>
          <a:p>
            <a:endParaRPr lang="es-ES_tradnl" dirty="0"/>
          </a:p>
        </p:txBody>
      </p:sp>
      <p:sp>
        <p:nvSpPr>
          <p:cNvPr id="7" name="CuadroTexto 6"/>
          <p:cNvSpPr txBox="1"/>
          <p:nvPr/>
        </p:nvSpPr>
        <p:spPr>
          <a:xfrm>
            <a:off x="5334000" y="4572000"/>
            <a:ext cx="274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Common</a:t>
            </a:r>
            <a:r>
              <a:rPr lang="es-ES_tradnl" dirty="0" smtClean="0">
                <a:latin typeface="Verdana"/>
                <a:cs typeface="Verdana"/>
              </a:rPr>
              <a:t> </a:t>
            </a:r>
            <a:r>
              <a:rPr lang="es-ES_tradnl" dirty="0" err="1" smtClean="0">
                <a:latin typeface="Verdana"/>
                <a:cs typeface="Verdana"/>
              </a:rPr>
              <a:t>room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Shelter</a:t>
            </a:r>
            <a:r>
              <a:rPr lang="es-ES_tradnl" dirty="0" smtClean="0">
                <a:latin typeface="Verdana"/>
                <a:cs typeface="Verdana"/>
              </a:rPr>
              <a:t> </a:t>
            </a:r>
            <a:r>
              <a:rPr lang="es-ES_tradnl" dirty="0" err="1" smtClean="0">
                <a:latin typeface="Verdana"/>
                <a:cs typeface="Verdana"/>
              </a:rPr>
              <a:t>room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Garbage</a:t>
            </a:r>
            <a:r>
              <a:rPr lang="es-ES_tradnl" dirty="0" smtClean="0">
                <a:latin typeface="Verdana"/>
                <a:cs typeface="Verdana"/>
              </a:rPr>
              <a:t> </a:t>
            </a:r>
            <a:r>
              <a:rPr lang="es-ES_tradnl" dirty="0" err="1" smtClean="0">
                <a:latin typeface="Verdana"/>
                <a:cs typeface="Verdana"/>
              </a:rPr>
              <a:t>bins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Prams</a:t>
            </a:r>
            <a:endParaRPr lang="es-ES_tradnl" dirty="0" smtClean="0">
              <a:latin typeface="Verdana"/>
              <a:cs typeface="Verdana"/>
            </a:endParaRPr>
          </a:p>
          <a:p>
            <a:pPr>
              <a:buFont typeface="Arial"/>
              <a:buChar char="•"/>
            </a:pPr>
            <a:r>
              <a:rPr lang="es-ES_tradnl" dirty="0" err="1" smtClean="0">
                <a:latin typeface="Verdana"/>
                <a:cs typeface="Verdana"/>
              </a:rPr>
              <a:t>Ironing</a:t>
            </a:r>
            <a:r>
              <a:rPr lang="es-ES_tradnl" dirty="0" smtClean="0">
                <a:latin typeface="Verdana"/>
                <a:cs typeface="Verdana"/>
              </a:rPr>
              <a:t> </a:t>
            </a:r>
            <a:r>
              <a:rPr lang="es-ES_tradnl" dirty="0" err="1" smtClean="0">
                <a:latin typeface="Verdana"/>
                <a:cs typeface="Verdana"/>
              </a:rPr>
              <a:t>room</a:t>
            </a:r>
            <a:endParaRPr lang="es-ES_tradnl" dirty="0">
              <a:latin typeface="Verdana"/>
              <a:cs typeface="Verdana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2895600" y="1227138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 smtClean="0">
                <a:latin typeface="Verdana"/>
                <a:cs typeface="Verdana"/>
              </a:rPr>
              <a:t>Basement</a:t>
            </a:r>
            <a:endParaRPr lang="es-ES_tradnl" sz="2400" dirty="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pentous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292"/>
          </a:xfrm>
        </p:spPr>
      </p:pic>
      <p:pic>
        <p:nvPicPr>
          <p:cNvPr id="7" name="Imagen 6" descr="fdgfg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667" b="25714"/>
          <a:stretch>
            <a:fillRect/>
          </a:stretch>
        </p:blipFill>
        <p:spPr>
          <a:xfrm>
            <a:off x="3810000" y="114300"/>
            <a:ext cx="5334000" cy="1905000"/>
          </a:xfrm>
          <a:prstGeom prst="rect">
            <a:avLst/>
          </a:prstGeom>
        </p:spPr>
      </p:pic>
      <p:pic>
        <p:nvPicPr>
          <p:cNvPr id="8" name="Imagen 7" descr="ffer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667250"/>
            <a:ext cx="2641600" cy="19812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9" name="Imagen 8" descr="penthousedrawing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2438400"/>
            <a:ext cx="8012095" cy="1774722"/>
          </a:xfrm>
          <a:prstGeom prst="rect">
            <a:avLst/>
          </a:prstGeom>
        </p:spPr>
      </p:pic>
      <p:sp>
        <p:nvSpPr>
          <p:cNvPr id="10" name="Elipse 9"/>
          <p:cNvSpPr/>
          <p:nvPr/>
        </p:nvSpPr>
        <p:spPr>
          <a:xfrm>
            <a:off x="2514600" y="30480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12" name="Conector recto de flecha 11"/>
          <p:cNvCxnSpPr>
            <a:stCxn id="10" idx="4"/>
          </p:cNvCxnSpPr>
          <p:nvPr/>
        </p:nvCxnSpPr>
        <p:spPr>
          <a:xfrm rot="5400000">
            <a:off x="2052877" y="3859161"/>
            <a:ext cx="1120485" cy="107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Imagen 13" descr="bab22.jp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5999" y="4667250"/>
            <a:ext cx="2641600" cy="19812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5" name="Elipse 14"/>
          <p:cNvSpPr/>
          <p:nvPr/>
        </p:nvSpPr>
        <p:spPr>
          <a:xfrm>
            <a:off x="4419600" y="28956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17" name="Conector recto de flecha 16"/>
          <p:cNvCxnSpPr>
            <a:stCxn id="15" idx="4"/>
          </p:cNvCxnSpPr>
          <p:nvPr/>
        </p:nvCxnSpPr>
        <p:spPr>
          <a:xfrm rot="16200000" flipH="1">
            <a:off x="4087957" y="3684442"/>
            <a:ext cx="1272885" cy="3047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n 18" descr="fh chmch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799" y="4667250"/>
            <a:ext cx="2641600" cy="19812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0" name="Elipse 19"/>
          <p:cNvSpPr/>
          <p:nvPr/>
        </p:nvSpPr>
        <p:spPr>
          <a:xfrm>
            <a:off x="8001000" y="3200398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22" name="Conector recto de flecha 21"/>
          <p:cNvCxnSpPr>
            <a:stCxn id="20" idx="4"/>
          </p:cNvCxnSpPr>
          <p:nvPr/>
        </p:nvCxnSpPr>
        <p:spPr>
          <a:xfrm rot="16200000" flipH="1">
            <a:off x="7669754" y="3988844"/>
            <a:ext cx="968087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Imagen 25" descr="dsffsgfdg.jp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4901" y="0"/>
            <a:ext cx="312420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 dirty="0"/>
          </a:p>
        </p:txBody>
      </p:sp>
      <p:pic>
        <p:nvPicPr>
          <p:cNvPr id="4" name="Marcador de contenido 3" descr="fire isolati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Imagen 5" descr="soundfiresectionmodel1.tiff"/>
          <p:cNvPicPr>
            <a:picLocks noChangeAspect="1"/>
          </p:cNvPicPr>
          <p:nvPr/>
        </p:nvPicPr>
        <p:blipFill>
          <a:blip r:embed="rId3"/>
          <a:srcRect t="3423" r="18496"/>
          <a:stretch>
            <a:fillRect/>
          </a:stretch>
        </p:blipFill>
        <p:spPr>
          <a:xfrm>
            <a:off x="716959" y="838200"/>
            <a:ext cx="5768727" cy="53340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Imagen 6" descr="legendfire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5686" y="274638"/>
            <a:ext cx="2705469" cy="1935162"/>
          </a:xfrm>
          <a:prstGeom prst="rect">
            <a:avLst/>
          </a:prstGeom>
        </p:spPr>
      </p:pic>
      <p:pic>
        <p:nvPicPr>
          <p:cNvPr id="8" name="Imagen 7" descr="legendsektion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5407026"/>
            <a:ext cx="2514600" cy="1450974"/>
          </a:xfrm>
          <a:prstGeom prst="rect">
            <a:avLst/>
          </a:prstGeom>
        </p:spPr>
      </p:pic>
      <p:pic>
        <p:nvPicPr>
          <p:cNvPr id="9" name="Imagen 8" descr="rectionfire.tiff"/>
          <p:cNvPicPr>
            <a:picLocks noChangeAspect="1"/>
          </p:cNvPicPr>
          <p:nvPr/>
        </p:nvPicPr>
        <p:blipFill>
          <a:blip r:embed="rId6"/>
          <a:srcRect r="12574"/>
          <a:stretch>
            <a:fillRect/>
          </a:stretch>
        </p:blipFill>
        <p:spPr>
          <a:xfrm>
            <a:off x="7087340" y="2389188"/>
            <a:ext cx="1905000" cy="3017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sou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292"/>
          </a:xfrm>
        </p:spPr>
      </p:pic>
      <p:pic>
        <p:nvPicPr>
          <p:cNvPr id="5" name="Imagen 4" descr="soundfiremodel3.tiff"/>
          <p:cNvPicPr>
            <a:picLocks noChangeAspect="1"/>
          </p:cNvPicPr>
          <p:nvPr/>
        </p:nvPicPr>
        <p:blipFill>
          <a:blip r:embed="rId3"/>
          <a:srcRect b="47778"/>
          <a:stretch>
            <a:fillRect/>
          </a:stretch>
        </p:blipFill>
        <p:spPr>
          <a:xfrm>
            <a:off x="933595" y="685800"/>
            <a:ext cx="7276809" cy="35814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7" name="Imagen 6" descr="legend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0" y="4419600"/>
            <a:ext cx="2832814" cy="22606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8" name="Imagen 7" descr="soundsection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4572000"/>
            <a:ext cx="2838596" cy="194813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uvalu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734961"/>
            <a:ext cx="8229600" cy="596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6" name="Marcador de contenido 5" descr="servic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2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heating syste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6" name="CuadroTexto 5"/>
          <p:cNvSpPr txBox="1"/>
          <p:nvPr/>
        </p:nvSpPr>
        <p:spPr>
          <a:xfrm>
            <a:off x="7467600" y="838200"/>
            <a:ext cx="1676400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Basement</a:t>
            </a:r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err="1" smtClean="0"/>
              <a:t>Ground</a:t>
            </a:r>
            <a:r>
              <a:rPr lang="es-ES_tradnl" dirty="0" smtClean="0"/>
              <a:t> </a:t>
            </a:r>
            <a:r>
              <a:rPr lang="es-ES_tradnl" dirty="0" err="1" smtClean="0"/>
              <a:t>floor</a:t>
            </a:r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smtClean="0"/>
              <a:t>1º </a:t>
            </a:r>
            <a:r>
              <a:rPr lang="es-ES_tradnl" dirty="0" err="1" smtClean="0"/>
              <a:t>floor</a:t>
            </a:r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r>
              <a:rPr lang="es-ES_tradnl" dirty="0" smtClean="0"/>
              <a:t>Penthouse</a:t>
            </a:r>
          </a:p>
        </p:txBody>
      </p:sp>
      <p:pic>
        <p:nvPicPr>
          <p:cNvPr id="7" name="Imagen 6" descr="heatingsys2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719813"/>
            <a:ext cx="6197600" cy="54737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hot cold  wat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Imagen 4" descr="waterinstalation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189" y="0"/>
            <a:ext cx="7513621" cy="68580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6" name="CuadroTexto 5"/>
          <p:cNvSpPr txBox="1"/>
          <p:nvPr/>
        </p:nvSpPr>
        <p:spPr>
          <a:xfrm>
            <a:off x="8328810" y="762000"/>
            <a:ext cx="8151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dirty="0" err="1" smtClean="0"/>
              <a:t>Penhouse</a:t>
            </a:r>
            <a:endParaRPr lang="es-ES_tradnl" sz="1050" dirty="0"/>
          </a:p>
        </p:txBody>
      </p:sp>
      <p:sp>
        <p:nvSpPr>
          <p:cNvPr id="7" name="CuadroTexto 6"/>
          <p:cNvSpPr txBox="1"/>
          <p:nvPr/>
        </p:nvSpPr>
        <p:spPr>
          <a:xfrm>
            <a:off x="8328810" y="2514600"/>
            <a:ext cx="8151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 err="1" smtClean="0"/>
              <a:t>Apartment</a:t>
            </a:r>
            <a:endParaRPr lang="es-ES_tradnl" sz="1100" dirty="0"/>
          </a:p>
        </p:txBody>
      </p:sp>
      <p:sp>
        <p:nvSpPr>
          <p:cNvPr id="8" name="CuadroTexto 7"/>
          <p:cNvSpPr txBox="1"/>
          <p:nvPr/>
        </p:nvSpPr>
        <p:spPr>
          <a:xfrm>
            <a:off x="8328810" y="4191000"/>
            <a:ext cx="815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 err="1" smtClean="0"/>
              <a:t>Ground</a:t>
            </a:r>
            <a:r>
              <a:rPr lang="es-ES_tradnl" sz="1100" dirty="0" smtClean="0"/>
              <a:t> </a:t>
            </a:r>
            <a:r>
              <a:rPr lang="es-ES_tradnl" sz="1100" dirty="0" err="1" smtClean="0"/>
              <a:t>floor</a:t>
            </a:r>
            <a:endParaRPr lang="es-ES_tradnl" sz="1100" dirty="0"/>
          </a:p>
        </p:txBody>
      </p:sp>
      <p:sp>
        <p:nvSpPr>
          <p:cNvPr id="9" name="CuadroTexto 8"/>
          <p:cNvSpPr txBox="1"/>
          <p:nvPr/>
        </p:nvSpPr>
        <p:spPr>
          <a:xfrm>
            <a:off x="8328810" y="5791200"/>
            <a:ext cx="8151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 smtClean="0"/>
              <a:t>Basement</a:t>
            </a:r>
            <a:endParaRPr lang="es-ES_tradnl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sewer syste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Imagen 4" descr="sewwer instalation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51" y="0"/>
            <a:ext cx="7540697" cy="685800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6" name="CuadroTexto 5"/>
          <p:cNvSpPr txBox="1"/>
          <p:nvPr/>
        </p:nvSpPr>
        <p:spPr>
          <a:xfrm>
            <a:off x="8328810" y="762000"/>
            <a:ext cx="8151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dirty="0" err="1" smtClean="0"/>
              <a:t>Penhouse</a:t>
            </a:r>
            <a:endParaRPr lang="es-ES_tradnl" sz="1050" dirty="0"/>
          </a:p>
        </p:txBody>
      </p:sp>
      <p:sp>
        <p:nvSpPr>
          <p:cNvPr id="7" name="CuadroTexto 6"/>
          <p:cNvSpPr txBox="1"/>
          <p:nvPr/>
        </p:nvSpPr>
        <p:spPr>
          <a:xfrm>
            <a:off x="8328810" y="2514600"/>
            <a:ext cx="8151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 err="1" smtClean="0"/>
              <a:t>Apartment</a:t>
            </a:r>
            <a:endParaRPr lang="es-ES_tradnl" sz="1100" dirty="0"/>
          </a:p>
        </p:txBody>
      </p:sp>
      <p:sp>
        <p:nvSpPr>
          <p:cNvPr id="8" name="CuadroTexto 7"/>
          <p:cNvSpPr txBox="1"/>
          <p:nvPr/>
        </p:nvSpPr>
        <p:spPr>
          <a:xfrm>
            <a:off x="8328810" y="4191000"/>
            <a:ext cx="8151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 err="1" smtClean="0"/>
              <a:t>Ground</a:t>
            </a:r>
            <a:r>
              <a:rPr lang="es-ES_tradnl" sz="1100" dirty="0" smtClean="0"/>
              <a:t> </a:t>
            </a:r>
            <a:r>
              <a:rPr lang="es-ES_tradnl" sz="1100" dirty="0" err="1" smtClean="0"/>
              <a:t>floor</a:t>
            </a:r>
            <a:endParaRPr lang="es-ES_tradnl" sz="1100" dirty="0"/>
          </a:p>
        </p:txBody>
      </p:sp>
      <p:sp>
        <p:nvSpPr>
          <p:cNvPr id="9" name="CuadroTexto 8"/>
          <p:cNvSpPr txBox="1"/>
          <p:nvPr/>
        </p:nvSpPr>
        <p:spPr>
          <a:xfrm>
            <a:off x="8328810" y="5791200"/>
            <a:ext cx="8151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dirty="0" smtClean="0"/>
              <a:t>Basement</a:t>
            </a:r>
            <a:endParaRPr lang="es-ES_tradnl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main point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CuadroTexto 5"/>
          <p:cNvSpPr txBox="1"/>
          <p:nvPr/>
        </p:nvSpPr>
        <p:spPr>
          <a:xfrm>
            <a:off x="533400" y="990600"/>
            <a:ext cx="73152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 smtClean="0"/>
              <a:t>1- </a:t>
            </a:r>
            <a:r>
              <a:rPr lang="es-ES_tradnl" sz="2000" dirty="0" err="1" smtClean="0"/>
              <a:t>Try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to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keep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most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elements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of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the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old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building</a:t>
            </a:r>
            <a:endParaRPr lang="es-ES_tradnl" sz="2000" dirty="0" smtClean="0"/>
          </a:p>
          <a:p>
            <a:endParaRPr lang="es-ES_tradnl" sz="2000" dirty="0" smtClean="0"/>
          </a:p>
          <a:p>
            <a:r>
              <a:rPr lang="es-ES_tradnl" sz="2000" dirty="0" smtClean="0"/>
              <a:t>2- Do </a:t>
            </a:r>
            <a:r>
              <a:rPr lang="es-ES_tradnl" sz="2000" dirty="0" err="1" smtClean="0"/>
              <a:t>the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cheapest</a:t>
            </a:r>
            <a:r>
              <a:rPr lang="es-ES_tradnl" sz="2000" dirty="0" smtClean="0"/>
              <a:t>, </a:t>
            </a:r>
            <a:r>
              <a:rPr lang="es-ES_tradnl" sz="2000" dirty="0" err="1" smtClean="0"/>
              <a:t>fastest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and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good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looking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project</a:t>
            </a:r>
            <a:r>
              <a:rPr lang="es-ES_tradnl" sz="2000" dirty="0" smtClean="0"/>
              <a:t>.</a:t>
            </a:r>
          </a:p>
          <a:p>
            <a:endParaRPr lang="es-ES_tradnl" sz="2000" dirty="0" smtClean="0"/>
          </a:p>
          <a:p>
            <a:r>
              <a:rPr lang="es-ES_tradnl" sz="2000" dirty="0" smtClean="0"/>
              <a:t>3- More </a:t>
            </a:r>
            <a:r>
              <a:rPr lang="es-ES_tradnl" sz="2000" dirty="0" err="1" smtClean="0"/>
              <a:t>space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and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sunlight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to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meet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the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contemporary</a:t>
            </a:r>
            <a:r>
              <a:rPr lang="es-ES_tradnl" sz="2000" dirty="0" smtClean="0"/>
              <a:t> living </a:t>
            </a:r>
            <a:r>
              <a:rPr lang="es-ES_tradnl" sz="2000" dirty="0" err="1" smtClean="0"/>
              <a:t>requirements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modern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kitchens</a:t>
            </a:r>
            <a:r>
              <a:rPr lang="es-ES_tradnl" sz="2000" dirty="0" smtClean="0"/>
              <a:t>, living </a:t>
            </a:r>
            <a:r>
              <a:rPr lang="es-ES_tradnl" sz="2000" dirty="0" err="1" smtClean="0"/>
              <a:t>rooms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and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bathrooms</a:t>
            </a:r>
            <a:r>
              <a:rPr lang="es-ES_tradnl" sz="2000" dirty="0" smtClean="0"/>
              <a:t>.</a:t>
            </a:r>
          </a:p>
          <a:p>
            <a:endParaRPr lang="es-ES_tradnl" sz="2000" dirty="0" smtClean="0"/>
          </a:p>
          <a:p>
            <a:r>
              <a:rPr lang="es-ES_tradnl" sz="2000" dirty="0" smtClean="0"/>
              <a:t>4-Place </a:t>
            </a:r>
            <a:r>
              <a:rPr lang="es-ES_tradnl" sz="2000" dirty="0" err="1" smtClean="0"/>
              <a:t>an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elevator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and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installation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shafts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but</a:t>
            </a:r>
            <a:r>
              <a:rPr lang="es-ES_tradnl" sz="2000" dirty="0" smtClean="0"/>
              <a:t> preserve as </a:t>
            </a:r>
            <a:r>
              <a:rPr lang="es-ES_tradnl" sz="2000" dirty="0" err="1" smtClean="0"/>
              <a:t>much</a:t>
            </a:r>
            <a:r>
              <a:rPr lang="es-ES_tradnl" sz="2000" dirty="0" smtClean="0"/>
              <a:t> as </a:t>
            </a:r>
            <a:r>
              <a:rPr lang="es-ES_tradnl" sz="2000" dirty="0" err="1" smtClean="0"/>
              <a:t>possible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the</a:t>
            </a:r>
            <a:r>
              <a:rPr lang="es-ES_tradnl" sz="2000" dirty="0" smtClean="0"/>
              <a:t> original </a:t>
            </a:r>
            <a:r>
              <a:rPr lang="es-ES_tradnl" sz="2000" dirty="0" err="1" smtClean="0"/>
              <a:t>construction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of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the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building</a:t>
            </a:r>
            <a:r>
              <a:rPr lang="es-ES_tradnl" sz="2000" dirty="0" smtClean="0"/>
              <a:t>.</a:t>
            </a:r>
          </a:p>
          <a:p>
            <a:endParaRPr lang="es-ES_tradnl" sz="2000" dirty="0" smtClean="0"/>
          </a:p>
          <a:p>
            <a:r>
              <a:rPr lang="es-ES_tradnl" sz="2000" dirty="0" smtClean="0"/>
              <a:t>5- Use </a:t>
            </a:r>
            <a:r>
              <a:rPr lang="es-ES_tradnl" sz="2000" dirty="0" err="1" smtClean="0"/>
              <a:t>light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weight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materials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and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prefabricated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elements</a:t>
            </a:r>
            <a:r>
              <a:rPr lang="es-ES_tradnl" sz="2000" dirty="0" smtClean="0"/>
              <a:t> in </a:t>
            </a:r>
            <a:r>
              <a:rPr lang="es-ES_tradnl" sz="2000" dirty="0" err="1" smtClean="0"/>
              <a:t>order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to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have</a:t>
            </a:r>
            <a:r>
              <a:rPr lang="es-ES_tradnl" sz="2000" dirty="0"/>
              <a:t> </a:t>
            </a:r>
            <a:r>
              <a:rPr lang="es-ES_tradnl" sz="2000" dirty="0" err="1" smtClean="0"/>
              <a:t>shorter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refurbishment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works</a:t>
            </a:r>
            <a:r>
              <a:rPr lang="es-ES_tradnl" sz="2000" dirty="0" smtClean="0"/>
              <a:t>.</a:t>
            </a:r>
          </a:p>
          <a:p>
            <a:endParaRPr lang="es-ES_tradnl" sz="2000" dirty="0" smtClean="0"/>
          </a:p>
          <a:p>
            <a:r>
              <a:rPr lang="es-ES_tradnl" sz="2000" dirty="0" smtClean="0"/>
              <a:t>6- </a:t>
            </a:r>
            <a:r>
              <a:rPr lang="es-ES_tradnl" sz="2000" dirty="0" err="1" smtClean="0"/>
              <a:t>Ground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level</a:t>
            </a:r>
            <a:r>
              <a:rPr lang="es-ES_tradnl" sz="2000" dirty="0" smtClean="0"/>
              <a:t> - </a:t>
            </a:r>
            <a:r>
              <a:rPr lang="es-ES_tradnl" sz="2000" dirty="0" err="1" smtClean="0"/>
              <a:t>converted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into</a:t>
            </a:r>
            <a:r>
              <a:rPr lang="es-ES_tradnl" sz="2000" dirty="0" smtClean="0"/>
              <a:t> office </a:t>
            </a:r>
            <a:r>
              <a:rPr lang="es-ES_tradnl" sz="2000" dirty="0" err="1" smtClean="0"/>
              <a:t>area</a:t>
            </a:r>
            <a:r>
              <a:rPr lang="es-ES_tradnl" sz="2000" dirty="0" smtClean="0"/>
              <a:t>.</a:t>
            </a:r>
          </a:p>
          <a:p>
            <a:endParaRPr lang="es-ES_tradnl" sz="2000" dirty="0" smtClean="0"/>
          </a:p>
          <a:p>
            <a:r>
              <a:rPr lang="es-ES_tradnl" sz="2000" dirty="0" smtClean="0"/>
              <a:t>7- </a:t>
            </a:r>
            <a:r>
              <a:rPr lang="es-ES_tradnl" sz="2000" dirty="0" err="1" smtClean="0"/>
              <a:t>Roof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storey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–</a:t>
            </a:r>
            <a:r>
              <a:rPr lang="es-ES_tradnl" sz="2000" dirty="0" smtClean="0"/>
              <a:t> </a:t>
            </a:r>
            <a:r>
              <a:rPr lang="es-ES_tradnl" sz="2000" dirty="0" err="1" smtClean="0"/>
              <a:t>one</a:t>
            </a:r>
            <a:r>
              <a:rPr lang="es-ES_tradnl" sz="2000" dirty="0" smtClean="0"/>
              <a:t> penthouse </a:t>
            </a:r>
            <a:r>
              <a:rPr lang="es-ES_tradnl" sz="2000" dirty="0" err="1" smtClean="0"/>
              <a:t>with</a:t>
            </a:r>
            <a:r>
              <a:rPr lang="es-ES_tradnl" sz="2000" dirty="0" smtClean="0"/>
              <a:t> a </a:t>
            </a:r>
            <a:r>
              <a:rPr lang="es-ES_tradnl" sz="2000" dirty="0" err="1" smtClean="0"/>
              <a:t>terrace</a:t>
            </a:r>
            <a:r>
              <a:rPr lang="es-ES_tradnl" sz="2000" dirty="0" smtClean="0"/>
              <a:t>.</a:t>
            </a:r>
          </a:p>
          <a:p>
            <a:endParaRPr lang="es-ES_trad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construction cos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30 Elipse"/>
          <p:cNvSpPr/>
          <p:nvPr/>
        </p:nvSpPr>
        <p:spPr>
          <a:xfrm>
            <a:off x="1331640" y="3861048"/>
            <a:ext cx="6480720" cy="2232248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3 Rectángulo"/>
          <p:cNvSpPr/>
          <p:nvPr/>
        </p:nvSpPr>
        <p:spPr>
          <a:xfrm>
            <a:off x="539552" y="728700"/>
            <a:ext cx="2592288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1 Título"/>
          <p:cNvSpPr txBox="1">
            <a:spLocks/>
          </p:cNvSpPr>
          <p:nvPr/>
        </p:nvSpPr>
        <p:spPr>
          <a:xfrm>
            <a:off x="539552" y="944724"/>
            <a:ext cx="266429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Construction </a:t>
            </a:r>
            <a:br>
              <a:rPr kumimoji="0" lang="es-ES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Cost</a:t>
            </a:r>
            <a:endParaRPr kumimoji="0" lang="es-ES" sz="4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5 Conector recto"/>
          <p:cNvCxnSpPr/>
          <p:nvPr/>
        </p:nvCxnSpPr>
        <p:spPr>
          <a:xfrm flipV="1">
            <a:off x="3131840" y="1088740"/>
            <a:ext cx="792088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Rectángulo"/>
          <p:cNvSpPr/>
          <p:nvPr/>
        </p:nvSpPr>
        <p:spPr>
          <a:xfrm>
            <a:off x="3995936" y="692696"/>
            <a:ext cx="33843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4211960" y="69269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Major</a:t>
            </a:r>
            <a:r>
              <a:rPr lang="es-ES" dirty="0" smtClean="0"/>
              <a:t> </a:t>
            </a:r>
            <a:r>
              <a:rPr lang="es-ES" dirty="0" err="1" smtClean="0"/>
              <a:t>renovation</a:t>
            </a:r>
            <a:r>
              <a:rPr lang="es-ES" dirty="0" smtClean="0"/>
              <a:t> : 8000 </a:t>
            </a:r>
            <a:r>
              <a:rPr lang="es-ES" dirty="0" err="1" smtClean="0"/>
              <a:t>kr</a:t>
            </a:r>
            <a:r>
              <a:rPr lang="es-ES" dirty="0" smtClean="0"/>
              <a:t>./m² </a:t>
            </a:r>
            <a:endParaRPr lang="es-ES" dirty="0"/>
          </a:p>
        </p:txBody>
      </p:sp>
      <p:sp>
        <p:nvSpPr>
          <p:cNvPr id="12" name="13 Rectángulo"/>
          <p:cNvSpPr/>
          <p:nvPr/>
        </p:nvSpPr>
        <p:spPr>
          <a:xfrm>
            <a:off x="4067944" y="1772817"/>
            <a:ext cx="4536504" cy="2592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4 CuadroTexto"/>
          <p:cNvSpPr txBox="1"/>
          <p:nvPr/>
        </p:nvSpPr>
        <p:spPr>
          <a:xfrm>
            <a:off x="4355976" y="1772817"/>
            <a:ext cx="4032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Apartments</a:t>
            </a:r>
            <a:r>
              <a:rPr lang="es-ES" dirty="0" smtClean="0"/>
              <a:t>: 768,78 x 4 = 3147,12m²</a:t>
            </a:r>
          </a:p>
          <a:p>
            <a:r>
              <a:rPr lang="es-ES" dirty="0" err="1" smtClean="0"/>
              <a:t>Offices</a:t>
            </a:r>
            <a:r>
              <a:rPr lang="es-ES" dirty="0" smtClean="0"/>
              <a:t>:                                     768,78m²</a:t>
            </a:r>
          </a:p>
          <a:p>
            <a:r>
              <a:rPr lang="es-ES" dirty="0" err="1" smtClean="0"/>
              <a:t>Penthouse</a:t>
            </a:r>
            <a:r>
              <a:rPr lang="es-ES" dirty="0" smtClean="0"/>
              <a:t>:          83,84 x 4 = </a:t>
            </a:r>
            <a:r>
              <a:rPr lang="es-ES" u="sng" dirty="0" smtClean="0"/>
              <a:t>335,36 m²</a:t>
            </a:r>
          </a:p>
          <a:p>
            <a:r>
              <a:rPr lang="es-ES" dirty="0" smtClean="0"/>
              <a:t>                                                4251,26m²</a:t>
            </a:r>
          </a:p>
          <a:p>
            <a:r>
              <a:rPr lang="es-ES" dirty="0" smtClean="0"/>
              <a:t>                                             </a:t>
            </a:r>
            <a:r>
              <a:rPr lang="es-ES" u="sng" dirty="0" smtClean="0"/>
              <a:t>x 8000 </a:t>
            </a:r>
            <a:r>
              <a:rPr lang="es-ES" u="sng" dirty="0" err="1" smtClean="0"/>
              <a:t>kr</a:t>
            </a:r>
            <a:r>
              <a:rPr lang="es-ES" u="sng" dirty="0" smtClean="0"/>
              <a:t>/m²</a:t>
            </a:r>
          </a:p>
          <a:p>
            <a:r>
              <a:rPr lang="es-ES" dirty="0"/>
              <a:t> </a:t>
            </a:r>
            <a:r>
              <a:rPr lang="es-ES" dirty="0" smtClean="0"/>
              <a:t>                                          34.010.080 </a:t>
            </a:r>
            <a:r>
              <a:rPr lang="es-ES" dirty="0" err="1" smtClean="0"/>
              <a:t>kr</a:t>
            </a:r>
            <a:r>
              <a:rPr lang="es-ES" dirty="0" smtClean="0"/>
              <a:t>.</a:t>
            </a:r>
          </a:p>
          <a:p>
            <a:r>
              <a:rPr lang="es-ES" dirty="0" smtClean="0"/>
              <a:t>                                            </a:t>
            </a:r>
            <a:r>
              <a:rPr lang="es-ES" u="sng" dirty="0" smtClean="0"/>
              <a:t>+           15%</a:t>
            </a:r>
          </a:p>
          <a:p>
            <a:r>
              <a:rPr lang="es-ES" dirty="0"/>
              <a:t> </a:t>
            </a:r>
            <a:r>
              <a:rPr lang="es-ES" dirty="0" err="1" smtClean="0"/>
              <a:t>Construction</a:t>
            </a:r>
            <a:r>
              <a:rPr lang="es-ES" dirty="0" smtClean="0"/>
              <a:t> </a:t>
            </a:r>
            <a:r>
              <a:rPr lang="es-ES" dirty="0" err="1" smtClean="0"/>
              <a:t>Cost</a:t>
            </a:r>
            <a:r>
              <a:rPr lang="es-ES" dirty="0" smtClean="0"/>
              <a:t>           39.111.592 </a:t>
            </a:r>
            <a:r>
              <a:rPr lang="es-ES" dirty="0" err="1" smtClean="0"/>
              <a:t>kr</a:t>
            </a:r>
            <a:r>
              <a:rPr lang="es-ES" dirty="0" smtClean="0"/>
              <a:t>.</a:t>
            </a:r>
            <a:endParaRPr lang="es-ES" dirty="0"/>
          </a:p>
        </p:txBody>
      </p:sp>
      <p:cxnSp>
        <p:nvCxnSpPr>
          <p:cNvPr id="14" name="16 Conector recto"/>
          <p:cNvCxnSpPr>
            <a:stCxn id="7" idx="2"/>
            <a:endCxn id="15" idx="0"/>
          </p:cNvCxnSpPr>
          <p:nvPr/>
        </p:nvCxnSpPr>
        <p:spPr>
          <a:xfrm rot="16200000" flipH="1">
            <a:off x="2069722" y="1934834"/>
            <a:ext cx="612068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8 Rectángulo"/>
          <p:cNvSpPr/>
          <p:nvPr/>
        </p:nvSpPr>
        <p:spPr>
          <a:xfrm>
            <a:off x="1907704" y="2780928"/>
            <a:ext cx="201622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29 CuadroTexto"/>
          <p:cNvSpPr txBox="1"/>
          <p:nvPr/>
        </p:nvSpPr>
        <p:spPr>
          <a:xfrm>
            <a:off x="1691680" y="4365104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This</a:t>
            </a:r>
            <a:r>
              <a:rPr lang="es-ES" dirty="0" smtClean="0"/>
              <a:t> </a:t>
            </a:r>
            <a:r>
              <a:rPr lang="es-ES" dirty="0" err="1" smtClean="0"/>
              <a:t>construction</a:t>
            </a:r>
            <a:r>
              <a:rPr lang="es-ES" dirty="0" smtClean="0"/>
              <a:t> </a:t>
            </a:r>
            <a:r>
              <a:rPr lang="es-ES" dirty="0" err="1" smtClean="0"/>
              <a:t>cost</a:t>
            </a:r>
            <a:r>
              <a:rPr lang="es-ES" dirty="0" smtClean="0"/>
              <a:t> </a:t>
            </a:r>
            <a:r>
              <a:rPr lang="es-ES" dirty="0" err="1" smtClean="0"/>
              <a:t>must</a:t>
            </a:r>
            <a:r>
              <a:rPr lang="es-ES" dirty="0" smtClean="0"/>
              <a:t> </a:t>
            </a:r>
            <a:r>
              <a:rPr lang="es-ES" dirty="0" err="1" smtClean="0"/>
              <a:t>be</a:t>
            </a:r>
            <a:r>
              <a:rPr lang="es-ES" dirty="0" smtClean="0"/>
              <a:t> </a:t>
            </a:r>
            <a:r>
              <a:rPr lang="es-ES" dirty="0" err="1" smtClean="0"/>
              <a:t>financed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one</a:t>
            </a:r>
            <a:r>
              <a:rPr lang="es-ES" dirty="0" smtClean="0"/>
              <a:t> of </a:t>
            </a:r>
            <a:r>
              <a:rPr lang="es-ES" dirty="0" err="1" smtClean="0"/>
              <a:t>these</a:t>
            </a:r>
            <a:r>
              <a:rPr lang="es-ES" dirty="0" smtClean="0"/>
              <a:t> </a:t>
            </a:r>
            <a:r>
              <a:rPr lang="es-ES" dirty="0" err="1" smtClean="0"/>
              <a:t>ways</a:t>
            </a:r>
            <a:r>
              <a:rPr lang="es-ES" dirty="0" smtClean="0"/>
              <a:t>:</a:t>
            </a:r>
          </a:p>
          <a:p>
            <a:pPr>
              <a:buFontTx/>
              <a:buChar char="-"/>
            </a:pPr>
            <a:r>
              <a:rPr lang="es-ES" dirty="0" err="1" smtClean="0"/>
              <a:t>Rent</a:t>
            </a:r>
            <a:r>
              <a:rPr lang="es-ES" dirty="0" smtClean="0"/>
              <a:t> </a:t>
            </a:r>
            <a:r>
              <a:rPr lang="es-ES" dirty="0" err="1" smtClean="0"/>
              <a:t>increase</a:t>
            </a:r>
            <a:endParaRPr lang="es-ES" dirty="0" smtClean="0"/>
          </a:p>
          <a:p>
            <a:pPr>
              <a:buFontTx/>
              <a:buChar char="-"/>
            </a:pPr>
            <a:r>
              <a:rPr lang="es-ES" dirty="0" err="1" smtClean="0"/>
              <a:t>Owner</a:t>
            </a:r>
            <a:r>
              <a:rPr lang="es-ES" dirty="0" smtClean="0"/>
              <a:t> </a:t>
            </a:r>
            <a:r>
              <a:rPr lang="es-ES" dirty="0" err="1" smtClean="0"/>
              <a:t>contribution</a:t>
            </a:r>
            <a:endParaRPr lang="es-ES" dirty="0" smtClean="0"/>
          </a:p>
          <a:p>
            <a:r>
              <a:rPr lang="es-ES" dirty="0" smtClean="0"/>
              <a:t>-</a:t>
            </a:r>
            <a:r>
              <a:rPr lang="es-ES" dirty="0" err="1" smtClean="0"/>
              <a:t>Saving</a:t>
            </a:r>
            <a:r>
              <a:rPr lang="es-ES" dirty="0" smtClean="0"/>
              <a:t> of </a:t>
            </a:r>
            <a:r>
              <a:rPr lang="es-ES" dirty="0" err="1" smtClean="0"/>
              <a:t>energy</a:t>
            </a:r>
            <a:r>
              <a:rPr lang="es-ES" dirty="0" smtClean="0"/>
              <a:t> </a:t>
            </a:r>
            <a:r>
              <a:rPr lang="es-ES" dirty="0" err="1" smtClean="0"/>
              <a:t>consumption</a:t>
            </a:r>
            <a:endParaRPr lang="es-ES" dirty="0"/>
          </a:p>
        </p:txBody>
      </p:sp>
      <p:sp>
        <p:nvSpPr>
          <p:cNvPr id="18" name="19 CuadroTexto"/>
          <p:cNvSpPr txBox="1"/>
          <p:nvPr/>
        </p:nvSpPr>
        <p:spPr>
          <a:xfrm>
            <a:off x="1979712" y="288429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        </a:t>
            </a:r>
            <a:r>
              <a:rPr lang="es-ES" dirty="0" err="1" smtClean="0"/>
              <a:t>Low</a:t>
            </a:r>
            <a:r>
              <a:rPr lang="es-ES" dirty="0" smtClean="0"/>
              <a:t> </a:t>
            </a:r>
            <a:r>
              <a:rPr lang="es-ES" dirty="0" err="1" smtClean="0"/>
              <a:t>Energy</a:t>
            </a:r>
            <a:endParaRPr lang="es-ES" dirty="0"/>
          </a:p>
        </p:txBody>
      </p:sp>
      <p:cxnSp>
        <p:nvCxnSpPr>
          <p:cNvPr id="20" name="Conector recto de flecha 19"/>
          <p:cNvCxnSpPr/>
          <p:nvPr/>
        </p:nvCxnSpPr>
        <p:spPr>
          <a:xfrm>
            <a:off x="3657600" y="3048000"/>
            <a:ext cx="28194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rent calculatio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5" name="6 Rectángulo"/>
          <p:cNvSpPr/>
          <p:nvPr/>
        </p:nvSpPr>
        <p:spPr>
          <a:xfrm>
            <a:off x="755576" y="260648"/>
            <a:ext cx="7632848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First, we need to know how much money we will need yearly.</a:t>
            </a:r>
            <a:b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Asking our bank, with an interest rate of 4 % and a loan period of 30 years,</a:t>
            </a:r>
            <a:b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we will have to pay to lenders 2.261.827,24 kr/year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8 Marcador de contenido" descr="Loan amou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5314" y="1600200"/>
            <a:ext cx="5959054" cy="50951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rent calculation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3 Rectángulo"/>
          <p:cNvSpPr/>
          <p:nvPr/>
        </p:nvSpPr>
        <p:spPr>
          <a:xfrm>
            <a:off x="457200" y="806152"/>
            <a:ext cx="3581400" cy="794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152400" y="457200"/>
            <a:ext cx="44028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Rent Increase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Existing Investment  for the existing loan: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689,58 m² x 5 = 3447,9 m²            x 470 kr./m²/year       =  1.620.513 kr/year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additional loan: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Apartments: [689,58  + 19,44x5] x 4 = 3147 m² x 900 Dkr./m²/year = 2.832.408 kr/year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Offices:                                                   768,78 m² x 800 Dkr./m²/year =     615.024 kr/year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Penthouse:                      83,84 x 4 = 335,36 m² x 1300 Dkr./m²/year=      435.968 kr/year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Elevator:                                                4251,14 m² x 85 Dkr./m²/year=</a:t>
            </a:r>
            <a:r>
              <a:rPr kumimoji="0" lang="es-ES" sz="18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361.347 kr/year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4.244.747 kr/year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Rent increase:     4.244.747 - 1.620.513 = 2.624.234 kr./year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6 Rectángulo"/>
          <p:cNvSpPr/>
          <p:nvPr/>
        </p:nvSpPr>
        <p:spPr>
          <a:xfrm>
            <a:off x="1187624" y="5589240"/>
            <a:ext cx="676875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7 CuadroTexto"/>
          <p:cNvSpPr txBox="1"/>
          <p:nvPr/>
        </p:nvSpPr>
        <p:spPr>
          <a:xfrm>
            <a:off x="1043608" y="5733256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/>
              <a:t>Rent</a:t>
            </a:r>
            <a:r>
              <a:rPr lang="es-ES" sz="2400" dirty="0"/>
              <a:t> </a:t>
            </a:r>
            <a:r>
              <a:rPr lang="es-ES" sz="2400" dirty="0" err="1"/>
              <a:t>increase</a:t>
            </a:r>
            <a:r>
              <a:rPr lang="es-ES" sz="2400" dirty="0"/>
              <a:t>   &gt;  </a:t>
            </a:r>
            <a:r>
              <a:rPr lang="es-ES" sz="2400" dirty="0" err="1"/>
              <a:t>Scheduled</a:t>
            </a:r>
            <a:r>
              <a:rPr lang="es-ES" sz="2400" dirty="0"/>
              <a:t> </a:t>
            </a:r>
            <a:r>
              <a:rPr lang="es-ES" sz="2400" dirty="0" err="1" smtClean="0"/>
              <a:t>payment</a:t>
            </a:r>
            <a:endParaRPr lang="es-E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cxnSp>
        <p:nvCxnSpPr>
          <p:cNvPr id="11" name="12 Conector recto"/>
          <p:cNvCxnSpPr/>
          <p:nvPr/>
        </p:nvCxnSpPr>
        <p:spPr>
          <a:xfrm rot="16200000" flipH="1">
            <a:off x="5526106" y="1574794"/>
            <a:ext cx="360040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9 CuadroTexto"/>
          <p:cNvSpPr txBox="1"/>
          <p:nvPr/>
        </p:nvSpPr>
        <p:spPr>
          <a:xfrm>
            <a:off x="1835696" y="306896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        </a:t>
            </a:r>
            <a:r>
              <a:rPr lang="es-ES" dirty="0" err="1" smtClean="0"/>
              <a:t>Low</a:t>
            </a:r>
            <a:r>
              <a:rPr lang="es-ES" dirty="0" smtClean="0"/>
              <a:t> </a:t>
            </a:r>
            <a:r>
              <a:rPr lang="es-ES" dirty="0" err="1" smtClean="0"/>
              <a:t>Energy</a:t>
            </a:r>
            <a:endParaRPr lang="es-ES" dirty="0"/>
          </a:p>
        </p:txBody>
      </p:sp>
      <p:sp>
        <p:nvSpPr>
          <p:cNvPr id="21" name="Marcador de contenido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_tradnl" dirty="0"/>
          </a:p>
        </p:txBody>
      </p:sp>
      <p:pic>
        <p:nvPicPr>
          <p:cNvPr id="22" name="Marcador de contenido 3" descr="fee calculation.ps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" name="36 Rectángulo"/>
          <p:cNvSpPr/>
          <p:nvPr/>
        </p:nvSpPr>
        <p:spPr>
          <a:xfrm>
            <a:off x="6156176" y="5805264"/>
            <a:ext cx="216024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24 Rectángulo"/>
          <p:cNvSpPr/>
          <p:nvPr/>
        </p:nvSpPr>
        <p:spPr>
          <a:xfrm>
            <a:off x="6228184" y="4797152"/>
            <a:ext cx="18002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2 Marcador de contenido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Consultation Fee: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 (Construction Cost) x S (Size Factor) x FT (Percentage ratio for total consultation)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E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= 39.111.592 Dkr.                               FT: 15 %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8 % Architect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Interpolating:                                            7 % Engineer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S = 1,24</a:t>
            </a: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0" name="Content Placeholder 4"/>
          <p:cNvGraphicFramePr>
            <a:graphicFrameLocks/>
          </p:cNvGraphicFramePr>
          <p:nvPr/>
        </p:nvGraphicFramePr>
        <p:xfrm>
          <a:off x="539552" y="3356992"/>
          <a:ext cx="1440160" cy="3142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0107"/>
                <a:gridCol w="480053"/>
              </a:tblGrid>
              <a:tr h="3600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Times New Roman"/>
                          <a:ea typeface="Times New Roman"/>
                          <a:cs typeface="Times New Roman"/>
                        </a:rPr>
                        <a:t>Con. costs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Times New Roman"/>
                          <a:ea typeface="Times New Roman"/>
                          <a:cs typeface="Times New Roman"/>
                        </a:rPr>
                        <a:t>Size factor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1.303.213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2,25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2.224.996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2,00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4.513.561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1,75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9.027.124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1,55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22.504.325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1,35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44.499.941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1,20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67.386.220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1,15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90.271.582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1,10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157.657.412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1,00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225.043.240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0,95</a:t>
                      </a: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251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448.815.051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0,90</a:t>
                      </a: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cxnSp>
        <p:nvCxnSpPr>
          <p:cNvPr id="31" name="11 Conector recto de flecha"/>
          <p:cNvCxnSpPr/>
          <p:nvPr/>
        </p:nvCxnSpPr>
        <p:spPr>
          <a:xfrm rot="5400000">
            <a:off x="1799692" y="4401108"/>
            <a:ext cx="792088" cy="43204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14 Conector angular"/>
          <p:cNvCxnSpPr/>
          <p:nvPr/>
        </p:nvCxnSpPr>
        <p:spPr>
          <a:xfrm>
            <a:off x="4860032" y="3068960"/>
            <a:ext cx="792088" cy="360040"/>
          </a:xfrm>
          <a:prstGeom prst="bentConnector3">
            <a:avLst>
              <a:gd name="adj1" fmla="val 4731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17 Conector angular"/>
          <p:cNvCxnSpPr/>
          <p:nvPr/>
        </p:nvCxnSpPr>
        <p:spPr>
          <a:xfrm>
            <a:off x="4860032" y="3068960"/>
            <a:ext cx="792088" cy="720080"/>
          </a:xfrm>
          <a:prstGeom prst="bentConnector3">
            <a:avLst>
              <a:gd name="adj1" fmla="val 325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23 CuadroTexto"/>
          <p:cNvSpPr txBox="1"/>
          <p:nvPr/>
        </p:nvSpPr>
        <p:spPr>
          <a:xfrm>
            <a:off x="3707904" y="458112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Consultation</a:t>
            </a:r>
            <a:r>
              <a:rPr lang="es-ES" dirty="0" smtClean="0"/>
              <a:t> </a:t>
            </a:r>
            <a:r>
              <a:rPr lang="es-ES" dirty="0" err="1" smtClean="0"/>
              <a:t>Fee</a:t>
            </a:r>
            <a:r>
              <a:rPr lang="es-ES" dirty="0" smtClean="0"/>
              <a:t>:</a:t>
            </a:r>
          </a:p>
          <a:p>
            <a:r>
              <a:rPr lang="es-ES" dirty="0" smtClean="0"/>
              <a:t>39.111.592 x 1,24 x 0,15 = 7.274.756,11 </a:t>
            </a:r>
            <a:r>
              <a:rPr lang="es-ES" dirty="0" err="1" smtClean="0"/>
              <a:t>Dkr.</a:t>
            </a:r>
            <a:endParaRPr lang="es-ES" dirty="0"/>
          </a:p>
        </p:txBody>
      </p:sp>
      <p:cxnSp>
        <p:nvCxnSpPr>
          <p:cNvPr id="35" name="26 Conector recto"/>
          <p:cNvCxnSpPr/>
          <p:nvPr/>
        </p:nvCxnSpPr>
        <p:spPr>
          <a:xfrm>
            <a:off x="7020272" y="342900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0 Conector recto de flecha"/>
          <p:cNvCxnSpPr/>
          <p:nvPr/>
        </p:nvCxnSpPr>
        <p:spPr>
          <a:xfrm rot="5400000">
            <a:off x="6552220" y="4113076"/>
            <a:ext cx="13681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3 Conector recto de flecha"/>
          <p:cNvCxnSpPr>
            <a:stCxn id="27" idx="2"/>
          </p:cNvCxnSpPr>
          <p:nvPr/>
        </p:nvCxnSpPr>
        <p:spPr>
          <a:xfrm rot="16200000" flipH="1">
            <a:off x="6858254" y="5571238"/>
            <a:ext cx="576064" cy="36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5 CuadroTexto"/>
          <p:cNvSpPr txBox="1"/>
          <p:nvPr/>
        </p:nvSpPr>
        <p:spPr>
          <a:xfrm>
            <a:off x="6372200" y="587727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Architect’s</a:t>
            </a:r>
            <a:r>
              <a:rPr lang="es-ES" dirty="0" smtClean="0"/>
              <a:t> </a:t>
            </a:r>
            <a:r>
              <a:rPr lang="es-ES" dirty="0" err="1" smtClean="0"/>
              <a:t>fee</a:t>
            </a:r>
            <a:r>
              <a:rPr lang="es-ES" dirty="0" smtClean="0"/>
              <a:t>:</a:t>
            </a:r>
          </a:p>
          <a:p>
            <a:r>
              <a:rPr lang="es-ES" dirty="0" smtClean="0"/>
              <a:t>3.879.869,93 </a:t>
            </a:r>
            <a:r>
              <a:rPr lang="es-ES" dirty="0" err="1" smtClean="0"/>
              <a:t>Dkr.</a:t>
            </a:r>
            <a:endParaRPr lang="es-ES" dirty="0"/>
          </a:p>
        </p:txBody>
      </p:sp>
      <p:cxnSp>
        <p:nvCxnSpPr>
          <p:cNvPr id="39" name="38 Conector recto"/>
          <p:cNvCxnSpPr/>
          <p:nvPr/>
        </p:nvCxnSpPr>
        <p:spPr>
          <a:xfrm>
            <a:off x="7020272" y="378904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41 Conector recto"/>
          <p:cNvCxnSpPr>
            <a:stCxn id="27" idx="2"/>
            <a:endCxn id="41" idx="0"/>
          </p:cNvCxnSpPr>
          <p:nvPr/>
        </p:nvCxnSpPr>
        <p:spPr>
          <a:xfrm rot="5400000">
            <a:off x="5814138" y="4491118"/>
            <a:ext cx="504056" cy="21242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3 Rectángulo"/>
          <p:cNvSpPr/>
          <p:nvPr/>
        </p:nvSpPr>
        <p:spPr>
          <a:xfrm>
            <a:off x="3923928" y="5805264"/>
            <a:ext cx="216024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44 CuadroTexto"/>
          <p:cNvSpPr txBox="1"/>
          <p:nvPr/>
        </p:nvSpPr>
        <p:spPr>
          <a:xfrm>
            <a:off x="4139952" y="587727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Engineer’s</a:t>
            </a:r>
            <a:r>
              <a:rPr lang="es-ES" dirty="0" smtClean="0"/>
              <a:t> </a:t>
            </a:r>
            <a:r>
              <a:rPr lang="es-ES" dirty="0" err="1" smtClean="0"/>
              <a:t>fee</a:t>
            </a:r>
            <a:r>
              <a:rPr lang="es-ES" dirty="0" smtClean="0"/>
              <a:t>:</a:t>
            </a:r>
          </a:p>
          <a:p>
            <a:r>
              <a:rPr lang="es-ES" dirty="0" smtClean="0"/>
              <a:t>3.394.886,19 </a:t>
            </a:r>
            <a:r>
              <a:rPr lang="es-ES" dirty="0" err="1" smtClean="0"/>
              <a:t>Dkr.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Group plannin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Imagen 4" descr="Group Planning.jpg"/>
          <p:cNvPicPr>
            <a:picLocks noChangeAspect="1"/>
          </p:cNvPicPr>
          <p:nvPr/>
        </p:nvPicPr>
        <p:blipFill>
          <a:blip r:embed="rId3"/>
          <a:srcRect b="10615"/>
          <a:stretch>
            <a:fillRect/>
          </a:stretch>
        </p:blipFill>
        <p:spPr>
          <a:xfrm>
            <a:off x="923925" y="762000"/>
            <a:ext cx="729615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3D buildingNORTE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43000"/>
            <a:ext cx="9144001" cy="4520344"/>
          </a:xfrm>
        </p:spPr>
      </p:pic>
      <p:sp>
        <p:nvSpPr>
          <p:cNvPr id="5" name="CuadroTexto 4"/>
          <p:cNvSpPr txBox="1"/>
          <p:nvPr/>
        </p:nvSpPr>
        <p:spPr>
          <a:xfrm>
            <a:off x="457200" y="274638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dirty="0" err="1" smtClean="0"/>
              <a:t>The</a:t>
            </a:r>
            <a:r>
              <a:rPr lang="es-ES_tradnl" sz="6000" dirty="0" smtClean="0"/>
              <a:t> </a:t>
            </a:r>
            <a:r>
              <a:rPr lang="es-ES_tradnl" sz="6000" dirty="0" err="1" smtClean="0"/>
              <a:t>end</a:t>
            </a:r>
            <a:endParaRPr lang="es-ES_tradnl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5" name="Marcador de contenido 4" descr="registration.psd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293"/>
          </a:xfrm>
        </p:spPr>
      </p:pic>
      <p:sp>
        <p:nvSpPr>
          <p:cNvPr id="7" name="Rectángulo 6"/>
          <p:cNvSpPr/>
          <p:nvPr/>
        </p:nvSpPr>
        <p:spPr>
          <a:xfrm>
            <a:off x="1066800" y="494308"/>
            <a:ext cx="7391400" cy="5786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Roof</a:t>
            </a:r>
          </a:p>
          <a:p>
            <a:r>
              <a:rPr lang="en-US" sz="1400" dirty="0" smtClean="0"/>
              <a:t>	The </a:t>
            </a:r>
            <a:r>
              <a:rPr lang="en-US" sz="1400" dirty="0"/>
              <a:t>roof of the building is made by wood rafters, is insulated with 10cm of old mineral wool and</a:t>
            </a:r>
            <a:r>
              <a:rPr lang="en-US" sz="1400" dirty="0" smtClean="0"/>
              <a:t> covering </a:t>
            </a:r>
            <a:r>
              <a:rPr lang="en-US" sz="1400" dirty="0"/>
              <a:t>with asbestos slates</a:t>
            </a:r>
            <a:r>
              <a:rPr lang="en-US" sz="1400" dirty="0" smtClean="0"/>
              <a:t>.</a:t>
            </a:r>
          </a:p>
          <a:p>
            <a:r>
              <a:rPr lang="en-US" sz="1400" dirty="0" smtClean="0"/>
              <a:t>	Our proposal is to remove all the roof and remade with </a:t>
            </a:r>
            <a:r>
              <a:rPr lang="en-US" sz="1400" dirty="0" smtClean="0"/>
              <a:t>healthy </a:t>
            </a:r>
            <a:r>
              <a:rPr lang="en-US" sz="1400" dirty="0" smtClean="0"/>
              <a:t>elements like glass, steel and wood.</a:t>
            </a:r>
          </a:p>
          <a:p>
            <a:endParaRPr lang="en-US" sz="1400" dirty="0" smtClean="0"/>
          </a:p>
          <a:p>
            <a:r>
              <a:rPr lang="en-US" dirty="0"/>
              <a:t>Heating</a:t>
            </a:r>
            <a:r>
              <a:rPr lang="en-US" sz="1400" dirty="0" smtClean="0"/>
              <a:t> </a:t>
            </a:r>
            <a:r>
              <a:rPr lang="en-US" dirty="0"/>
              <a:t>system</a:t>
            </a:r>
          </a:p>
          <a:p>
            <a:r>
              <a:rPr lang="en-US" sz="1400" dirty="0" smtClean="0"/>
              <a:t>	We are going to install </a:t>
            </a:r>
            <a:r>
              <a:rPr lang="en-US" sz="1400" dirty="0" err="1" smtClean="0"/>
              <a:t>underfloor</a:t>
            </a:r>
            <a:r>
              <a:rPr lang="en-US" sz="1400" dirty="0" smtClean="0"/>
              <a:t> heating in kitchens and bathrooms because is more ecological.</a:t>
            </a:r>
          </a:p>
          <a:p>
            <a:endParaRPr lang="en-US" sz="1400" dirty="0" smtClean="0"/>
          </a:p>
          <a:p>
            <a:r>
              <a:rPr lang="en-US" dirty="0"/>
              <a:t>Windows</a:t>
            </a:r>
          </a:p>
          <a:p>
            <a:r>
              <a:rPr lang="en-US" sz="1400" dirty="0" smtClean="0"/>
              <a:t>	These </a:t>
            </a:r>
            <a:r>
              <a:rPr lang="en-US" sz="1400" dirty="0"/>
              <a:t>windows has some </a:t>
            </a:r>
            <a:r>
              <a:rPr lang="en-US" sz="1400" dirty="0" smtClean="0"/>
              <a:t>problems like </a:t>
            </a:r>
            <a:r>
              <a:rPr lang="es-ES_tradnl" sz="1400" dirty="0" err="1" smtClean="0"/>
              <a:t>poor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ventilation</a:t>
            </a:r>
            <a:r>
              <a:rPr lang="es-ES_tradnl" sz="1400" dirty="0" smtClean="0"/>
              <a:t>, </a:t>
            </a:r>
            <a:r>
              <a:rPr lang="es-ES_tradnl" sz="1400" dirty="0" err="1" smtClean="0"/>
              <a:t>old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design</a:t>
            </a:r>
            <a:r>
              <a:rPr lang="es-ES_tradnl" sz="1400" dirty="0" smtClean="0"/>
              <a:t>, </a:t>
            </a:r>
            <a:r>
              <a:rPr lang="es-ES_tradnl" sz="1400" dirty="0" err="1" smtClean="0"/>
              <a:t>weeping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plastic</a:t>
            </a:r>
            <a:r>
              <a:rPr lang="es-ES_tradnl" sz="1400" dirty="0" smtClean="0"/>
              <a:t> </a:t>
            </a:r>
            <a:r>
              <a:rPr lang="es-ES_tradnl" sz="1400" dirty="0"/>
              <a:t>may </a:t>
            </a:r>
            <a:r>
              <a:rPr lang="es-ES_tradnl" sz="1400" dirty="0" err="1"/>
              <a:t>contain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harmful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lead</a:t>
            </a:r>
            <a:r>
              <a:rPr lang="es-ES_tradnl" sz="1400" dirty="0" smtClean="0"/>
              <a:t>. </a:t>
            </a:r>
            <a:r>
              <a:rPr lang="es-ES_tradnl" sz="1400" dirty="0" err="1" smtClean="0"/>
              <a:t>We</a:t>
            </a:r>
            <a:r>
              <a:rPr lang="es-ES_tradnl" sz="1400" dirty="0" smtClean="0"/>
              <a:t> are </a:t>
            </a:r>
            <a:r>
              <a:rPr lang="es-ES_tradnl" sz="1400" dirty="0" err="1" smtClean="0"/>
              <a:t>going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to</a:t>
            </a:r>
            <a:r>
              <a:rPr lang="es-ES_tradnl" sz="1400" dirty="0" smtClean="0"/>
              <a:t> </a:t>
            </a:r>
            <a:r>
              <a:rPr lang="es-ES_tradnl" sz="1400" dirty="0" err="1"/>
              <a:t>c</a:t>
            </a:r>
            <a:r>
              <a:rPr lang="es-ES_tradnl" sz="1400" dirty="0" err="1" smtClean="0"/>
              <a:t>hange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them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into</a:t>
            </a:r>
            <a:r>
              <a:rPr lang="es-ES_tradnl" sz="1400" dirty="0" smtClean="0"/>
              <a:t>: </a:t>
            </a:r>
            <a:r>
              <a:rPr lang="es-ES_tradnl" sz="1400" dirty="0" err="1" smtClean="0"/>
              <a:t>Double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paned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windows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with</a:t>
            </a:r>
            <a:r>
              <a:rPr lang="es-ES_tradnl" sz="1400" dirty="0" smtClean="0"/>
              <a:t> PVC </a:t>
            </a:r>
            <a:r>
              <a:rPr lang="es-ES_tradnl" sz="1400" dirty="0" err="1" smtClean="0"/>
              <a:t>frames</a:t>
            </a:r>
            <a:r>
              <a:rPr lang="es-ES_tradnl" sz="1400" dirty="0" smtClean="0"/>
              <a:t>, </a:t>
            </a:r>
            <a:r>
              <a:rPr lang="es-ES_tradnl" sz="1400" dirty="0" err="1" smtClean="0"/>
              <a:t>also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called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uPVC</a:t>
            </a:r>
            <a:r>
              <a:rPr lang="es-ES_tradnl" sz="1400" dirty="0" smtClean="0"/>
              <a:t>,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PVCu</a:t>
            </a:r>
            <a:r>
              <a:rPr lang="es-ES_tradnl" sz="1400" dirty="0" smtClean="0"/>
              <a:t>. </a:t>
            </a:r>
            <a:r>
              <a:rPr lang="es-ES_tradnl" sz="1400" dirty="0" err="1" smtClean="0"/>
              <a:t>These</a:t>
            </a:r>
            <a:r>
              <a:rPr lang="es-ES_tradnl" sz="1400" dirty="0" smtClean="0"/>
              <a:t> are made </a:t>
            </a:r>
            <a:r>
              <a:rPr lang="es-ES_tradnl" sz="1400" dirty="0" err="1" smtClean="0"/>
              <a:t>from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vinyl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are </a:t>
            </a:r>
            <a:r>
              <a:rPr lang="es-ES_tradnl" sz="1400" dirty="0" err="1" smtClean="0"/>
              <a:t>inexpensive</a:t>
            </a:r>
            <a:r>
              <a:rPr lang="es-ES_tradnl" sz="1400" dirty="0" smtClean="0"/>
              <a:t>, </a:t>
            </a:r>
            <a:r>
              <a:rPr lang="es-ES_tradnl" sz="1400" dirty="0" err="1" smtClean="0"/>
              <a:t>energy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efficient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low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maintenance</a:t>
            </a:r>
            <a:r>
              <a:rPr lang="es-ES_tradnl" sz="1400" dirty="0" smtClean="0"/>
              <a:t>. </a:t>
            </a:r>
            <a:r>
              <a:rPr lang="es-ES_tradnl" sz="1400" dirty="0" err="1" smtClean="0"/>
              <a:t>They</a:t>
            </a:r>
            <a:r>
              <a:rPr lang="es-ES_tradnl" sz="1400" dirty="0" smtClean="0"/>
              <a:t> do </a:t>
            </a:r>
            <a:r>
              <a:rPr lang="es-ES_tradnl" sz="1400" dirty="0" err="1" smtClean="0"/>
              <a:t>not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need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to</a:t>
            </a:r>
            <a:r>
              <a:rPr lang="es-ES_tradnl" sz="1400" dirty="0" smtClean="0"/>
              <a:t> be </a:t>
            </a:r>
            <a:r>
              <a:rPr lang="es-ES_tradnl" sz="1400" dirty="0" err="1" smtClean="0"/>
              <a:t>painted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are </a:t>
            </a:r>
            <a:r>
              <a:rPr lang="es-ES_tradnl" sz="1400" dirty="0" err="1" smtClean="0"/>
              <a:t>highly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resistant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to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moisture</a:t>
            </a:r>
            <a:r>
              <a:rPr lang="es-ES_tradnl" sz="1400" dirty="0" smtClean="0"/>
              <a:t>. </a:t>
            </a:r>
            <a:r>
              <a:rPr lang="es-ES_tradnl" sz="1400" dirty="0" err="1" smtClean="0"/>
              <a:t>Some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vinyl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frames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have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been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insulated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to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give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improved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thermal</a:t>
            </a:r>
            <a:r>
              <a:rPr lang="es-ES_tradnl" sz="1400" dirty="0" smtClean="0"/>
              <a:t> performance.</a:t>
            </a:r>
          </a:p>
          <a:p>
            <a:endParaRPr lang="es-ES_tradnl" sz="1400" dirty="0" smtClean="0"/>
          </a:p>
          <a:p>
            <a:r>
              <a:rPr lang="es-ES_tradnl" dirty="0"/>
              <a:t>Pipes</a:t>
            </a:r>
          </a:p>
          <a:p>
            <a:r>
              <a:rPr lang="es-ES_tradnl" sz="1400" dirty="0" smtClean="0"/>
              <a:t>	</a:t>
            </a:r>
            <a:r>
              <a:rPr lang="es-ES_tradnl" sz="1400" dirty="0" err="1" smtClean="0"/>
              <a:t>All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the</a:t>
            </a:r>
            <a:r>
              <a:rPr lang="es-ES_tradnl" sz="1400" dirty="0" smtClean="0"/>
              <a:t> pipes are </a:t>
            </a:r>
            <a:r>
              <a:rPr lang="es-ES_tradnl" sz="1400" dirty="0" err="1" smtClean="0"/>
              <a:t>going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to</a:t>
            </a:r>
            <a:r>
              <a:rPr lang="es-ES_tradnl" sz="1400" dirty="0" smtClean="0"/>
              <a:t> be removed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changed</a:t>
            </a:r>
            <a:r>
              <a:rPr lang="es-ES_tradnl" sz="1400" dirty="0" smtClean="0"/>
              <a:t> by </a:t>
            </a:r>
            <a:r>
              <a:rPr lang="es-ES_tradnl" sz="1400" dirty="0" err="1" smtClean="0"/>
              <a:t>recyclable</a:t>
            </a:r>
            <a:r>
              <a:rPr lang="es-ES_tradnl" sz="1400" dirty="0" smtClean="0"/>
              <a:t> pipes.</a:t>
            </a:r>
          </a:p>
          <a:p>
            <a:endParaRPr lang="es-ES_tradnl" sz="1400" dirty="0" smtClean="0"/>
          </a:p>
          <a:p>
            <a:endParaRPr lang="es-ES_tradnl" sz="1400" dirty="0"/>
          </a:p>
          <a:p>
            <a:endParaRPr lang="es-ES_tradnl" sz="1400" dirty="0" smtClean="0"/>
          </a:p>
          <a:p>
            <a:r>
              <a:rPr lang="es-ES_tradnl" dirty="0" err="1" smtClean="0"/>
              <a:t>Ventilation</a:t>
            </a:r>
            <a:endParaRPr lang="es-ES_tradnl" dirty="0" smtClean="0"/>
          </a:p>
          <a:p>
            <a:r>
              <a:rPr lang="es-ES_tradnl" sz="1400" dirty="0" smtClean="0"/>
              <a:t>	</a:t>
            </a:r>
            <a:r>
              <a:rPr lang="es-ES_tradnl" sz="1400" dirty="0" err="1" smtClean="0"/>
              <a:t>All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the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ducts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have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to</a:t>
            </a:r>
            <a:r>
              <a:rPr lang="es-ES_tradnl" sz="1400" dirty="0" smtClean="0"/>
              <a:t> be removed </a:t>
            </a:r>
            <a:r>
              <a:rPr lang="es-ES_tradnl" sz="1400" dirty="0" err="1" smtClean="0"/>
              <a:t>and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changed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into</a:t>
            </a:r>
            <a:r>
              <a:rPr lang="es-ES_tradnl" sz="1400" dirty="0" smtClean="0"/>
              <a:t> non </a:t>
            </a:r>
            <a:r>
              <a:rPr lang="es-ES_tradnl" sz="1400" dirty="0" err="1" smtClean="0"/>
              <a:t>harmfull</a:t>
            </a:r>
            <a:r>
              <a:rPr lang="es-ES_tradnl" sz="1400" dirty="0" smtClean="0"/>
              <a:t> </a:t>
            </a:r>
            <a:r>
              <a:rPr lang="es-ES_tradnl" sz="1400" dirty="0" err="1" smtClean="0"/>
              <a:t>materials</a:t>
            </a:r>
            <a:r>
              <a:rPr lang="es-ES_tradnl" sz="1400" dirty="0" smtClean="0"/>
              <a:t>.</a:t>
            </a:r>
          </a:p>
          <a:p>
            <a:endParaRPr lang="es-ES_tradnl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 </a:t>
            </a:r>
            <a:endParaRPr lang="es-ES_tradnl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Sin título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Imagen 5" descr="legendstatics.tif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1096" y="4953000"/>
            <a:ext cx="2785704" cy="1625540"/>
          </a:xfrm>
          <a:prstGeom prst="rect">
            <a:avLst/>
          </a:prstGeom>
        </p:spPr>
      </p:pic>
      <p:pic>
        <p:nvPicPr>
          <p:cNvPr id="7" name="Imagen 6" descr="statics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286000"/>
            <a:ext cx="8001000" cy="1683448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sustainabilit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292"/>
          </a:xfrm>
        </p:spPr>
      </p:pic>
      <p:sp>
        <p:nvSpPr>
          <p:cNvPr id="5" name="CuadroTexto 4"/>
          <p:cNvSpPr txBox="1"/>
          <p:nvPr/>
        </p:nvSpPr>
        <p:spPr>
          <a:xfrm>
            <a:off x="838200" y="533400"/>
            <a:ext cx="7467600" cy="7017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s-ES_tradnl" dirty="0" err="1" smtClean="0"/>
              <a:t>Energy</a:t>
            </a:r>
            <a:r>
              <a:rPr lang="es-ES_tradnl" dirty="0" smtClean="0"/>
              <a:t> </a:t>
            </a:r>
            <a:r>
              <a:rPr lang="es-ES_tradnl" dirty="0" err="1" smtClean="0"/>
              <a:t>efficient</a:t>
            </a:r>
            <a:r>
              <a:rPr lang="es-ES_tradnl" dirty="0" smtClean="0"/>
              <a:t> </a:t>
            </a:r>
            <a:r>
              <a:rPr lang="es-ES_tradnl" dirty="0" err="1" smtClean="0"/>
              <a:t>windows</a:t>
            </a: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r>
              <a:rPr lang="es-ES_tradnl" dirty="0" err="1" smtClean="0"/>
              <a:t>Wooden</a:t>
            </a:r>
            <a:r>
              <a:rPr lang="es-ES_tradnl" dirty="0" smtClean="0"/>
              <a:t> </a:t>
            </a:r>
            <a:r>
              <a:rPr lang="es-ES_tradnl" dirty="0" err="1" smtClean="0"/>
              <a:t>screens</a:t>
            </a:r>
            <a:r>
              <a:rPr lang="es-ES_tradnl" dirty="0" smtClean="0"/>
              <a:t> </a:t>
            </a:r>
            <a:r>
              <a:rPr lang="es-ES_tradnl" dirty="0" err="1" smtClean="0"/>
              <a:t>and</a:t>
            </a:r>
            <a:r>
              <a:rPr lang="es-ES_tradnl" dirty="0" smtClean="0"/>
              <a:t> </a:t>
            </a:r>
            <a:r>
              <a:rPr lang="es-ES_tradnl" dirty="0" err="1" smtClean="0"/>
              <a:t>shutters</a:t>
            </a:r>
            <a:endParaRPr lang="es-ES_tradnl" dirty="0" smtClean="0"/>
          </a:p>
          <a:p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r>
              <a:rPr lang="es-ES_tradnl" dirty="0" err="1" smtClean="0"/>
              <a:t>Fotovoltaic</a:t>
            </a:r>
            <a:r>
              <a:rPr lang="es-ES_tradnl" dirty="0" smtClean="0"/>
              <a:t> </a:t>
            </a:r>
            <a:r>
              <a:rPr lang="es-ES_tradnl" dirty="0" err="1" smtClean="0"/>
              <a:t>cells</a:t>
            </a:r>
            <a:r>
              <a:rPr lang="es-ES_tradnl" dirty="0" smtClean="0"/>
              <a:t> in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roof</a:t>
            </a: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r>
              <a:rPr lang="es-ES_tradnl" dirty="0" err="1" smtClean="0"/>
              <a:t>Recyclable</a:t>
            </a:r>
            <a:r>
              <a:rPr lang="es-ES_tradnl" dirty="0" smtClean="0"/>
              <a:t> pipes</a:t>
            </a:r>
          </a:p>
          <a:p>
            <a:pPr>
              <a:buFont typeface="Arial"/>
              <a:buChar char="•"/>
            </a:pPr>
            <a:endParaRPr lang="es-ES_tradnl" dirty="0" smtClean="0"/>
          </a:p>
          <a:p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endParaRPr lang="es-ES_tradnl" dirty="0" smtClean="0"/>
          </a:p>
          <a:p>
            <a:pPr>
              <a:buFont typeface="Arial"/>
              <a:buChar char="•"/>
            </a:pPr>
            <a:r>
              <a:rPr lang="es-ES_tradnl" dirty="0" err="1" smtClean="0"/>
              <a:t>Recycle</a:t>
            </a:r>
            <a:r>
              <a:rPr lang="es-ES_tradnl" dirty="0" smtClean="0"/>
              <a:t> </a:t>
            </a:r>
            <a:r>
              <a:rPr lang="es-ES_tradnl" dirty="0" err="1" smtClean="0"/>
              <a:t>of</a:t>
            </a:r>
            <a:r>
              <a:rPr lang="es-ES_tradnl" dirty="0" smtClean="0"/>
              <a:t>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rain</a:t>
            </a:r>
            <a:r>
              <a:rPr lang="es-ES_tradnl" dirty="0" smtClean="0"/>
              <a:t> </a:t>
            </a:r>
            <a:r>
              <a:rPr lang="es-ES_tradnl" dirty="0" err="1" smtClean="0"/>
              <a:t>water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toilets</a:t>
            </a:r>
            <a:r>
              <a:rPr lang="es-ES_tradnl" dirty="0" smtClean="0"/>
              <a:t> </a:t>
            </a:r>
            <a:r>
              <a:rPr lang="es-ES_tradnl" dirty="0" err="1" smtClean="0"/>
              <a:t>and</a:t>
            </a:r>
            <a:r>
              <a:rPr lang="es-ES_tradnl" dirty="0" smtClean="0"/>
              <a:t> </a:t>
            </a:r>
            <a:r>
              <a:rPr lang="es-ES_tradnl" dirty="0" err="1" smtClean="0"/>
              <a:t>washing</a:t>
            </a:r>
            <a:r>
              <a:rPr lang="es-ES_tradnl" dirty="0" smtClean="0"/>
              <a:t> machines.</a:t>
            </a:r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 smtClean="0"/>
          </a:p>
          <a:p>
            <a:endParaRPr lang="es-ES_tradn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7813" y="4038600"/>
            <a:ext cx="1739585" cy="131445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7215" y="1727200"/>
            <a:ext cx="1991827" cy="1473200"/>
          </a:xfrm>
          <a:prstGeom prst="rect">
            <a:avLst/>
          </a:prstGeom>
        </p:spPr>
      </p:pic>
      <p:pic>
        <p:nvPicPr>
          <p:cNvPr id="9" name="Imagen 8" descr="rain water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1722" y="3505200"/>
            <a:ext cx="2317320" cy="3352800"/>
          </a:xfrm>
          <a:prstGeom prst="rect">
            <a:avLst/>
          </a:prstGeom>
        </p:spPr>
      </p:pic>
      <p:pic>
        <p:nvPicPr>
          <p:cNvPr id="10" name="Imagen 9" descr="lamas.bm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7813" y="1880081"/>
            <a:ext cx="2483909" cy="1167437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pic>
        <p:nvPicPr>
          <p:cNvPr id="11" name="Imagen 10" descr="glazing_double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7813" y="274638"/>
            <a:ext cx="1452562" cy="1452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9" name="Marcador de contenido 8" descr="guai.pdf"/>
          <p:cNvPicPr>
            <a:picLocks noGrp="1" noChangeAspect="1"/>
          </p:cNvPicPr>
          <p:nvPr>
            <p:ph idx="1"/>
          </p:nvPr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0"/>
            <a:ext cx="9144000" cy="6858000"/>
          </a:xfrm>
        </p:spPr>
      </p:pic>
      <p:sp>
        <p:nvSpPr>
          <p:cNvPr id="10" name="CuadroTexto 9"/>
          <p:cNvSpPr txBox="1"/>
          <p:nvPr/>
        </p:nvSpPr>
        <p:spPr>
          <a:xfrm>
            <a:off x="1524000" y="2777698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800" i="1" dirty="0" smtClean="0">
                <a:solidFill>
                  <a:srgbClr val="262626"/>
                </a:solidFill>
                <a:latin typeface="Verdana"/>
                <a:cs typeface="Verdana"/>
              </a:rPr>
              <a:t>DESIGN</a:t>
            </a:r>
            <a:endParaRPr lang="es-ES_tradnl" sz="4800" i="1" dirty="0">
              <a:solidFill>
                <a:srgbClr val="262626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drawings.psd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Imagen 4" descr="facade1.tif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10"/>
          <a:stretch>
            <a:fillRect/>
          </a:stretch>
        </p:blipFill>
        <p:spPr>
          <a:xfrm>
            <a:off x="1009305" y="589534"/>
            <a:ext cx="4724400" cy="1656208"/>
          </a:xfrm>
          <a:prstGeom prst="rect">
            <a:avLst/>
          </a:prstGeom>
        </p:spPr>
      </p:pic>
      <p:pic>
        <p:nvPicPr>
          <p:cNvPr id="6" name="Imagen 5" descr="facade2.tif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9305" y="3962400"/>
            <a:ext cx="4724400" cy="1780553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009305" y="2245742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/>
              <a:t>South</a:t>
            </a:r>
            <a:r>
              <a:rPr lang="es-ES_tradnl" dirty="0" smtClean="0"/>
              <a:t> </a:t>
            </a:r>
            <a:r>
              <a:rPr lang="es-ES_tradnl" dirty="0" err="1" smtClean="0"/>
              <a:t>facade</a:t>
            </a:r>
            <a:endParaRPr lang="es-ES_tradnl" dirty="0"/>
          </a:p>
        </p:txBody>
      </p:sp>
      <p:sp>
        <p:nvSpPr>
          <p:cNvPr id="8" name="CuadroTexto 7"/>
          <p:cNvSpPr txBox="1"/>
          <p:nvPr/>
        </p:nvSpPr>
        <p:spPr>
          <a:xfrm>
            <a:off x="1009305" y="6096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North </a:t>
            </a:r>
            <a:r>
              <a:rPr lang="es-ES_tradnl" dirty="0" err="1" smtClean="0"/>
              <a:t>facade</a:t>
            </a:r>
            <a:endParaRPr lang="es-ES_tradnl" dirty="0"/>
          </a:p>
        </p:txBody>
      </p:sp>
      <p:cxnSp>
        <p:nvCxnSpPr>
          <p:cNvPr id="11" name="Conector recto de flecha 10"/>
          <p:cNvCxnSpPr/>
          <p:nvPr/>
        </p:nvCxnSpPr>
        <p:spPr>
          <a:xfrm rot="16200000" flipH="1">
            <a:off x="5716966" y="594668"/>
            <a:ext cx="33478" cy="9777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 descr="ffgghgh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0041" y="381000"/>
            <a:ext cx="2296759" cy="1722569"/>
          </a:xfrm>
          <a:prstGeom prst="rect">
            <a:avLst/>
          </a:prstGeom>
          <a:ln w="28575" cmpd="sng">
            <a:solidFill>
              <a:srgbClr val="4F81BD"/>
            </a:solidFill>
          </a:ln>
        </p:spPr>
      </p:pic>
      <p:pic>
        <p:nvPicPr>
          <p:cNvPr id="13" name="Imagen 12" descr="north facade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9945" y="3962400"/>
            <a:ext cx="3015358" cy="2737269"/>
          </a:xfrm>
          <a:prstGeom prst="rect">
            <a:avLst/>
          </a:prstGeom>
          <a:ln w="28575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4" name="Imagen 13" descr="hdhh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423" b="50387"/>
          <a:stretch>
            <a:fillRect/>
          </a:stretch>
        </p:blipFill>
        <p:spPr>
          <a:xfrm>
            <a:off x="1009305" y="2615074"/>
            <a:ext cx="8134695" cy="1018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Marcador de contenido 3" descr="metalic structu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Imagen 4" descr="3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71758F"/>
              </a:clrFrom>
              <a:clrTo>
                <a:srgbClr val="71758F">
                  <a:alpha val="0"/>
                </a:srgbClr>
              </a:clrTo>
            </a:clrChange>
          </a:blip>
          <a:srcRect l="15350" r="27972"/>
          <a:stretch>
            <a:fillRect/>
          </a:stretch>
        </p:blipFill>
        <p:spPr>
          <a:xfrm>
            <a:off x="1143000" y="762000"/>
            <a:ext cx="5789061" cy="48006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912260" y="59552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err="1" smtClean="0"/>
              <a:t>Metalic</a:t>
            </a:r>
            <a:r>
              <a:rPr lang="es-ES_tradnl" dirty="0" smtClean="0"/>
              <a:t> </a:t>
            </a:r>
            <a:r>
              <a:rPr lang="es-ES_tradnl" dirty="0" err="1" smtClean="0"/>
              <a:t>strucutre</a:t>
            </a:r>
            <a:r>
              <a:rPr lang="es-ES_tradnl" dirty="0" smtClean="0"/>
              <a:t> por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balconies</a:t>
            </a:r>
            <a:r>
              <a:rPr lang="es-ES_tradnl" dirty="0" smtClean="0"/>
              <a:t> made by </a:t>
            </a:r>
            <a:r>
              <a:rPr lang="es-ES_tradnl" dirty="0" err="1" smtClean="0"/>
              <a:t>steel</a:t>
            </a:r>
            <a:r>
              <a:rPr lang="es-ES_tradnl" dirty="0" smtClean="0"/>
              <a:t> </a:t>
            </a:r>
            <a:r>
              <a:rPr lang="es-ES_tradnl" dirty="0" err="1" smtClean="0"/>
              <a:t>profiles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 dirty="0"/>
          </a:p>
        </p:txBody>
      </p:sp>
      <p:pic>
        <p:nvPicPr>
          <p:cNvPr id="4" name="Marcador de contenido 3" descr="distributions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737373"/>
              </a:clrFrom>
              <a:clrTo>
                <a:srgbClr val="73737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Imagen 4" descr="apartment1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362200"/>
            <a:ext cx="8839200" cy="1939213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609600" y="25908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Rectángulo 6"/>
          <p:cNvSpPr/>
          <p:nvPr/>
        </p:nvSpPr>
        <p:spPr>
          <a:xfrm flipV="1">
            <a:off x="4724400" y="3276600"/>
            <a:ext cx="381000" cy="1523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Rectángulo 7"/>
          <p:cNvSpPr/>
          <p:nvPr/>
        </p:nvSpPr>
        <p:spPr>
          <a:xfrm>
            <a:off x="5334000" y="3810000"/>
            <a:ext cx="228600" cy="2286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0" name="Imagen 9" descr="3b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781800" y="4772072"/>
            <a:ext cx="2286000" cy="185808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1" name="Elipse 10"/>
          <p:cNvSpPr/>
          <p:nvPr/>
        </p:nvSpPr>
        <p:spPr>
          <a:xfrm>
            <a:off x="8534400" y="38100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13" name="Conector recto de flecha 12"/>
          <p:cNvCxnSpPr/>
          <p:nvPr/>
        </p:nvCxnSpPr>
        <p:spPr>
          <a:xfrm rot="5400000">
            <a:off x="8420894" y="4305300"/>
            <a:ext cx="532606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Imagen 14" descr="1k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2178238" y="908337"/>
            <a:ext cx="2317562" cy="1453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16" name="Elipse 15"/>
          <p:cNvSpPr/>
          <p:nvPr/>
        </p:nvSpPr>
        <p:spPr>
          <a:xfrm>
            <a:off x="1828800" y="29718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18" name="Conector recto de flecha 17"/>
          <p:cNvCxnSpPr>
            <a:stCxn id="16" idx="7"/>
          </p:cNvCxnSpPr>
          <p:nvPr/>
        </p:nvCxnSpPr>
        <p:spPr>
          <a:xfrm rot="5400000" flipH="1" flipV="1">
            <a:off x="1974663" y="2324101"/>
            <a:ext cx="806637" cy="5780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Imagen 18" descr="1lr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76200" y="908337"/>
            <a:ext cx="2057400" cy="1453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cxnSp>
        <p:nvCxnSpPr>
          <p:cNvPr id="22" name="Conector recto de flecha 21"/>
          <p:cNvCxnSpPr>
            <a:stCxn id="6" idx="0"/>
          </p:cNvCxnSpPr>
          <p:nvPr/>
        </p:nvCxnSpPr>
        <p:spPr>
          <a:xfrm rot="5400000" flipH="1" flipV="1">
            <a:off x="646112" y="2325688"/>
            <a:ext cx="381000" cy="149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Imagen 24" descr="2k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-82221" y="4772074"/>
            <a:ext cx="2444421" cy="185807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26" name="Elipse 25"/>
          <p:cNvSpPr/>
          <p:nvPr/>
        </p:nvSpPr>
        <p:spPr>
          <a:xfrm>
            <a:off x="2362200" y="37338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28" name="Conector recto de flecha 27"/>
          <p:cNvCxnSpPr>
            <a:stCxn id="26" idx="3"/>
          </p:cNvCxnSpPr>
          <p:nvPr/>
        </p:nvCxnSpPr>
        <p:spPr>
          <a:xfrm rot="5400000">
            <a:off x="1614463" y="3979701"/>
            <a:ext cx="778113" cy="8066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2" name="Imagen 31" descr="2lv2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2362200" y="4772073"/>
            <a:ext cx="2204037" cy="1858079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33" name="Elipse 32"/>
          <p:cNvSpPr/>
          <p:nvPr/>
        </p:nvSpPr>
        <p:spPr>
          <a:xfrm>
            <a:off x="2406838" y="3124198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35" name="Conector recto 34"/>
          <p:cNvCxnSpPr>
            <a:stCxn id="33" idx="6"/>
          </p:cNvCxnSpPr>
          <p:nvPr/>
        </p:nvCxnSpPr>
        <p:spPr>
          <a:xfrm>
            <a:off x="2711638" y="3276598"/>
            <a:ext cx="260162" cy="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rot="5400000">
            <a:off x="2224858" y="4024336"/>
            <a:ext cx="1494681" cy="7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Imagen 37" descr="2r22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4572000" y="908337"/>
            <a:ext cx="2209800" cy="1453863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39" name="Elipse 38"/>
          <p:cNvSpPr/>
          <p:nvPr/>
        </p:nvSpPr>
        <p:spPr>
          <a:xfrm>
            <a:off x="7620000" y="28956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41" name="Conector recto de flecha 40"/>
          <p:cNvCxnSpPr>
            <a:stCxn id="39" idx="1"/>
          </p:cNvCxnSpPr>
          <p:nvPr/>
        </p:nvCxnSpPr>
        <p:spPr>
          <a:xfrm rot="16200000" flipV="1">
            <a:off x="6934201" y="2209800"/>
            <a:ext cx="578037" cy="8828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Elipse 44"/>
          <p:cNvSpPr/>
          <p:nvPr/>
        </p:nvSpPr>
        <p:spPr>
          <a:xfrm>
            <a:off x="8534400" y="3016438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46" name="Imagen 45" descr="2r3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4495800" y="4772073"/>
            <a:ext cx="2346788" cy="1858080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sp>
        <p:nvSpPr>
          <p:cNvPr id="47" name="Elipse 46"/>
          <p:cNvSpPr/>
          <p:nvPr/>
        </p:nvSpPr>
        <p:spPr>
          <a:xfrm>
            <a:off x="7467600" y="3733800"/>
            <a:ext cx="304800" cy="3048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cxnSp>
        <p:nvCxnSpPr>
          <p:cNvPr id="49" name="Conector recto de flecha 48"/>
          <p:cNvCxnSpPr/>
          <p:nvPr/>
        </p:nvCxnSpPr>
        <p:spPr>
          <a:xfrm rot="16200000" flipH="1">
            <a:off x="5727281" y="4329533"/>
            <a:ext cx="886665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ector recto 51"/>
          <p:cNvCxnSpPr>
            <a:stCxn id="47" idx="2"/>
          </p:cNvCxnSpPr>
          <p:nvPr/>
        </p:nvCxnSpPr>
        <p:spPr>
          <a:xfrm rot="10800000">
            <a:off x="6172202" y="3886200"/>
            <a:ext cx="129539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7" name="Imagen 56" descr="3k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8"/>
              <a:stretch>
                <a:fillRect/>
              </a:stretch>
            </p:blipFill>
          </mc:Choice>
          <mc:Fallback>
            <p:blipFill>
              <a:blip r:embed="rId19"/>
              <a:stretch>
                <a:fillRect/>
              </a:stretch>
            </p:blipFill>
          </mc:Fallback>
        </mc:AlternateContent>
        <p:spPr>
          <a:xfrm>
            <a:off x="6900390" y="830768"/>
            <a:ext cx="2167410" cy="1417674"/>
          </a:xfrm>
          <a:prstGeom prst="rect">
            <a:avLst/>
          </a:prstGeom>
          <a:ln w="12700" cmpd="sng">
            <a:solidFill>
              <a:schemeClr val="tx1"/>
            </a:solidFill>
          </a:ln>
        </p:spPr>
      </p:pic>
      <p:cxnSp>
        <p:nvCxnSpPr>
          <p:cNvPr id="59" name="Conector recto de flecha 58"/>
          <p:cNvCxnSpPr>
            <a:stCxn id="45" idx="0"/>
          </p:cNvCxnSpPr>
          <p:nvPr/>
        </p:nvCxnSpPr>
        <p:spPr>
          <a:xfrm rot="5400000" flipH="1" flipV="1">
            <a:off x="8283878" y="2612722"/>
            <a:ext cx="806638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CuadroTexto 70"/>
          <p:cNvSpPr txBox="1"/>
          <p:nvPr/>
        </p:nvSpPr>
        <p:spPr>
          <a:xfrm>
            <a:off x="2194388" y="138896"/>
            <a:ext cx="464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400" dirty="0" err="1" smtClean="0">
                <a:latin typeface="Verdana"/>
                <a:cs typeface="Verdana"/>
              </a:rPr>
              <a:t>Apartments</a:t>
            </a:r>
            <a:endParaRPr lang="es-ES_tradnl" sz="4400" dirty="0">
              <a:latin typeface="Verdana"/>
              <a:cs typeface="Verdana"/>
            </a:endParaRPr>
          </a:p>
        </p:txBody>
      </p:sp>
      <p:sp>
        <p:nvSpPr>
          <p:cNvPr id="72" name="Botón de acción: Inicio 71">
            <a:hlinkClick r:id="" action="ppaction://hlinkshowjump?jump=firstslide" highlightClick="1"/>
          </p:cNvPr>
          <p:cNvSpPr/>
          <p:nvPr/>
        </p:nvSpPr>
        <p:spPr>
          <a:xfrm>
            <a:off x="8686800" y="6477000"/>
            <a:ext cx="381000" cy="381000"/>
          </a:xfrm>
          <a:prstGeom prst="actionButtonHo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739</Words>
  <Application>Microsoft Macintosh PowerPoint</Application>
  <PresentationFormat>Presentación en pantalla (4:3)</PresentationFormat>
  <Paragraphs>166</Paragraphs>
  <Slides>25</Slides>
  <Notes>0</Notes>
  <HiddenSlides>0</HiddenSlides>
  <MMClips>0</MMClips>
  <ScaleCrop>false</ScaleCrop>
  <HeadingPairs>
    <vt:vector size="4" baseType="variant"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Garazi Zabalbeitia</dc:creator>
  <cp:lastModifiedBy>Garazi Zabalbeitia</cp:lastModifiedBy>
  <cp:revision>76</cp:revision>
  <dcterms:created xsi:type="dcterms:W3CDTF">2010-09-20T06:33:21Z</dcterms:created>
  <dcterms:modified xsi:type="dcterms:W3CDTF">2010-09-20T09:35:35Z</dcterms:modified>
</cp:coreProperties>
</file>