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0"/>
  </p:notesMasterIdLst>
  <p:sldIdLst>
    <p:sldId id="256" r:id="rId2"/>
    <p:sldId id="258" r:id="rId3"/>
    <p:sldId id="271" r:id="rId4"/>
    <p:sldId id="273" r:id="rId5"/>
    <p:sldId id="274" r:id="rId6"/>
    <p:sldId id="270" r:id="rId7"/>
    <p:sldId id="278" r:id="rId8"/>
    <p:sldId id="275" r:id="rId9"/>
    <p:sldId id="277" r:id="rId10"/>
    <p:sldId id="290" r:id="rId11"/>
    <p:sldId id="281" r:id="rId12"/>
    <p:sldId id="287" r:id="rId13"/>
    <p:sldId id="283" r:id="rId14"/>
    <p:sldId id="284" r:id="rId15"/>
    <p:sldId id="285" r:id="rId16"/>
    <p:sldId id="286" r:id="rId17"/>
    <p:sldId id="288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25" autoAdjust="0"/>
  </p:normalViewPr>
  <p:slideViewPr>
    <p:cSldViewPr snapToObjects="1">
      <p:cViewPr>
        <p:scale>
          <a:sx n="70" d="100"/>
          <a:sy n="70" d="100"/>
        </p:scale>
        <p:origin x="-13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6" Type="http://schemas.openxmlformats.org/officeDocument/2006/relationships/image" Target="../media/image23.emf"/><Relationship Id="rId5" Type="http://schemas.openxmlformats.org/officeDocument/2006/relationships/image" Target="../media/image14.emf"/><Relationship Id="rId4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BB266-82C4-4C50-9A51-5D6F8D637C20}" type="datetimeFigureOut">
              <a:rPr lang="es-ES" smtClean="0"/>
              <a:pPr/>
              <a:t>20/01/2011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0A4A5-0EBC-452E-B83B-F6F111CBC34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boxes </a:t>
            </a:r>
            <a:r>
              <a:rPr lang="es-ES" dirty="0" err="1" smtClean="0"/>
              <a:t>to</a:t>
            </a:r>
            <a:r>
              <a:rPr lang="es-ES" baseline="0" dirty="0" smtClean="0"/>
              <a:t> open </a:t>
            </a:r>
            <a:r>
              <a:rPr lang="es-ES" baseline="0" dirty="0" err="1" smtClean="0"/>
              <a:t>presentation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" dirty="0" err="1" smtClean="0"/>
              <a:t>Click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boxes </a:t>
            </a:r>
            <a:r>
              <a:rPr lang="es-ES" dirty="0" err="1" smtClean="0"/>
              <a:t>to</a:t>
            </a:r>
            <a:r>
              <a:rPr lang="es-ES" baseline="0" dirty="0" smtClean="0"/>
              <a:t> open </a:t>
            </a:r>
            <a:r>
              <a:rPr lang="es-ES" baseline="0" dirty="0" err="1" smtClean="0"/>
              <a:t>presentation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2</a:t>
            </a:fld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C0A4A5-0EBC-452E-B83B-F6F111CBC34F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A271A1-F6D6-438B-A432-4747EE7ECD40}" type="datetimeFigureOut">
              <a:rPr lang="en-US" smtClean="0"/>
              <a:pPr/>
              <a:t>1/20/2011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‹Nº›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../06%20Portfolio/Hector%20Huerta%20Portfolio.pdf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oleObject" Target="../embeddings/oleObject24.bin"/><Relationship Id="rId3" Type="http://schemas.openxmlformats.org/officeDocument/2006/relationships/notesSlide" Target="../notesSlides/notesSlide10.xml"/><Relationship Id="rId7" Type="http://schemas.openxmlformats.org/officeDocument/2006/relationships/slide" Target="slide2.xml"/><Relationship Id="rId12" Type="http://schemas.openxmlformats.org/officeDocument/2006/relationships/hyperlink" Target="../03%20Detail%20design%202/Summary%20poster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4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9.xml"/><Relationship Id="rId4" Type="http://schemas.openxmlformats.org/officeDocument/2006/relationships/slide" Target="slide6.xml"/><Relationship Id="rId9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29.png"/><Relationship Id="rId3" Type="http://schemas.openxmlformats.org/officeDocument/2006/relationships/notesSlide" Target="../notesSlides/notesSlide11.xml"/><Relationship Id="rId7" Type="http://schemas.openxmlformats.org/officeDocument/2006/relationships/slide" Target="slide9.xml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11" Type="http://schemas.openxmlformats.org/officeDocument/2006/relationships/hyperlink" Target="../04%20Execution/Timeline.pdf" TargetMode="External"/><Relationship Id="rId5" Type="http://schemas.openxmlformats.org/officeDocument/2006/relationships/slide" Target="slide13.xm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hyperlink" Target="../04%20Execution/project%20from%2054%20class%204%20group" TargetMode="External"/><Relationship Id="rId3" Type="http://schemas.openxmlformats.org/officeDocument/2006/relationships/notesSlide" Target="../notesSlides/notesSlide12.xml"/><Relationship Id="rId7" Type="http://schemas.openxmlformats.org/officeDocument/2006/relationships/slide" Target="slide11.xml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11" Type="http://schemas.openxmlformats.org/officeDocument/2006/relationships/hyperlink" Target="../04%20Execution/Checklist.pdf" TargetMode="External"/><Relationship Id="rId5" Type="http://schemas.openxmlformats.org/officeDocument/2006/relationships/slide" Target="slide13.xm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Relationship Id="rId1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hyperlink" Target="../04%20Execution/Bidding.pdf" TargetMode="External"/><Relationship Id="rId3" Type="http://schemas.openxmlformats.org/officeDocument/2006/relationships/notesSlide" Target="../notesSlides/notesSlide13.xml"/><Relationship Id="rId7" Type="http://schemas.openxmlformats.org/officeDocument/2006/relationships/slide" Target="slide11.xml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11" Type="http://schemas.openxmlformats.org/officeDocument/2006/relationships/hyperlink" Target="../04%20Execution/Invitation%20to%20subcontractors.pdf" TargetMode="External"/><Relationship Id="rId5" Type="http://schemas.openxmlformats.org/officeDocument/2006/relationships/slide" Target="slide13.xml"/><Relationship Id="rId15" Type="http://schemas.openxmlformats.org/officeDocument/2006/relationships/hyperlink" Target="../04%20Execution/Total%20bid%20cost.pdf" TargetMode="Externa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Relationship Id="rId14" Type="http://schemas.openxmlformats.org/officeDocument/2006/relationships/oleObject" Target="../embeddings/oleObject2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hyperlink" Target="../04%20Execution/Main%20contract.pdf" TargetMode="External"/><Relationship Id="rId3" Type="http://schemas.openxmlformats.org/officeDocument/2006/relationships/notesSlide" Target="../notesSlides/notesSlide14.xml"/><Relationship Id="rId7" Type="http://schemas.openxmlformats.org/officeDocument/2006/relationships/slide" Target="slide11.xml"/><Relationship Id="rId12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3.bin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11" Type="http://schemas.openxmlformats.org/officeDocument/2006/relationships/hyperlink" Target="../04%20Execution/Supply%20contract.pdf" TargetMode="External"/><Relationship Id="rId5" Type="http://schemas.openxmlformats.org/officeDocument/2006/relationships/slide" Target="slide13.xml"/><Relationship Id="rId15" Type="http://schemas.openxmlformats.org/officeDocument/2006/relationships/hyperlink" Target="../04%20Execution/Subcontract.pdf" TargetMode="Externa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Relationship Id="rId14" Type="http://schemas.openxmlformats.org/officeDocument/2006/relationships/oleObject" Target="../embeddings/oleObject3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hyperlink" Target="../04%20Execution/Liquidity%20Budget.pdf" TargetMode="External"/><Relationship Id="rId3" Type="http://schemas.openxmlformats.org/officeDocument/2006/relationships/notesSlide" Target="../notesSlides/notesSlide15.xml"/><Relationship Id="rId7" Type="http://schemas.openxmlformats.org/officeDocument/2006/relationships/slide" Target="slide11.xml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13.vml"/><Relationship Id="rId6" Type="http://schemas.openxmlformats.org/officeDocument/2006/relationships/slide" Target="slide12.xml"/><Relationship Id="rId11" Type="http://schemas.openxmlformats.org/officeDocument/2006/relationships/hyperlink" Target="../04%20Execution/site%20meeting.pdf" TargetMode="External"/><Relationship Id="rId5" Type="http://schemas.openxmlformats.org/officeDocument/2006/relationships/slide" Target="slide13.xml"/><Relationship Id="rId15" Type="http://schemas.openxmlformats.org/officeDocument/2006/relationships/hyperlink" Target="../04%20Execution/Enclosure_A_B_and_Interim_Certificates.pdf" TargetMode="Externa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Relationship Id="rId14" Type="http://schemas.openxmlformats.org/officeDocument/2006/relationships/oleObject" Target="../embeddings/oleObject3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notesSlide" Target="../notesSlides/notesSlide16.xml"/><Relationship Id="rId7" Type="http://schemas.openxmlformats.org/officeDocument/2006/relationships/slide" Target="slide11.xml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12.xml"/><Relationship Id="rId11" Type="http://schemas.openxmlformats.org/officeDocument/2006/relationships/hyperlink" Target="../04%20Execution/Production%20card.pdf" TargetMode="External"/><Relationship Id="rId5" Type="http://schemas.openxmlformats.org/officeDocument/2006/relationships/slide" Target="slide13.xm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notesSlide" Target="../notesSlides/notesSlide17.xml"/><Relationship Id="rId7" Type="http://schemas.openxmlformats.org/officeDocument/2006/relationships/slide" Target="slide11.xml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12.xml"/><Relationship Id="rId11" Type="http://schemas.openxmlformats.org/officeDocument/2006/relationships/hyperlink" Target="../04%20Execution/Letter%20of%20completion.pdf" TargetMode="External"/><Relationship Id="rId5" Type="http://schemas.openxmlformats.org/officeDocument/2006/relationships/slide" Target="slide13.xml"/><Relationship Id="rId10" Type="http://schemas.openxmlformats.org/officeDocument/2006/relationships/slide" Target="slide17.xml"/><Relationship Id="rId4" Type="http://schemas.openxmlformats.org/officeDocument/2006/relationships/slide" Target="slide14.xml"/><Relationship Id="rId9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../03%20Detail%20design%202/HP2_Distribution%20plan.pdf" TargetMode="External"/><Relationship Id="rId13" Type="http://schemas.openxmlformats.org/officeDocument/2006/relationships/slide" Target="slide8.xml"/><Relationship Id="rId3" Type="http://schemas.openxmlformats.org/officeDocument/2006/relationships/notesSlide" Target="../notesSlides/notesSlide2.xml"/><Relationship Id="rId7" Type="http://schemas.openxmlformats.org/officeDocument/2006/relationships/slide" Target="slide2.xml"/><Relationship Id="rId12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11" Type="http://schemas.openxmlformats.org/officeDocument/2006/relationships/oleObject" Target="../embeddings/oleObject2.bin"/><Relationship Id="rId5" Type="http://schemas.openxmlformats.org/officeDocument/2006/relationships/slide" Target="slide5.xml"/><Relationship Id="rId15" Type="http://schemas.openxmlformats.org/officeDocument/2006/relationships/slide" Target="slide11.xml"/><Relationship Id="rId10" Type="http://schemas.openxmlformats.org/officeDocument/2006/relationships/hyperlink" Target="../03%20Detail%20design%202/HP3_Loads%20transmition%20plan.pdf" TargetMode="External"/><Relationship Id="rId4" Type="http://schemas.openxmlformats.org/officeDocument/2006/relationships/slide" Target="slide6.xml"/><Relationship Id="rId9" Type="http://schemas.openxmlformats.org/officeDocument/2006/relationships/oleObject" Target="../embeddings/oleObject1.bin"/><Relationship Id="rId1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8.xml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4.bin"/><Relationship Id="rId12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hyperlink" Target="../03%20Detail%20design%202/HP1_Modulation%20plan.pdf" TargetMode="External"/><Relationship Id="rId11" Type="http://schemas.openxmlformats.org/officeDocument/2006/relationships/slide" Target="slide2.xml"/><Relationship Id="rId5" Type="http://schemas.openxmlformats.org/officeDocument/2006/relationships/oleObject" Target="../embeddings/oleObject3.bin"/><Relationship Id="rId15" Type="http://schemas.openxmlformats.org/officeDocument/2006/relationships/slide" Target="slide11.xml"/><Relationship Id="rId10" Type="http://schemas.openxmlformats.org/officeDocument/2006/relationships/slide" Target="slide4.xml"/><Relationship Id="rId4" Type="http://schemas.openxmlformats.org/officeDocument/2006/relationships/hyperlink" Target="../07%20Report%20elective%20part/ESS_Prefabrication_Hector_Huerta_Angulo.pdf" TargetMode="External"/><Relationship Id="rId9" Type="http://schemas.openxmlformats.org/officeDocument/2006/relationships/slide" Target="slide5.xml"/><Relationship Id="rId14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../03%20Detail%20design%202/HP6_Elevations.pdf" TargetMode="External"/><Relationship Id="rId13" Type="http://schemas.openxmlformats.org/officeDocument/2006/relationships/slide" Target="slide2.xml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12" Type="http://schemas.openxmlformats.org/officeDocument/2006/relationships/slide" Target="slide4.xml"/><Relationship Id="rId1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9.xml"/><Relationship Id="rId1" Type="http://schemas.openxmlformats.org/officeDocument/2006/relationships/vmlDrawing" Target="../drawings/vmlDrawing3.vml"/><Relationship Id="rId6" Type="http://schemas.openxmlformats.org/officeDocument/2006/relationships/hyperlink" Target="../03%20Detail%20design%202/HP5_Sections.pdf" TargetMode="External"/><Relationship Id="rId11" Type="http://schemas.openxmlformats.org/officeDocument/2006/relationships/slide" Target="slide5.xml"/><Relationship Id="rId5" Type="http://schemas.openxmlformats.org/officeDocument/2006/relationships/oleObject" Target="../embeddings/oleObject5.bin"/><Relationship Id="rId15" Type="http://schemas.openxmlformats.org/officeDocument/2006/relationships/slide" Target="slide8.xml"/><Relationship Id="rId10" Type="http://schemas.openxmlformats.org/officeDocument/2006/relationships/slide" Target="slide6.xml"/><Relationship Id="rId4" Type="http://schemas.openxmlformats.org/officeDocument/2006/relationships/hyperlink" Target="../03%20Detail%20design%202/HP4_Constructive%20plan.pdf" TargetMode="External"/><Relationship Id="rId9" Type="http://schemas.openxmlformats.org/officeDocument/2006/relationships/oleObject" Target="../embeddings/oleObject7.bin"/><Relationship Id="rId1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../03%20Detail%20design%202/PS3_Penthouse%20Structure%20Quantities.pdf" TargetMode="External"/><Relationship Id="rId13" Type="http://schemas.openxmlformats.org/officeDocument/2006/relationships/slide" Target="slide5.xml"/><Relationship Id="rId18" Type="http://schemas.openxmlformats.org/officeDocument/2006/relationships/slide" Target="slide9.xml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9.bin"/><Relationship Id="rId12" Type="http://schemas.openxmlformats.org/officeDocument/2006/relationships/slide" Target="slide6.xml"/><Relationship Id="rId17" Type="http://schemas.openxmlformats.org/officeDocument/2006/relationships/slide" Target="slide8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7.xml"/><Relationship Id="rId1" Type="http://schemas.openxmlformats.org/officeDocument/2006/relationships/vmlDrawing" Target="../drawings/vmlDrawing4.vml"/><Relationship Id="rId6" Type="http://schemas.openxmlformats.org/officeDocument/2006/relationships/hyperlink" Target="../03%20Detail%20design%202/PS2_estimation.pdf" TargetMode="External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slide" Target="slide2.xml"/><Relationship Id="rId10" Type="http://schemas.openxmlformats.org/officeDocument/2006/relationships/hyperlink" Target="../03%20Detail%20design%202/PS4_Static%20analysis.pdf" TargetMode="External"/><Relationship Id="rId19" Type="http://schemas.openxmlformats.org/officeDocument/2006/relationships/slide" Target="slide11.xml"/><Relationship Id="rId4" Type="http://schemas.openxmlformats.org/officeDocument/2006/relationships/hyperlink" Target="../03%20Detail%20design%202/PS1_Stiff%20frame.pdf" TargetMode="External"/><Relationship Id="rId9" Type="http://schemas.openxmlformats.org/officeDocument/2006/relationships/oleObject" Target="../embeddings/oleObject10.bin"/><Relationship Id="rId1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slide" Target="slide7.xml"/><Relationship Id="rId3" Type="http://schemas.openxmlformats.org/officeDocument/2006/relationships/notesSlide" Target="../notesSlides/notesSlide6.xml"/><Relationship Id="rId7" Type="http://schemas.openxmlformats.org/officeDocument/2006/relationships/hyperlink" Target="../03%20Detail%20design%202/PW2_External%20wall%20quanities.pdf" TargetMode="Externa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1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11" Type="http://schemas.openxmlformats.org/officeDocument/2006/relationships/slide" Target="slide4.xml"/><Relationship Id="rId5" Type="http://schemas.openxmlformats.org/officeDocument/2006/relationships/hyperlink" Target="../03%20Detail%20design%202/PW1_External%20wall.pdf" TargetMode="External"/><Relationship Id="rId15" Type="http://schemas.openxmlformats.org/officeDocument/2006/relationships/slide" Target="slide9.xml"/><Relationship Id="rId10" Type="http://schemas.openxmlformats.org/officeDocument/2006/relationships/slide" Target="slide5.xml"/><Relationship Id="rId4" Type="http://schemas.openxmlformats.org/officeDocument/2006/relationships/image" Target="../media/image18.pn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8.xml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5.bin"/><Relationship Id="rId12" Type="http://schemas.openxmlformats.org/officeDocument/2006/relationships/slide" Target="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hyperlink" Target="../03%20Detail%20design%202/PR2_Penthouse%20roof%20quantities.pdf" TargetMode="External"/><Relationship Id="rId11" Type="http://schemas.openxmlformats.org/officeDocument/2006/relationships/slide" Target="slide2.xml"/><Relationship Id="rId5" Type="http://schemas.openxmlformats.org/officeDocument/2006/relationships/oleObject" Target="../embeddings/oleObject14.bin"/><Relationship Id="rId15" Type="http://schemas.openxmlformats.org/officeDocument/2006/relationships/slide" Target="slide11.xml"/><Relationship Id="rId10" Type="http://schemas.openxmlformats.org/officeDocument/2006/relationships/slide" Target="slide4.xml"/><Relationship Id="rId4" Type="http://schemas.openxmlformats.org/officeDocument/2006/relationships/hyperlink" Target="../03%20Detail%20design%202/PR1_Roof%20sections.pdf" TargetMode="External"/><Relationship Id="rId9" Type="http://schemas.openxmlformats.org/officeDocument/2006/relationships/slide" Target="slide5.xml"/><Relationship Id="rId1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slide" Target="slide4.xml"/><Relationship Id="rId18" Type="http://schemas.openxmlformats.org/officeDocument/2006/relationships/slide" Target="slide11.xml"/><Relationship Id="rId3" Type="http://schemas.openxmlformats.org/officeDocument/2006/relationships/notesSlide" Target="../notesSlides/notesSlide8.xml"/><Relationship Id="rId21" Type="http://schemas.openxmlformats.org/officeDocument/2006/relationships/hyperlink" Target="../03%20Detail%20design%202/BPM2_Work%20Specfications.pdf" TargetMode="External"/><Relationship Id="rId7" Type="http://schemas.openxmlformats.org/officeDocument/2006/relationships/oleObject" Target="../embeddings/oleObject17.bin"/><Relationship Id="rId12" Type="http://schemas.openxmlformats.org/officeDocument/2006/relationships/slide" Target="slide5.xml"/><Relationship Id="rId1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8.xml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7.vml"/><Relationship Id="rId6" Type="http://schemas.openxmlformats.org/officeDocument/2006/relationships/hyperlink" Target="../03%20Detail%20design%202/BPM5_Tender%20Form.pdf" TargetMode="External"/><Relationship Id="rId11" Type="http://schemas.openxmlformats.org/officeDocument/2006/relationships/slide" Target="slide6.xml"/><Relationship Id="rId24" Type="http://schemas.openxmlformats.org/officeDocument/2006/relationships/oleObject" Target="../embeddings/oleObject23.bin"/><Relationship Id="rId5" Type="http://schemas.openxmlformats.org/officeDocument/2006/relationships/oleObject" Target="../embeddings/oleObject16.bin"/><Relationship Id="rId15" Type="http://schemas.openxmlformats.org/officeDocument/2006/relationships/slide" Target="slide7.xml"/><Relationship Id="rId23" Type="http://schemas.openxmlformats.org/officeDocument/2006/relationships/hyperlink" Target="../03%20Detail%20design%202/BPM4_Tender%20Control%20Plan.pdf" TargetMode="External"/><Relationship Id="rId10" Type="http://schemas.openxmlformats.org/officeDocument/2006/relationships/oleObject" Target="../embeddings/oleObject20.bin"/><Relationship Id="rId19" Type="http://schemas.openxmlformats.org/officeDocument/2006/relationships/hyperlink" Target="../03%20Detail%20design%202/BPM1_Case%20specification.pdf" TargetMode="External"/><Relationship Id="rId4" Type="http://schemas.openxmlformats.org/officeDocument/2006/relationships/hyperlink" Target="../03%20Detail%20design%202/BPM3_Invitation%20to%20tender.pdf" TargetMode="External"/><Relationship Id="rId9" Type="http://schemas.openxmlformats.org/officeDocument/2006/relationships/oleObject" Target="../embeddings/oleObject19.bin"/><Relationship Id="rId14" Type="http://schemas.openxmlformats.org/officeDocument/2006/relationships/slide" Target="slide2.xml"/><Relationship Id="rId22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6.xml"/><Relationship Id="rId7" Type="http://schemas.openxmlformats.org/officeDocument/2006/relationships/slide" Target="slide7.xml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hyperlink" Target="../03%20Detail%20design%202/PENTHOUSE3D.avi" TargetMode="External"/><Relationship Id="rId5" Type="http://schemas.openxmlformats.org/officeDocument/2006/relationships/slide" Target="slide4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220072" y="3009528"/>
            <a:ext cx="3923928" cy="1656184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s-ES_tradnl" sz="2000" dirty="0" err="1" smtClean="0">
                <a:solidFill>
                  <a:schemeClr val="bg1"/>
                </a:solidFill>
                <a:latin typeface="Century Gothic" pitchFamily="34" charset="0"/>
              </a:rPr>
              <a:t>Refurbishment</a:t>
            </a:r>
            <a: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b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s-ES_tradnl" sz="2000" dirty="0" err="1" smtClean="0">
                <a:solidFill>
                  <a:schemeClr val="bg1"/>
                </a:solidFill>
                <a:latin typeface="Century Gothic" pitchFamily="34" charset="0"/>
              </a:rPr>
              <a:t>Multi-storey</a:t>
            </a:r>
            <a: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s-ES_tradnl" sz="2000" dirty="0" err="1" smtClean="0">
                <a:solidFill>
                  <a:schemeClr val="bg1"/>
                </a:solidFill>
                <a:latin typeface="Century Gothic" pitchFamily="34" charset="0"/>
              </a:rPr>
              <a:t>building</a:t>
            </a:r>
            <a: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s-ES_tradnl" sz="2000" dirty="0" err="1" smtClean="0">
                <a:solidFill>
                  <a:schemeClr val="bg1"/>
                </a:solidFill>
                <a:latin typeface="Century Gothic" pitchFamily="34" charset="0"/>
              </a:rPr>
              <a:t>Moldevej</a:t>
            </a:r>
            <a:r>
              <a:rPr lang="es-ES_tradnl" sz="2000" dirty="0" smtClean="0">
                <a:solidFill>
                  <a:schemeClr val="bg1"/>
                </a:solidFill>
                <a:latin typeface="Century Gothic" pitchFamily="34" charset="0"/>
              </a:rPr>
              <a:t>, 29-39 Vejle</a:t>
            </a:r>
            <a:endParaRPr lang="es-ES_tradnl" sz="20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>
          <a:xfrm>
            <a:off x="251520" y="3645024"/>
            <a:ext cx="3382144" cy="1020688"/>
          </a:xfrm>
        </p:spPr>
        <p:txBody>
          <a:bodyPr>
            <a:normAutofit/>
          </a:bodyPr>
          <a:lstStyle/>
          <a:p>
            <a:pPr algn="ctr"/>
            <a:r>
              <a:rPr lang="es-ES" sz="2000" dirty="0" smtClean="0">
                <a:solidFill>
                  <a:schemeClr val="bg1"/>
                </a:solidFill>
                <a:latin typeface="Century Gothic" pitchFamily="34" charset="0"/>
              </a:rPr>
              <a:t>DETAIL DESIGN 2</a:t>
            </a:r>
            <a:endParaRPr lang="es-ES" sz="20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cxnSp>
        <p:nvCxnSpPr>
          <p:cNvPr id="5" name="4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" descr="C:\Users\2021498\Desktop\via_logo_vitusber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48614"/>
            <a:ext cx="2097088" cy="41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6 Subtítulo"/>
          <p:cNvSpPr txBox="1">
            <a:spLocks/>
          </p:cNvSpPr>
          <p:nvPr/>
        </p:nvSpPr>
        <p:spPr>
          <a:xfrm>
            <a:off x="539552" y="348614"/>
            <a:ext cx="3382144" cy="1020688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L="0" marR="64008" lvl="0" indent="0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January</a:t>
            </a:r>
            <a:r>
              <a:rPr kumimoji="0" lang="es-ES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2010</a:t>
            </a: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899592" y="1988840"/>
            <a:ext cx="392392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PENTHOUSE</a:t>
            </a:r>
            <a:endParaRPr kumimoji="0" lang="es-ES_tradnl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6 Subtítulo"/>
          <p:cNvSpPr txBox="1">
            <a:spLocks/>
          </p:cNvSpPr>
          <p:nvPr/>
        </p:nvSpPr>
        <p:spPr>
          <a:xfrm>
            <a:off x="2846040" y="4922304"/>
            <a:ext cx="3382144" cy="1020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Héctor </a:t>
            </a:r>
            <a:r>
              <a:rPr kumimoji="0" lang="es-E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Huert</a:t>
            </a:r>
            <a:r>
              <a:rPr lang="es-ES" sz="2000" dirty="0" smtClean="0">
                <a:solidFill>
                  <a:schemeClr val="tx1">
                    <a:tint val="75000"/>
                  </a:schemeClr>
                </a:solidFill>
                <a:latin typeface="Century Gothic" pitchFamily="34" charset="0"/>
              </a:rPr>
              <a:t>a Angulo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Spain</a:t>
            </a: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8193" name="Picture 1" descr="C:\Users\Hector\Pictures\hector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8232" y="4560203"/>
            <a:ext cx="1296144" cy="1744890"/>
          </a:xfrm>
          <a:prstGeom prst="rect">
            <a:avLst/>
          </a:prstGeom>
          <a:noFill/>
        </p:spPr>
      </p:pic>
      <p:sp>
        <p:nvSpPr>
          <p:cNvPr id="10" name="6 Subtítulo"/>
          <p:cNvSpPr txBox="1">
            <a:spLocks/>
          </p:cNvSpPr>
          <p:nvPr/>
        </p:nvSpPr>
        <p:spPr>
          <a:xfrm>
            <a:off x="1441376" y="5942992"/>
            <a:ext cx="3382144" cy="10206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s-E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Portfolio</a:t>
            </a:r>
            <a:endParaRPr kumimoji="0" lang="es-E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3" name="Picture 1" descr="C:\Users\Hector\Documents\HORSENS-VIA\5.semester\-- EXAM!!!!\Héctor Huerta Angulo\03 Detail design 2\PENTHOUSE3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066800"/>
            <a:ext cx="5477813" cy="2578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Summary</a:t>
            </a:r>
            <a:r>
              <a:rPr lang="es-ES_tradnl" sz="4000" dirty="0" smtClean="0">
                <a:latin typeface="Century Gothic" pitchFamily="34" charset="0"/>
              </a:rPr>
              <a:t> poster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9">
            <a:hlinkClick r:id="rId4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Elipse 10">
            <a:hlinkClick r:id="rId5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Elipse 11">
            <a:hlinkClick r:id="rId6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4" name="Elipse 9">
            <a:hlinkClick r:id="rId8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6" name="Elipse 9">
            <a:hlinkClick r:id="rId9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Elipse 9">
            <a:hlinkClick r:id="rId10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Elipse 9">
            <a:hlinkClick r:id="rId11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51203" name="Object 3">
            <a:hlinkClick r:id="rId12" action="ppaction://hlinkfile"/>
          </p:cNvPr>
          <p:cNvGraphicFramePr>
            <a:graphicFrameLocks noChangeAspect="1"/>
          </p:cNvGraphicFramePr>
          <p:nvPr/>
        </p:nvGraphicFramePr>
        <p:xfrm>
          <a:off x="929176" y="1094171"/>
          <a:ext cx="6955192" cy="4913160"/>
        </p:xfrm>
        <a:graphic>
          <a:graphicData uri="http://schemas.openxmlformats.org/presentationml/2006/ole">
            <p:oleObj spid="_x0000_s51203" name="Acrobat Document" r:id="rId13" imgW="22707426" imgH="16039993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Execution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8" name="7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arcador de contenido 2"/>
          <p:cNvSpPr txBox="1">
            <a:spLocks/>
          </p:cNvSpPr>
          <p:nvPr/>
        </p:nvSpPr>
        <p:spPr>
          <a:xfrm>
            <a:off x="1636382" y="4161470"/>
            <a:ext cx="3619400" cy="1634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400" dirty="0" smtClean="0">
                <a:latin typeface="Century Gothic" pitchFamily="34" charset="0"/>
              </a:rPr>
              <a:t>Heavy </a:t>
            </a:r>
            <a:r>
              <a:rPr lang="es-ES_tradnl" sz="2400" dirty="0" err="1" smtClean="0">
                <a:latin typeface="Century Gothic" pitchFamily="34" charset="0"/>
              </a:rPr>
              <a:t>Steel</a:t>
            </a:r>
            <a:r>
              <a:rPr lang="es-ES_tradnl" sz="2400" dirty="0" smtClean="0">
                <a:latin typeface="Century Gothic" pitchFamily="34" charset="0"/>
              </a:rPr>
              <a:t> </a:t>
            </a:r>
            <a:r>
              <a:rPr lang="es-ES_tradnl" sz="2400" dirty="0" err="1" smtClean="0">
                <a:latin typeface="Century Gothic" pitchFamily="34" charset="0"/>
              </a:rPr>
              <a:t>Work</a:t>
            </a:r>
            <a:endParaRPr kumimoji="0" lang="es-ES_tradnl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cxnSp>
        <p:nvCxnSpPr>
          <p:cNvPr id="1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DD2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3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4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26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0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32" name="Object 2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6371624" y="3889107"/>
          <a:ext cx="2083378" cy="1396211"/>
        </p:xfrm>
        <a:graphic>
          <a:graphicData uri="http://schemas.openxmlformats.org/presentationml/2006/ole">
            <p:oleObj spid="_x0000_s33795" name="Acrobat Document" r:id="rId12" imgW="11344265" imgH="8019997" progId="AcroExch.Document.7">
              <p:embed/>
            </p:oleObj>
          </a:graphicData>
        </a:graphic>
      </p:graphicFrame>
      <p:sp>
        <p:nvSpPr>
          <p:cNvPr id="33" name="Marcador de contenido 2"/>
          <p:cNvSpPr txBox="1">
            <a:spLocks/>
          </p:cNvSpPr>
          <p:nvPr/>
        </p:nvSpPr>
        <p:spPr>
          <a:xfrm>
            <a:off x="6526560" y="4940813"/>
            <a:ext cx="2160240" cy="1634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err="1" smtClean="0">
                <a:latin typeface="Century Gothic" pitchFamily="34" charset="0"/>
              </a:rPr>
              <a:t>Timeline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41712" y="1284226"/>
            <a:ext cx="3209506" cy="28772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Phase</a:t>
            </a:r>
            <a:r>
              <a:rPr lang="es-ES_tradnl" sz="4000" dirty="0" smtClean="0">
                <a:latin typeface="Century Gothic" pitchFamily="34" charset="0"/>
              </a:rPr>
              <a:t> 1 Project </a:t>
            </a:r>
            <a:r>
              <a:rPr lang="es-ES_tradnl" sz="4000" dirty="0" err="1" smtClean="0">
                <a:latin typeface="Century Gothic" pitchFamily="34" charset="0"/>
              </a:rPr>
              <a:t>scrutiny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8" name="7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0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32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40963" name="Object 3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7027351" y="2151135"/>
          <a:ext cx="1659449" cy="2348364"/>
        </p:xfrm>
        <a:graphic>
          <a:graphicData uri="http://schemas.openxmlformats.org/presentationml/2006/ole">
            <p:oleObj spid="_x0000_s40963" name="Acrobat Document" r:id="rId12" imgW="5667139" imgH="8019997" progId="AcroExch.Document.7">
              <p:embed/>
            </p:oleObj>
          </a:graphicData>
        </a:graphic>
      </p:graphicFrame>
      <p:sp>
        <p:nvSpPr>
          <p:cNvPr id="38" name="Marcador de contenido 2"/>
          <p:cNvSpPr txBox="1">
            <a:spLocks/>
          </p:cNvSpPr>
          <p:nvPr/>
        </p:nvSpPr>
        <p:spPr>
          <a:xfrm>
            <a:off x="6983760" y="4123742"/>
            <a:ext cx="2160240" cy="1634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err="1" smtClean="0">
                <a:latin typeface="Century Gothic" pitchFamily="34" charset="0"/>
              </a:rPr>
              <a:t>Checklist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9" name="Marcador de contenido 2"/>
          <p:cNvSpPr txBox="1">
            <a:spLocks/>
          </p:cNvSpPr>
          <p:nvPr/>
        </p:nvSpPr>
        <p:spPr>
          <a:xfrm>
            <a:off x="1185445" y="3056011"/>
            <a:ext cx="2924191" cy="3323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Project </a:t>
            </a:r>
            <a:r>
              <a:rPr lang="es-ES_tradnl" dirty="0" err="1" smtClean="0">
                <a:latin typeface="Century Gothic" pitchFamily="34" charset="0"/>
              </a:rPr>
              <a:t>Group</a:t>
            </a:r>
            <a:r>
              <a:rPr lang="es-ES_tradnl" dirty="0" smtClean="0">
                <a:latin typeface="Century Gothic" pitchFamily="34" charset="0"/>
              </a:rPr>
              <a:t> 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err="1" smtClean="0">
                <a:latin typeface="Century Gothic" pitchFamily="34" charset="0"/>
              </a:rPr>
              <a:t>Class</a:t>
            </a:r>
            <a:r>
              <a:rPr lang="es-ES_tradnl" dirty="0" smtClean="0">
                <a:latin typeface="Century Gothic" pitchFamily="34" charset="0"/>
              </a:rPr>
              <a:t> CAHS54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0" name="Rectángulo 3"/>
          <p:cNvSpPr/>
          <p:nvPr/>
        </p:nvSpPr>
        <p:spPr>
          <a:xfrm>
            <a:off x="789909" y="1471836"/>
            <a:ext cx="1440160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1" name="Rectángulo 3"/>
          <p:cNvSpPr/>
          <p:nvPr/>
        </p:nvSpPr>
        <p:spPr>
          <a:xfrm>
            <a:off x="933925" y="1935088"/>
            <a:ext cx="1440160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2" name="Rectángulo 3"/>
          <p:cNvSpPr/>
          <p:nvPr/>
        </p:nvSpPr>
        <p:spPr>
          <a:xfrm>
            <a:off x="1293965" y="1143000"/>
            <a:ext cx="1440160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3" name="Rectángulo 3"/>
          <p:cNvSpPr/>
          <p:nvPr/>
        </p:nvSpPr>
        <p:spPr>
          <a:xfrm>
            <a:off x="1359099" y="1935088"/>
            <a:ext cx="1986586" cy="14656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graphicFrame>
        <p:nvGraphicFramePr>
          <p:cNvPr id="44" name="Object 2">
            <a:hlinkClick r:id="rId13" action="ppaction://hlinkfile"/>
          </p:cNvPr>
          <p:cNvGraphicFramePr>
            <a:graphicFrameLocks noChangeAspect="1"/>
          </p:cNvGraphicFramePr>
          <p:nvPr/>
        </p:nvGraphicFramePr>
        <p:xfrm>
          <a:off x="1610619" y="2129034"/>
          <a:ext cx="1548130" cy="1196283"/>
        </p:xfrm>
        <a:graphic>
          <a:graphicData uri="http://schemas.openxmlformats.org/presentationml/2006/ole">
            <p:oleObj spid="_x0000_s40964" name="Acrobat Document" r:id="rId14" imgW="7543768" imgH="5829216" progId="AcroExch.Document.7">
              <p:embed/>
            </p:oleObj>
          </a:graphicData>
        </a:graphic>
      </p:graphicFrame>
      <p:sp>
        <p:nvSpPr>
          <p:cNvPr id="45" name="Marcador de contenido 2"/>
          <p:cNvSpPr txBox="1">
            <a:spLocks/>
          </p:cNvSpPr>
          <p:nvPr/>
        </p:nvSpPr>
        <p:spPr>
          <a:xfrm>
            <a:off x="3689216" y="2311100"/>
            <a:ext cx="3468198" cy="30932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Drawings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en-US" dirty="0" smtClean="0"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Case specification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Work specification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Time schedule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Tender form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dirty="0" smtClean="0">
                <a:latin typeface="Century Gothic" pitchFamily="34" charset="0"/>
              </a:rPr>
              <a:t>Tender control plan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latin typeface="Century Gothi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2 </a:t>
            </a:r>
            <a:r>
              <a:rPr kumimoji="0" lang="es-ES_tradnl" sz="3200" b="1" i="0" u="none" strike="noStrike" kern="1200" cap="none" spc="0" normalizeH="0" baseline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Bidding</a:t>
            </a:r>
            <a:r>
              <a:rPr kumimoji="0" lang="es-ES_tradnl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, </a:t>
            </a:r>
            <a:r>
              <a:rPr kumimoji="0" lang="es-ES_tradnl" sz="3200" b="1" i="0" u="none" strike="noStrike" kern="1200" cap="none" spc="0" normalizeH="0" baseline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quantity</a:t>
            </a:r>
            <a:r>
              <a:rPr kumimoji="0" lang="es-ES_tradnl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 and </a:t>
            </a:r>
            <a:r>
              <a:rPr kumimoji="0" lang="es-ES_tradnl" sz="3200" b="1" i="0" u="none" strike="noStrike" kern="1200" cap="none" spc="0" normalizeH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pricing</a:t>
            </a:r>
            <a:endParaRPr kumimoji="0" lang="es-ES_tradnl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0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1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2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3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4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45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6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7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8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9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0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38914" name="Object 2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6326561" y="1143000"/>
          <a:ext cx="1629816" cy="2306429"/>
        </p:xfrm>
        <a:graphic>
          <a:graphicData uri="http://schemas.openxmlformats.org/presentationml/2006/ole">
            <p:oleObj spid="_x0000_s38914" name="Acrobat Document" r:id="rId12" imgW="5667139" imgH="8019997" progId="AcroExch.Document.7">
              <p:embed/>
            </p:oleObj>
          </a:graphicData>
        </a:graphic>
      </p:graphicFrame>
      <p:sp>
        <p:nvSpPr>
          <p:cNvPr id="21" name="Marcador de contenido 2"/>
          <p:cNvSpPr txBox="1">
            <a:spLocks/>
          </p:cNvSpPr>
          <p:nvPr/>
        </p:nvSpPr>
        <p:spPr>
          <a:xfrm>
            <a:off x="5724128" y="3449429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Invitation</a:t>
            </a: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to</a:t>
            </a: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subcontractors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38916" name="Object 4">
            <a:hlinkClick r:id="rId13" action="ppaction://hlinkfile"/>
          </p:cNvPr>
          <p:cNvGraphicFramePr>
            <a:graphicFrameLocks noChangeAspect="1"/>
          </p:cNvGraphicFramePr>
          <p:nvPr/>
        </p:nvGraphicFramePr>
        <p:xfrm>
          <a:off x="1327185" y="1483208"/>
          <a:ext cx="2782451" cy="1966221"/>
        </p:xfrm>
        <a:graphic>
          <a:graphicData uri="http://schemas.openxmlformats.org/presentationml/2006/ole">
            <p:oleObj spid="_x0000_s38916" name="Acrobat Document" r:id="rId14" imgW="8019943" imgH="5667255" progId="AcroExch.Document.7">
              <p:embed/>
            </p:oleObj>
          </a:graphicData>
        </a:graphic>
      </p:graphicFrame>
      <p:graphicFrame>
        <p:nvGraphicFramePr>
          <p:cNvPr id="38917" name="Object 5">
            <a:hlinkClick r:id="rId15" action="ppaction://hlinkfile"/>
          </p:cNvPr>
          <p:cNvGraphicFramePr>
            <a:graphicFrameLocks noChangeAspect="1"/>
          </p:cNvGraphicFramePr>
          <p:nvPr/>
        </p:nvGraphicFramePr>
        <p:xfrm>
          <a:off x="4380025" y="3088921"/>
          <a:ext cx="1480949" cy="2095760"/>
        </p:xfrm>
        <a:graphic>
          <a:graphicData uri="http://schemas.openxmlformats.org/presentationml/2006/ole">
            <p:oleObj spid="_x0000_s38917" name="Acrobat Document" r:id="rId16" imgW="5667139" imgH="8019997" progId="AcroExch.Document.7">
              <p:embed/>
            </p:oleObj>
          </a:graphicData>
        </a:graphic>
      </p:graphicFrame>
      <p:sp>
        <p:nvSpPr>
          <p:cNvPr id="31" name="Marcador de contenido 2"/>
          <p:cNvSpPr txBox="1">
            <a:spLocks/>
          </p:cNvSpPr>
          <p:nvPr/>
        </p:nvSpPr>
        <p:spPr>
          <a:xfrm>
            <a:off x="1327185" y="3449429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Bidding</a:t>
            </a: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es-ES_tradnl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and </a:t>
            </a:r>
            <a:r>
              <a:rPr kumimoji="0" lang="es-ES_tradnl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pricing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3" name="Marcador de contenido 2"/>
          <p:cNvSpPr txBox="1">
            <a:spLocks/>
          </p:cNvSpPr>
          <p:nvPr/>
        </p:nvSpPr>
        <p:spPr>
          <a:xfrm>
            <a:off x="4253044" y="5184681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Total </a:t>
            </a: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bid</a:t>
            </a: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cost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Phase</a:t>
            </a:r>
            <a:r>
              <a:rPr lang="es-ES_tradnl" sz="4000" dirty="0" smtClean="0">
                <a:latin typeface="Century Gothic" pitchFamily="34" charset="0"/>
              </a:rPr>
              <a:t> 3 </a:t>
            </a:r>
            <a:r>
              <a:rPr lang="es-ES_tradnl" sz="4000" dirty="0" err="1" smtClean="0">
                <a:latin typeface="Century Gothic" pitchFamily="34" charset="0"/>
              </a:rPr>
              <a:t>Contracting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30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Marcador de contenido 2"/>
          <p:cNvSpPr txBox="1">
            <a:spLocks/>
          </p:cNvSpPr>
          <p:nvPr/>
        </p:nvSpPr>
        <p:spPr>
          <a:xfrm>
            <a:off x="6326560" y="4003612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Supply</a:t>
            </a:r>
            <a:r>
              <a:rPr kumimoji="0" lang="es-ES_tradnl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contract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39939" name="Object 3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6856315" y="2350922"/>
          <a:ext cx="1167858" cy="1652690"/>
        </p:xfrm>
        <a:graphic>
          <a:graphicData uri="http://schemas.openxmlformats.org/presentationml/2006/ole">
            <p:oleObj spid="_x0000_s39939" name="Acrobat Document" r:id="rId12" imgW="5667139" imgH="8019997" progId="AcroExch.Document.7">
              <p:embed/>
            </p:oleObj>
          </a:graphicData>
        </a:graphic>
      </p:graphicFrame>
      <p:sp>
        <p:nvSpPr>
          <p:cNvPr id="37" name="Marcador de contenido 2"/>
          <p:cNvSpPr txBox="1">
            <a:spLocks/>
          </p:cNvSpPr>
          <p:nvPr/>
        </p:nvSpPr>
        <p:spPr>
          <a:xfrm>
            <a:off x="4233103" y="5280962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Subcontract</a:t>
            </a:r>
            <a:endParaRPr kumimoji="0" lang="es-ES_tradnl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39940" name="Object 4">
            <a:hlinkClick r:id="rId13" action="ppaction://hlinkfile"/>
          </p:cNvPr>
          <p:cNvGraphicFramePr>
            <a:graphicFrameLocks noChangeAspect="1"/>
          </p:cNvGraphicFramePr>
          <p:nvPr/>
        </p:nvGraphicFramePr>
        <p:xfrm>
          <a:off x="1163178" y="3234384"/>
          <a:ext cx="1292304" cy="1828800"/>
        </p:xfrm>
        <a:graphic>
          <a:graphicData uri="http://schemas.openxmlformats.org/presentationml/2006/ole">
            <p:oleObj spid="_x0000_s39940" name="Acrobat Document" r:id="rId14" imgW="5668166" imgH="8019048" progId="AcroExch.Document.7">
              <p:embed/>
            </p:oleObj>
          </a:graphicData>
        </a:graphic>
      </p:graphicFrame>
      <p:sp>
        <p:nvSpPr>
          <p:cNvPr id="38" name="Marcador de contenido 2"/>
          <p:cNvSpPr txBox="1">
            <a:spLocks/>
          </p:cNvSpPr>
          <p:nvPr/>
        </p:nvSpPr>
        <p:spPr>
          <a:xfrm>
            <a:off x="912100" y="5280962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Maincontract</a:t>
            </a: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539552" y="1340768"/>
            <a:ext cx="201873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40 Rectángulo"/>
          <p:cNvSpPr/>
          <p:nvPr/>
        </p:nvSpPr>
        <p:spPr>
          <a:xfrm>
            <a:off x="4071482" y="3054131"/>
            <a:ext cx="23914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41 Rectángulo"/>
          <p:cNvSpPr/>
          <p:nvPr/>
        </p:nvSpPr>
        <p:spPr>
          <a:xfrm>
            <a:off x="6462918" y="1772816"/>
            <a:ext cx="201873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Marcador de contenido 2"/>
          <p:cNvSpPr txBox="1">
            <a:spLocks/>
          </p:cNvSpPr>
          <p:nvPr/>
        </p:nvSpPr>
        <p:spPr>
          <a:xfrm>
            <a:off x="822870" y="1340768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CLIENT</a:t>
            </a:r>
          </a:p>
        </p:txBody>
      </p:sp>
      <p:sp>
        <p:nvSpPr>
          <p:cNvPr id="44" name="43 Rectángulo"/>
          <p:cNvSpPr/>
          <p:nvPr/>
        </p:nvSpPr>
        <p:spPr>
          <a:xfrm>
            <a:off x="2914019" y="1849295"/>
            <a:ext cx="2306766" cy="8449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Marcador de contenido 2"/>
          <p:cNvSpPr txBox="1">
            <a:spLocks/>
          </p:cNvSpPr>
          <p:nvPr/>
        </p:nvSpPr>
        <p:spPr>
          <a:xfrm>
            <a:off x="2921497" y="1849295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MAIN CONTRACTOR</a:t>
            </a:r>
          </a:p>
        </p:txBody>
      </p:sp>
      <p:sp>
        <p:nvSpPr>
          <p:cNvPr id="46" name="Marcador de contenido 2"/>
          <p:cNvSpPr txBox="1">
            <a:spLocks/>
          </p:cNvSpPr>
          <p:nvPr/>
        </p:nvSpPr>
        <p:spPr>
          <a:xfrm>
            <a:off x="4071482" y="3054131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SUBCONTRACTOR</a:t>
            </a:r>
          </a:p>
        </p:txBody>
      </p:sp>
      <p:sp>
        <p:nvSpPr>
          <p:cNvPr id="47" name="Marcador de contenido 2"/>
          <p:cNvSpPr txBox="1">
            <a:spLocks/>
          </p:cNvSpPr>
          <p:nvPr/>
        </p:nvSpPr>
        <p:spPr>
          <a:xfrm>
            <a:off x="6842586" y="1772816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SUPPLIER</a:t>
            </a:r>
          </a:p>
        </p:txBody>
      </p:sp>
      <p:cxnSp>
        <p:nvCxnSpPr>
          <p:cNvPr id="63" name="62 Forma"/>
          <p:cNvCxnSpPr>
            <a:stCxn id="39" idx="2"/>
          </p:cNvCxnSpPr>
          <p:nvPr/>
        </p:nvCxnSpPr>
        <p:spPr>
          <a:xfrm rot="16200000" flipH="1">
            <a:off x="1942417" y="1379318"/>
            <a:ext cx="578106" cy="1365102"/>
          </a:xfrm>
          <a:prstGeom prst="bentConnector2">
            <a:avLst/>
          </a:prstGeom>
          <a:ln w="158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64 Conector recto de flecha"/>
          <p:cNvCxnSpPr/>
          <p:nvPr/>
        </p:nvCxnSpPr>
        <p:spPr>
          <a:xfrm rot="5400000">
            <a:off x="1107186" y="2791858"/>
            <a:ext cx="883464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67 Conector recto de flecha"/>
          <p:cNvCxnSpPr>
            <a:endCxn id="42" idx="1"/>
          </p:cNvCxnSpPr>
          <p:nvPr/>
        </p:nvCxnSpPr>
        <p:spPr>
          <a:xfrm flipV="1">
            <a:off x="5151312" y="1988840"/>
            <a:ext cx="1311606" cy="63066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70 Conector recto de flecha"/>
          <p:cNvCxnSpPr/>
          <p:nvPr/>
        </p:nvCxnSpPr>
        <p:spPr>
          <a:xfrm rot="16200000" flipH="1">
            <a:off x="4485276" y="2318622"/>
            <a:ext cx="359870" cy="1111149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941" name="Object 5">
            <a:hlinkClick r:id="rId15" action="ppaction://hlinkfile"/>
          </p:cNvPr>
          <p:cNvGraphicFramePr>
            <a:graphicFrameLocks noChangeAspect="1"/>
          </p:cNvGraphicFramePr>
          <p:nvPr/>
        </p:nvGraphicFramePr>
        <p:xfrm>
          <a:off x="4568894" y="3608843"/>
          <a:ext cx="1181587" cy="1672119"/>
        </p:xfrm>
        <a:graphic>
          <a:graphicData uri="http://schemas.openxmlformats.org/presentationml/2006/ole">
            <p:oleObj spid="_x0000_s39941" name="Acrobat Document" r:id="rId16" imgW="5667139" imgH="801999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Phase</a:t>
            </a:r>
            <a:r>
              <a:rPr lang="es-ES_tradnl" sz="4000" dirty="0" smtClean="0">
                <a:latin typeface="Century Gothic" pitchFamily="34" charset="0"/>
              </a:rPr>
              <a:t> 4 </a:t>
            </a:r>
            <a:r>
              <a:rPr lang="es-ES_tradnl" sz="4000" dirty="0" err="1" smtClean="0">
                <a:latin typeface="Century Gothic" pitchFamily="34" charset="0"/>
              </a:rPr>
              <a:t>Planning</a:t>
            </a:r>
            <a:r>
              <a:rPr lang="es-ES_tradnl" sz="4000" dirty="0" smtClean="0">
                <a:latin typeface="Century Gothic" pitchFamily="34" charset="0"/>
              </a:rPr>
              <a:t> of </a:t>
            </a:r>
            <a:r>
              <a:rPr lang="es-ES_tradnl" sz="4000" dirty="0" err="1" smtClean="0">
                <a:latin typeface="Century Gothic" pitchFamily="34" charset="0"/>
              </a:rPr>
              <a:t>the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execution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30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Marcador de contenido 2"/>
          <p:cNvSpPr txBox="1">
            <a:spLocks/>
          </p:cNvSpPr>
          <p:nvPr/>
        </p:nvSpPr>
        <p:spPr>
          <a:xfrm>
            <a:off x="1861926" y="3933056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Liquidity</a:t>
            </a:r>
            <a:r>
              <a:rPr kumimoji="0" lang="es-ES_tradnl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s-ES_tradnl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budget</a:t>
            </a: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7" name="Marcador de contenido 2"/>
          <p:cNvSpPr txBox="1">
            <a:spLocks/>
          </p:cNvSpPr>
          <p:nvPr/>
        </p:nvSpPr>
        <p:spPr>
          <a:xfrm>
            <a:off x="6520788" y="3221918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Site</a:t>
            </a:r>
            <a:r>
              <a:rPr kumimoji="0" lang="es-ES_tradnl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meeting</a:t>
            </a: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8" name="Marcador de contenido 2"/>
          <p:cNvSpPr txBox="1">
            <a:spLocks/>
          </p:cNvSpPr>
          <p:nvPr/>
        </p:nvSpPr>
        <p:spPr>
          <a:xfrm>
            <a:off x="4485138" y="5085184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Enclosures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Interim</a:t>
            </a:r>
            <a:r>
              <a:rPr kumimoji="0" lang="es-ES_tradnl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</a:t>
            </a:r>
            <a:r>
              <a:rPr kumimoji="0" lang="es-ES_tradnl" sz="1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certificate</a:t>
            </a: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46081" name="Object 1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6673849" y="980728"/>
          <a:ext cx="1532789" cy="2169121"/>
        </p:xfrm>
        <a:graphic>
          <a:graphicData uri="http://schemas.openxmlformats.org/presentationml/2006/ole">
            <p:oleObj spid="_x0000_s46081" name="Acrobat Document" r:id="rId12" imgW="5667139" imgH="8019997" progId="AcroExch.Document.7">
              <p:embed/>
            </p:oleObj>
          </a:graphicData>
        </a:graphic>
      </p:graphicFrame>
      <p:graphicFrame>
        <p:nvGraphicFramePr>
          <p:cNvPr id="46082" name="Object 2">
            <a:hlinkClick r:id="rId13" action="ppaction://hlinkfile"/>
          </p:cNvPr>
          <p:cNvGraphicFramePr>
            <a:graphicFrameLocks noChangeAspect="1"/>
          </p:cNvGraphicFramePr>
          <p:nvPr/>
        </p:nvGraphicFramePr>
        <p:xfrm>
          <a:off x="1223751" y="1556792"/>
          <a:ext cx="3059226" cy="2163431"/>
        </p:xfrm>
        <a:graphic>
          <a:graphicData uri="http://schemas.openxmlformats.org/presentationml/2006/ole">
            <p:oleObj spid="_x0000_s46082" name="Acrobat Document" r:id="rId14" imgW="16039887" imgH="11344229" progId="AcroExch.Document.7">
              <p:embed/>
            </p:oleObj>
          </a:graphicData>
        </a:graphic>
      </p:graphicFrame>
      <p:graphicFrame>
        <p:nvGraphicFramePr>
          <p:cNvPr id="46083" name="Object 3">
            <a:hlinkClick r:id="rId15" action="ppaction://hlinkfile"/>
          </p:cNvPr>
          <p:cNvGraphicFramePr>
            <a:graphicFrameLocks noChangeAspect="1"/>
          </p:cNvGraphicFramePr>
          <p:nvPr/>
        </p:nvGraphicFramePr>
        <p:xfrm>
          <a:off x="4485138" y="2825161"/>
          <a:ext cx="1597024" cy="2260023"/>
        </p:xfrm>
        <a:graphic>
          <a:graphicData uri="http://schemas.openxmlformats.org/presentationml/2006/ole">
            <p:oleObj spid="_x0000_s46083" name="Acrobat Document" r:id="rId16" imgW="5667139" imgH="801999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Phase</a:t>
            </a:r>
            <a:r>
              <a:rPr lang="es-ES_tradnl" sz="4000" dirty="0" smtClean="0">
                <a:latin typeface="Century Gothic" pitchFamily="34" charset="0"/>
              </a:rPr>
              <a:t> 5 </a:t>
            </a:r>
            <a:r>
              <a:rPr lang="es-ES_tradnl" sz="4000" dirty="0" err="1" smtClean="0">
                <a:latin typeface="Century Gothic" pitchFamily="34" charset="0"/>
              </a:rPr>
              <a:t>The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execution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phase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30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37890" name="Object 2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1294604" y="1143000"/>
          <a:ext cx="6548579" cy="4629760"/>
        </p:xfrm>
        <a:graphic>
          <a:graphicData uri="http://schemas.openxmlformats.org/presentationml/2006/ole">
            <p:oleObj spid="_x0000_s37890" name="Acrobat Document" r:id="rId12" imgW="11344265" imgH="801999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Phase</a:t>
            </a:r>
            <a:r>
              <a:rPr lang="es-ES_tradnl" sz="4000" dirty="0" smtClean="0">
                <a:latin typeface="Century Gothic" pitchFamily="34" charset="0"/>
              </a:rPr>
              <a:t> 6 </a:t>
            </a:r>
            <a:r>
              <a:rPr lang="es-ES_tradnl" sz="4000" dirty="0" err="1" smtClean="0">
                <a:latin typeface="Century Gothic" pitchFamily="34" charset="0"/>
              </a:rPr>
              <a:t>Handing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over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20" name="19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Elipse 9">
            <a:hlinkClick r:id="rId4" action="ppaction://hlinksldjump"/>
          </p:cNvPr>
          <p:cNvSpPr/>
          <p:nvPr/>
        </p:nvSpPr>
        <p:spPr>
          <a:xfrm>
            <a:off x="42049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0">
            <a:hlinkClick r:id="rId5" action="ppaction://hlinksldjump"/>
          </p:cNvPr>
          <p:cNvSpPr/>
          <p:nvPr/>
        </p:nvSpPr>
        <p:spPr>
          <a:xfrm>
            <a:off x="32143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1">
            <a:hlinkClick r:id="rId6" action="ppaction://hlinksldjump"/>
          </p:cNvPr>
          <p:cNvSpPr/>
          <p:nvPr/>
        </p:nvSpPr>
        <p:spPr>
          <a:xfrm>
            <a:off x="2223706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4081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INTRO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041712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PHASE 1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222370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</a:t>
            </a:r>
            <a:r>
              <a:rPr kumimoji="0" lang="es-ES_tradnl" sz="1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2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317353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3</a:t>
            </a:r>
          </a:p>
        </p:txBody>
      </p:sp>
      <p:sp>
        <p:nvSpPr>
          <p:cNvPr id="30" name="Elipse 9">
            <a:hlinkClick r:id="rId8" action="ppaction://hlinksldjump"/>
          </p:cNvPr>
          <p:cNvSpPr/>
          <p:nvPr/>
        </p:nvSpPr>
        <p:spPr>
          <a:xfrm>
            <a:off x="5151312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410963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4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Elipse 9">
            <a:hlinkClick r:id="rId9" action="ppaction://hlinksldjump"/>
          </p:cNvPr>
          <p:cNvSpPr/>
          <p:nvPr/>
        </p:nvSpPr>
        <p:spPr>
          <a:xfrm>
            <a:off x="609478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5095056" y="6149288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PHASE 5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10" action="ppaction://hlinksldjump"/>
          </p:cNvPr>
          <p:cNvSpPr/>
          <p:nvPr/>
        </p:nvSpPr>
        <p:spPr>
          <a:xfrm>
            <a:off x="7157414" y="6149288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610981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noProof="0" dirty="0" smtClean="0">
                <a:latin typeface="Century Gothic" pitchFamily="34" charset="0"/>
                <a:ea typeface="+mj-ea"/>
                <a:cs typeface="+mj-cs"/>
              </a:rPr>
              <a:t>PHASE 6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9" name="Marcador de contenido 2"/>
          <p:cNvSpPr txBox="1">
            <a:spLocks/>
          </p:cNvSpPr>
          <p:nvPr/>
        </p:nvSpPr>
        <p:spPr>
          <a:xfrm>
            <a:off x="912100" y="1143000"/>
            <a:ext cx="6756244" cy="3981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STEPS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Subcontractor’s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work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finish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Main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contractor’s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defect</a:t>
            </a:r>
            <a:r>
              <a:rPr lang="es-ES_tradnl" sz="1600" dirty="0" smtClean="0">
                <a:latin typeface="Century Gothic" pitchFamily="34" charset="0"/>
              </a:rPr>
              <a:t> control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Notification</a:t>
            </a:r>
            <a:r>
              <a:rPr lang="es-ES_tradnl" sz="1600" dirty="0" smtClean="0">
                <a:latin typeface="Century Gothic" pitchFamily="34" charset="0"/>
              </a:rPr>
              <a:t> of </a:t>
            </a:r>
            <a:r>
              <a:rPr lang="es-ES_tradnl" sz="1600" dirty="0" err="1" smtClean="0">
                <a:latin typeface="Century Gothic" pitchFamily="34" charset="0"/>
              </a:rPr>
              <a:t>completion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to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client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Client</a:t>
            </a:r>
            <a:r>
              <a:rPr lang="es-ES_tradnl" sz="1600" dirty="0" smtClean="0">
                <a:latin typeface="Century Gothic" pitchFamily="34" charset="0"/>
              </a:rPr>
              <a:t>: </a:t>
            </a:r>
            <a:r>
              <a:rPr lang="es-ES_tradnl" sz="1600" dirty="0" err="1" smtClean="0">
                <a:latin typeface="Century Gothic" pitchFamily="34" charset="0"/>
              </a:rPr>
              <a:t>Handing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over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procedure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Handing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over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client-main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contractor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Handing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over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main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contractor-subcontractor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Subcontractor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send</a:t>
            </a:r>
            <a:r>
              <a:rPr lang="es-ES_tradnl" sz="1600" dirty="0" smtClean="0">
                <a:latin typeface="Century Gothic" pitchFamily="34" charset="0"/>
              </a:rPr>
              <a:t> final </a:t>
            </a:r>
            <a:r>
              <a:rPr lang="es-ES_tradnl" sz="1600" dirty="0" err="1" smtClean="0">
                <a:latin typeface="Century Gothic" pitchFamily="34" charset="0"/>
              </a:rPr>
              <a:t>certification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Main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contractor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send</a:t>
            </a:r>
            <a:r>
              <a:rPr lang="es-ES_tradnl" sz="1600" dirty="0" smtClean="0">
                <a:latin typeface="Century Gothic" pitchFamily="34" charset="0"/>
              </a:rPr>
              <a:t> final </a:t>
            </a:r>
            <a:r>
              <a:rPr lang="es-ES_tradnl" sz="1600" dirty="0" err="1" smtClean="0">
                <a:latin typeface="Century Gothic" pitchFamily="34" charset="0"/>
              </a:rPr>
              <a:t>certification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to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client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err="1" smtClean="0">
                <a:latin typeface="Century Gothic" pitchFamily="34" charset="0"/>
              </a:rPr>
              <a:t>Client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notify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to</a:t>
            </a:r>
            <a:r>
              <a:rPr lang="es-ES_tradnl" sz="1600" dirty="0" smtClean="0">
                <a:latin typeface="Century Gothic" pitchFamily="34" charset="0"/>
              </a:rPr>
              <a:t> local </a:t>
            </a:r>
            <a:r>
              <a:rPr lang="es-ES_tradnl" sz="1600" dirty="0" err="1" smtClean="0">
                <a:latin typeface="Century Gothic" pitchFamily="34" charset="0"/>
              </a:rPr>
              <a:t>authorities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the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end</a:t>
            </a:r>
            <a:r>
              <a:rPr lang="es-ES_tradnl" sz="1600" dirty="0" smtClean="0">
                <a:latin typeface="Century Gothic" pitchFamily="34" charset="0"/>
              </a:rPr>
              <a:t> of </a:t>
            </a:r>
            <a:r>
              <a:rPr lang="es-ES_tradnl" sz="1600" dirty="0" err="1" smtClean="0">
                <a:latin typeface="Century Gothic" pitchFamily="34" charset="0"/>
              </a:rPr>
              <a:t>the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works</a:t>
            </a:r>
            <a:endParaRPr lang="es-ES_tradnl" sz="16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Client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ask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to</a:t>
            </a:r>
            <a:r>
              <a:rPr lang="es-ES_tradnl" sz="1600" dirty="0" smtClean="0">
                <a:latin typeface="Century Gothic" pitchFamily="34" charset="0"/>
              </a:rPr>
              <a:t> local </a:t>
            </a:r>
            <a:r>
              <a:rPr lang="es-ES_tradnl" sz="1600" dirty="0" err="1" smtClean="0">
                <a:latin typeface="Century Gothic" pitchFamily="34" charset="0"/>
              </a:rPr>
              <a:t>authorities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permission</a:t>
            </a:r>
            <a:r>
              <a:rPr lang="es-ES_tradnl" sz="1600" dirty="0" smtClean="0">
                <a:latin typeface="Century Gothic" pitchFamily="34" charset="0"/>
              </a:rPr>
              <a:t> </a:t>
            </a:r>
            <a:r>
              <a:rPr lang="es-ES_tradnl" sz="1600" dirty="0" err="1" smtClean="0">
                <a:latin typeface="Century Gothic" pitchFamily="34" charset="0"/>
              </a:rPr>
              <a:t>to</a:t>
            </a:r>
            <a:r>
              <a:rPr lang="es-ES_tradnl" sz="1600" dirty="0" smtClean="0">
                <a:latin typeface="Century Gothic" pitchFamily="34" charset="0"/>
              </a:rPr>
              <a:t> use </a:t>
            </a:r>
            <a:r>
              <a:rPr lang="es-ES_tradnl" sz="1600" dirty="0" err="1" smtClean="0">
                <a:latin typeface="Century Gothic" pitchFamily="34" charset="0"/>
              </a:rPr>
              <a:t>it</a:t>
            </a:r>
            <a:endParaRPr lang="es-ES_tradnl" sz="1600" dirty="0" smtClean="0">
              <a:latin typeface="Century Gothic" pitchFamily="34" charset="0"/>
            </a:endParaRPr>
          </a:p>
        </p:txBody>
      </p:sp>
      <p:graphicFrame>
        <p:nvGraphicFramePr>
          <p:cNvPr id="48130" name="Object 2">
            <a:hlinkClick r:id="rId11" action="ppaction://hlinkfile"/>
          </p:cNvPr>
          <p:cNvGraphicFramePr>
            <a:graphicFrameLocks noChangeAspect="1"/>
          </p:cNvGraphicFramePr>
          <p:nvPr/>
        </p:nvGraphicFramePr>
        <p:xfrm>
          <a:off x="6828761" y="1556792"/>
          <a:ext cx="1679165" cy="2376264"/>
        </p:xfrm>
        <a:graphic>
          <a:graphicData uri="http://schemas.openxmlformats.org/presentationml/2006/ole">
            <p:oleObj spid="_x0000_s48130" name="Acrobat Document" r:id="rId12" imgW="5667139" imgH="8019997" progId="AcroExch.Document.7">
              <p:embed/>
            </p:oleObj>
          </a:graphicData>
        </a:graphic>
      </p:graphicFrame>
      <p:sp>
        <p:nvSpPr>
          <p:cNvPr id="36" name="Marcador de contenido 2"/>
          <p:cNvSpPr txBox="1">
            <a:spLocks/>
          </p:cNvSpPr>
          <p:nvPr/>
        </p:nvSpPr>
        <p:spPr>
          <a:xfrm>
            <a:off x="6520788" y="3933056"/>
            <a:ext cx="2623212" cy="711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Letter</a:t>
            </a:r>
            <a:r>
              <a:rPr kumimoji="0" lang="es-ES_tradnl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of </a:t>
            </a:r>
            <a:r>
              <a:rPr kumimoji="0" lang="es-ES_tradnl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completion</a:t>
            </a:r>
            <a:endParaRPr kumimoji="0" lang="es-ES_tradnl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/>
          <p:cNvSpPr>
            <a:spLocks noGrp="1"/>
          </p:cNvSpPr>
          <p:nvPr>
            <p:ph type="title"/>
          </p:nvPr>
        </p:nvSpPr>
        <p:spPr>
          <a:xfrm>
            <a:off x="636526" y="2420888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Thanks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for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your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attention</a:t>
            </a:r>
            <a:r>
              <a:rPr lang="es-ES_tradnl" sz="4000" dirty="0" smtClean="0">
                <a:latin typeface="Century Gothic" pitchFamily="34" charset="0"/>
              </a:rPr>
              <a:t>!</a:t>
            </a:r>
            <a:endParaRPr lang="es-ES_tradnl" sz="40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64 Elipse"/>
          <p:cNvSpPr/>
          <p:nvPr/>
        </p:nvSpPr>
        <p:spPr>
          <a:xfrm>
            <a:off x="6084168" y="2528900"/>
            <a:ext cx="203299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4000" dirty="0" smtClean="0">
                <a:latin typeface="Century Gothic" pitchFamily="34" charset="0"/>
              </a:rPr>
              <a:t>Demands</a:t>
            </a:r>
            <a:r>
              <a:rPr lang="es-ES_tradnl" sz="4000" dirty="0" smtClean="0">
                <a:latin typeface="Century Gothic" pitchFamily="34" charset="0"/>
              </a:rPr>
              <a:t> &amp; </a:t>
            </a:r>
            <a:r>
              <a:rPr lang="es-ES_tradnl" sz="4000" dirty="0" err="1" smtClean="0">
                <a:latin typeface="Century Gothic" pitchFamily="34" charset="0"/>
              </a:rPr>
              <a:t>Outline</a:t>
            </a:r>
            <a:r>
              <a:rPr lang="es-ES_tradnl" sz="4000" dirty="0" smtClean="0">
                <a:latin typeface="Century Gothic" pitchFamily="34" charset="0"/>
              </a:rPr>
              <a:t> </a:t>
            </a:r>
            <a:r>
              <a:rPr lang="es-ES_tradnl" sz="4000" dirty="0" err="1" smtClean="0">
                <a:latin typeface="Century Gothic" pitchFamily="34" charset="0"/>
              </a:rPr>
              <a:t>proposal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Elipse 9">
            <a:hlinkClick r:id="rId4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Elipse 10">
            <a:hlinkClick r:id="rId5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8" name="Elipse 11">
            <a:hlinkClick r:id="rId6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Elipse 12">
            <a:hlinkClick r:id="rId7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0" name="Marcador de contenido 2"/>
          <p:cNvSpPr txBox="1">
            <a:spLocks/>
          </p:cNvSpPr>
          <p:nvPr/>
        </p:nvSpPr>
        <p:spPr>
          <a:xfrm>
            <a:off x="376236" y="4411562"/>
            <a:ext cx="4499992" cy="25020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900" dirty="0" smtClean="0">
                <a:latin typeface="Century Gothic" pitchFamily="34" charset="0"/>
              </a:rPr>
              <a:t>DEMANDS FROM STATICS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500" dirty="0" smtClean="0">
                <a:latin typeface="Century Gothic" pitchFamily="34" charset="0"/>
              </a:rPr>
              <a:t>-</a:t>
            </a:r>
            <a:r>
              <a:rPr lang="es-ES_tradnl" sz="1500" dirty="0" err="1" smtClean="0">
                <a:latin typeface="Century Gothic" pitchFamily="34" charset="0"/>
              </a:rPr>
              <a:t>Loads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over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existing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walls</a:t>
            </a:r>
            <a:endParaRPr lang="es-ES_tradnl" sz="15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or</a:t>
            </a:r>
            <a:endParaRPr lang="es-ES_tradnl" sz="15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500" dirty="0" err="1" smtClean="0">
                <a:latin typeface="Century Gothic" pitchFamily="34" charset="0"/>
              </a:rPr>
              <a:t>Complex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system</a:t>
            </a:r>
            <a:r>
              <a:rPr lang="es-ES_tradnl" sz="1500" dirty="0" smtClean="0">
                <a:latin typeface="Century Gothic" pitchFamily="34" charset="0"/>
              </a:rPr>
              <a:t> of </a:t>
            </a:r>
            <a:r>
              <a:rPr lang="es-ES_tradnl" sz="1500" dirty="0" err="1" smtClean="0">
                <a:latin typeface="Century Gothic" pitchFamily="34" charset="0"/>
              </a:rPr>
              <a:t>beams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to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distribute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the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loads</a:t>
            </a:r>
            <a:endParaRPr lang="es-ES_tradnl" sz="15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14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1" name="Marcador de contenido 2"/>
          <p:cNvSpPr txBox="1">
            <a:spLocks/>
          </p:cNvSpPr>
          <p:nvPr/>
        </p:nvSpPr>
        <p:spPr>
          <a:xfrm>
            <a:off x="376236" y="1143000"/>
            <a:ext cx="4267772" cy="1781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es-ES_tradnl" dirty="0" smtClean="0">
                <a:latin typeface="Century Gothic" pitchFamily="34" charset="0"/>
              </a:rPr>
              <a:t>DEMANDS FROM CLIENT: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12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-3 New </a:t>
            </a:r>
            <a:r>
              <a:rPr lang="es-ES_tradnl" sz="1400" dirty="0" err="1" smtClean="0">
                <a:latin typeface="Century Gothic" pitchFamily="34" charset="0"/>
              </a:rPr>
              <a:t>penthouse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apartments</a:t>
            </a:r>
            <a:endParaRPr lang="es-ES_tradnl" sz="14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-</a:t>
            </a:r>
            <a:r>
              <a:rPr lang="es-ES_tradnl" sz="1400" dirty="0" err="1" smtClean="0">
                <a:latin typeface="Century Gothic" pitchFamily="34" charset="0"/>
              </a:rPr>
              <a:t>Each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one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with</a:t>
            </a:r>
            <a:r>
              <a:rPr lang="es-ES_tradnl" sz="1400" dirty="0" smtClean="0">
                <a:latin typeface="Century Gothic" pitchFamily="34" charset="0"/>
              </a:rPr>
              <a:t> a </a:t>
            </a:r>
            <a:r>
              <a:rPr lang="es-ES_tradnl" sz="1400" dirty="0" err="1" smtClean="0">
                <a:latin typeface="Century Gothic" pitchFamily="34" charset="0"/>
              </a:rPr>
              <a:t>terrace</a:t>
            </a:r>
            <a:r>
              <a:rPr lang="es-ES_tradnl" sz="1400" dirty="0" smtClean="0">
                <a:latin typeface="Century Gothic" pitchFamily="34" charset="0"/>
              </a:rPr>
              <a:t> placed </a:t>
            </a:r>
            <a:r>
              <a:rPr lang="es-ES_tradnl" sz="1400" dirty="0" err="1" smtClean="0">
                <a:latin typeface="Century Gothic" pitchFamily="34" charset="0"/>
              </a:rPr>
              <a:t>towards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south</a:t>
            </a:r>
            <a:endParaRPr lang="es-ES_tradnl" sz="14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-</a:t>
            </a:r>
            <a:r>
              <a:rPr lang="es-ES_tradnl" sz="1400" dirty="0" err="1" smtClean="0">
                <a:latin typeface="Century Gothic" pitchFamily="34" charset="0"/>
              </a:rPr>
              <a:t>Made</a:t>
            </a:r>
            <a:r>
              <a:rPr lang="es-ES_tradnl" sz="1400" dirty="0" smtClean="0">
                <a:latin typeface="Century Gothic" pitchFamily="34" charset="0"/>
              </a:rPr>
              <a:t> as a </a:t>
            </a:r>
            <a:r>
              <a:rPr lang="es-ES_tradnl" sz="1400" dirty="0" err="1" smtClean="0">
                <a:latin typeface="Century Gothic" pitchFamily="34" charset="0"/>
              </a:rPr>
              <a:t>steel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or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wood</a:t>
            </a:r>
            <a:r>
              <a:rPr lang="es-ES_tradnl" sz="1400" dirty="0" smtClean="0">
                <a:latin typeface="Century Gothic" pitchFamily="34" charset="0"/>
              </a:rPr>
              <a:t> </a:t>
            </a:r>
            <a:r>
              <a:rPr lang="es-ES_tradnl" sz="1400" dirty="0" err="1" smtClean="0">
                <a:latin typeface="Century Gothic" pitchFamily="34" charset="0"/>
              </a:rPr>
              <a:t>construction</a:t>
            </a:r>
            <a:endParaRPr lang="es-ES_tradnl" sz="14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5" name="Marcador de contenido 2"/>
          <p:cNvSpPr txBox="1">
            <a:spLocks/>
          </p:cNvSpPr>
          <p:nvPr/>
        </p:nvSpPr>
        <p:spPr>
          <a:xfrm>
            <a:off x="376236" y="2767490"/>
            <a:ext cx="4419028" cy="132302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smtClean="0">
                <a:latin typeface="Century Gothic" pitchFamily="34" charset="0"/>
              </a:rPr>
              <a:t>TIME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000" dirty="0" err="1" smtClean="0">
                <a:latin typeface="Century Gothic" pitchFamily="34" charset="0"/>
              </a:rPr>
              <a:t>Refurbishment</a:t>
            </a:r>
            <a:r>
              <a:rPr lang="es-ES_tradnl" sz="2000" dirty="0" smtClean="0">
                <a:latin typeface="Century Gothic" pitchFamily="34" charset="0"/>
              </a:rPr>
              <a:t>: </a:t>
            </a:r>
            <a:r>
              <a:rPr lang="es-ES_tradnl" sz="2000" dirty="0" err="1" smtClean="0">
                <a:latin typeface="Century Gothic" pitchFamily="34" charset="0"/>
              </a:rPr>
              <a:t>People</a:t>
            </a:r>
            <a:r>
              <a:rPr lang="es-ES_tradnl" sz="2000" dirty="0" smtClean="0">
                <a:latin typeface="Century Gothic" pitchFamily="34" charset="0"/>
              </a:rPr>
              <a:t> </a:t>
            </a:r>
            <a:r>
              <a:rPr lang="es-ES_tradnl" sz="2000" dirty="0" err="1" smtClean="0">
                <a:latin typeface="Century Gothic" pitchFamily="34" charset="0"/>
              </a:rPr>
              <a:t>waiting</a:t>
            </a:r>
            <a:r>
              <a:rPr lang="es-ES_tradnl" sz="2000" dirty="0" smtClean="0">
                <a:latin typeface="Century Gothic" pitchFamily="34" charset="0"/>
              </a:rPr>
              <a:t> </a:t>
            </a:r>
            <a:r>
              <a:rPr lang="es-ES_tradnl" sz="2000" dirty="0" err="1" smtClean="0">
                <a:latin typeface="Century Gothic" pitchFamily="34" charset="0"/>
              </a:rPr>
              <a:t>to</a:t>
            </a:r>
            <a:r>
              <a:rPr lang="es-ES_tradnl" sz="2000" dirty="0" smtClean="0">
                <a:latin typeface="Century Gothic" pitchFamily="34" charset="0"/>
              </a:rPr>
              <a:t> come back</a:t>
            </a:r>
            <a:r>
              <a:rPr lang="es-ES_tradnl" dirty="0" smtClean="0">
                <a:latin typeface="Century Gothic" pitchFamily="34" charset="0"/>
              </a:rPr>
              <a:t>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cxnSp>
        <p:nvCxnSpPr>
          <p:cNvPr id="27" name="26 Conector recto de flecha"/>
          <p:cNvCxnSpPr/>
          <p:nvPr/>
        </p:nvCxnSpPr>
        <p:spPr>
          <a:xfrm>
            <a:off x="4644008" y="2060848"/>
            <a:ext cx="11521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/>
          <p:nvPr/>
        </p:nvCxnSpPr>
        <p:spPr>
          <a:xfrm>
            <a:off x="4220344" y="1844824"/>
            <a:ext cx="135976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>
            <a:off x="4067944" y="2420888"/>
            <a:ext cx="1935333" cy="4546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 de flecha"/>
          <p:cNvCxnSpPr/>
          <p:nvPr/>
        </p:nvCxnSpPr>
        <p:spPr>
          <a:xfrm flipV="1">
            <a:off x="4508376" y="3068960"/>
            <a:ext cx="1494901" cy="2259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Cara sonriente"/>
          <p:cNvSpPr/>
          <p:nvPr/>
        </p:nvSpPr>
        <p:spPr>
          <a:xfrm>
            <a:off x="2943536" y="4941168"/>
            <a:ext cx="404328" cy="43204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40 Señal de prohibido"/>
          <p:cNvSpPr/>
          <p:nvPr/>
        </p:nvSpPr>
        <p:spPr>
          <a:xfrm>
            <a:off x="4795264" y="5373216"/>
            <a:ext cx="424808" cy="457598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42" name="Marcador de contenido 2"/>
          <p:cNvSpPr txBox="1">
            <a:spLocks/>
          </p:cNvSpPr>
          <p:nvPr/>
        </p:nvSpPr>
        <p:spPr>
          <a:xfrm>
            <a:off x="5220072" y="5446550"/>
            <a:ext cx="3563888" cy="1467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EXPE NSIVE!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5" name="Marcador de contenido 2"/>
          <p:cNvSpPr txBox="1">
            <a:spLocks/>
          </p:cNvSpPr>
          <p:nvPr/>
        </p:nvSpPr>
        <p:spPr>
          <a:xfrm>
            <a:off x="6084168" y="2875502"/>
            <a:ext cx="3563888" cy="14670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PREFABRICATION!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6" name="Marcador de contenido 2"/>
          <p:cNvSpPr txBox="1">
            <a:spLocks/>
          </p:cNvSpPr>
          <p:nvPr/>
        </p:nvSpPr>
        <p:spPr>
          <a:xfrm>
            <a:off x="4220344" y="3847610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smtClean="0">
                <a:latin typeface="Century Gothic" pitchFamily="34" charset="0"/>
              </a:rPr>
              <a:t>STEEL STIFF FRAME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7" name="Marcador de contenido 2"/>
          <p:cNvSpPr txBox="1">
            <a:spLocks/>
          </p:cNvSpPr>
          <p:nvPr/>
        </p:nvSpPr>
        <p:spPr>
          <a:xfrm>
            <a:off x="5937386" y="4090510"/>
            <a:ext cx="3492896" cy="1282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PREFABRICATED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PANELS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cxnSp>
        <p:nvCxnSpPr>
          <p:cNvPr id="50" name="49 Conector recto de flecha"/>
          <p:cNvCxnSpPr/>
          <p:nvPr/>
        </p:nvCxnSpPr>
        <p:spPr>
          <a:xfrm rot="10800000" flipV="1">
            <a:off x="5796136" y="3068958"/>
            <a:ext cx="953344" cy="7047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50 Conector recto de flecha"/>
          <p:cNvCxnSpPr/>
          <p:nvPr/>
        </p:nvCxnSpPr>
        <p:spPr>
          <a:xfrm rot="16200000" flipH="1">
            <a:off x="6775081" y="3404887"/>
            <a:ext cx="1021550" cy="3496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55 Conector recto de flecha"/>
          <p:cNvCxnSpPr/>
          <p:nvPr/>
        </p:nvCxnSpPr>
        <p:spPr>
          <a:xfrm flipV="1">
            <a:off x="3554520" y="4725144"/>
            <a:ext cx="1089488" cy="2160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5" name="Object 1">
            <a:hlinkClick r:id="rId8" action="ppaction://hlinkfile"/>
          </p:cNvPr>
          <p:cNvGraphicFramePr>
            <a:graphicFrameLocks noChangeAspect="1"/>
          </p:cNvGraphicFramePr>
          <p:nvPr/>
        </p:nvGraphicFramePr>
        <p:xfrm>
          <a:off x="6003277" y="1143000"/>
          <a:ext cx="1680557" cy="1188132"/>
        </p:xfrm>
        <a:graphic>
          <a:graphicData uri="http://schemas.openxmlformats.org/presentationml/2006/ole">
            <p:oleObj spid="_x0000_s6145" name="Acrobat Document" r:id="rId9" imgW="11344265" imgH="8019997" progId="AcroExch.Document.7">
              <p:embed/>
            </p:oleObj>
          </a:graphicData>
        </a:graphic>
      </p:graphicFrame>
      <p:graphicFrame>
        <p:nvGraphicFramePr>
          <p:cNvPr id="6146" name="Object 2">
            <a:hlinkClick r:id="rId10" action="ppaction://hlinkfile"/>
          </p:cNvPr>
          <p:cNvGraphicFramePr>
            <a:graphicFrameLocks noChangeAspect="1"/>
          </p:cNvGraphicFramePr>
          <p:nvPr/>
        </p:nvGraphicFramePr>
        <p:xfrm>
          <a:off x="4785267" y="4333410"/>
          <a:ext cx="1298901" cy="918306"/>
        </p:xfrm>
        <a:graphic>
          <a:graphicData uri="http://schemas.openxmlformats.org/presentationml/2006/ole">
            <p:oleObj spid="_x0000_s6146" name="Acrobat Document" r:id="rId11" imgW="11344265" imgH="8019997" progId="AcroExch.Document.7">
              <p:embed/>
            </p:oleObj>
          </a:graphicData>
        </a:graphic>
      </p:graphicFrame>
      <p:sp>
        <p:nvSpPr>
          <p:cNvPr id="32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7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8" name="Elipse 9">
            <a:hlinkClick r:id="rId12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4" name="Elipse 9">
            <a:hlinkClick r:id="rId13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8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9" name="Elipse 9">
            <a:hlinkClick r:id="rId14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4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55" name="Elipse 9">
            <a:hlinkClick r:id="rId15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7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err="1" smtClean="0">
                <a:latin typeface="Century Gothic" pitchFamily="34" charset="0"/>
              </a:rPr>
              <a:t>Outline</a:t>
            </a:r>
            <a:r>
              <a:rPr lang="es-ES" sz="4000" dirty="0" smtClean="0">
                <a:latin typeface="Century Gothic" pitchFamily="34" charset="0"/>
              </a:rPr>
              <a:t> </a:t>
            </a:r>
            <a:r>
              <a:rPr lang="es-ES" sz="4000" dirty="0" err="1" smtClean="0">
                <a:latin typeface="Century Gothic" pitchFamily="34" charset="0"/>
              </a:rPr>
              <a:t>Proposal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contenido 2"/>
          <p:cNvSpPr txBox="1">
            <a:spLocks/>
          </p:cNvSpPr>
          <p:nvPr/>
        </p:nvSpPr>
        <p:spPr>
          <a:xfrm>
            <a:off x="6733034" y="2223120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Elective</a:t>
            </a:r>
            <a:r>
              <a:rPr lang="es-ES_tradnl" sz="2300" dirty="0" smtClean="0">
                <a:latin typeface="Century Gothic" pitchFamily="34" charset="0"/>
              </a:rPr>
              <a:t> </a:t>
            </a:r>
            <a:r>
              <a:rPr lang="es-ES_tradnl" sz="2300" dirty="0" err="1" smtClean="0">
                <a:latin typeface="Century Gothic" pitchFamily="34" charset="0"/>
              </a:rPr>
              <a:t>Self</a:t>
            </a:r>
            <a:r>
              <a:rPr lang="es-ES_tradnl" sz="2300" dirty="0" smtClean="0">
                <a:latin typeface="Century Gothic" pitchFamily="34" charset="0"/>
              </a:rPr>
              <a:t> </a:t>
            </a:r>
            <a:r>
              <a:rPr lang="es-ES_tradnl" sz="2300" dirty="0" err="1" smtClean="0">
                <a:latin typeface="Century Gothic" pitchFamily="34" charset="0"/>
              </a:rPr>
              <a:t>Study</a:t>
            </a:r>
            <a:r>
              <a:rPr lang="es-ES_tradnl" sz="23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2" name="Marcador de contenido 2"/>
          <p:cNvSpPr txBox="1">
            <a:spLocks/>
          </p:cNvSpPr>
          <p:nvPr/>
        </p:nvSpPr>
        <p:spPr>
          <a:xfrm>
            <a:off x="791580" y="1143000"/>
            <a:ext cx="4860540" cy="20517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900" dirty="0" smtClean="0">
                <a:latin typeface="Century Gothic" pitchFamily="34" charset="0"/>
              </a:rPr>
              <a:t>PREFABRICATION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500" dirty="0" err="1" smtClean="0">
                <a:latin typeface="Century Gothic" pitchFamily="34" charset="0"/>
              </a:rPr>
              <a:t>How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to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make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it</a:t>
            </a:r>
            <a:r>
              <a:rPr lang="es-ES_tradnl" sz="1500" dirty="0" smtClean="0">
                <a:latin typeface="Century Gothic" pitchFamily="34" charset="0"/>
              </a:rPr>
              <a:t> </a:t>
            </a:r>
            <a:r>
              <a:rPr lang="es-ES_tradnl" sz="1500" dirty="0" err="1" smtClean="0">
                <a:latin typeface="Century Gothic" pitchFamily="34" charset="0"/>
              </a:rPr>
              <a:t>profitable</a:t>
            </a:r>
            <a:r>
              <a:rPr lang="es-ES_tradnl" sz="1500" dirty="0" smtClean="0">
                <a:latin typeface="Century Gothic" pitchFamily="34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smtClean="0">
                <a:latin typeface="Century Gothic" pitchFamily="34" charset="0"/>
              </a:rPr>
              <a:t>-REPETITION </a:t>
            </a:r>
            <a:r>
              <a:rPr lang="es-ES_tradnl" dirty="0" err="1" smtClean="0">
                <a:latin typeface="Century Gothic" pitchFamily="34" charset="0"/>
              </a:rPr>
              <a:t>by</a:t>
            </a:r>
            <a:r>
              <a:rPr lang="es-ES_tradnl" dirty="0" smtClean="0">
                <a:latin typeface="Century Gothic" pitchFamily="34" charset="0"/>
              </a:rPr>
              <a:t> MODULATION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cxnSp>
        <p:nvCxnSpPr>
          <p:cNvPr id="26" name="25 Conector recto de flecha"/>
          <p:cNvCxnSpPr/>
          <p:nvPr/>
        </p:nvCxnSpPr>
        <p:spPr>
          <a:xfrm>
            <a:off x="3419872" y="1340768"/>
            <a:ext cx="3490023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00" name="Object 4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7073516" y="857743"/>
          <a:ext cx="886184" cy="1254081"/>
        </p:xfrm>
        <a:graphic>
          <a:graphicData uri="http://schemas.openxmlformats.org/presentationml/2006/ole">
            <p:oleObj spid="_x0000_s4100" name="Acrobat Document" r:id="rId5" imgW="5667139" imgH="8019997" progId="AcroExch.Document.7">
              <p:embed/>
            </p:oleObj>
          </a:graphicData>
        </a:graphic>
      </p:graphicFrame>
      <p:graphicFrame>
        <p:nvGraphicFramePr>
          <p:cNvPr id="4101" name="Object 5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2297848" y="2996952"/>
          <a:ext cx="4216630" cy="2981103"/>
        </p:xfrm>
        <a:graphic>
          <a:graphicData uri="http://schemas.openxmlformats.org/presentationml/2006/ole">
            <p:oleObj spid="_x0000_s4101" name="Acrobat Document" r:id="rId7" imgW="11344265" imgH="8019997" progId="AcroExch.Document.7">
              <p:embed/>
            </p:oleObj>
          </a:graphicData>
        </a:graphic>
      </p:graphicFrame>
      <p:cxnSp>
        <p:nvCxnSpPr>
          <p:cNvPr id="20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9">
            <a:hlinkClick r:id="rId8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0">
            <a:hlinkClick r:id="rId9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1">
            <a:hlinkClick r:id="rId10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Elipse 12">
            <a:hlinkClick r:id="rId11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0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Elipse 9">
            <a:hlinkClick r:id="rId12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Elipse 9">
            <a:hlinkClick r:id="rId13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Elipse 9">
            <a:hlinkClick r:id="rId14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8" name="Elipse 9">
            <a:hlinkClick r:id="rId15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err="1" smtClean="0">
                <a:latin typeface="Century Gothic" pitchFamily="34" charset="0"/>
              </a:rPr>
              <a:t>Scheme</a:t>
            </a:r>
            <a:r>
              <a:rPr lang="es-ES" sz="4000" dirty="0" smtClean="0">
                <a:latin typeface="Century Gothic" pitchFamily="34" charset="0"/>
              </a:rPr>
              <a:t> </a:t>
            </a:r>
            <a:r>
              <a:rPr lang="es-ES" sz="4000" dirty="0" err="1" smtClean="0">
                <a:latin typeface="Century Gothic" pitchFamily="34" charset="0"/>
              </a:rPr>
              <a:t>Design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rcador de contenido 2"/>
          <p:cNvSpPr txBox="1">
            <a:spLocks/>
          </p:cNvSpPr>
          <p:nvPr/>
        </p:nvSpPr>
        <p:spPr>
          <a:xfrm>
            <a:off x="6018890" y="3789040"/>
            <a:ext cx="324036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dirty="0" err="1" smtClean="0">
                <a:latin typeface="Century Gothic" pitchFamily="34" charset="0"/>
              </a:rPr>
              <a:t>Sections</a:t>
            </a: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2" name="Marcador de contenido 2"/>
          <p:cNvSpPr txBox="1">
            <a:spLocks/>
          </p:cNvSpPr>
          <p:nvPr/>
        </p:nvSpPr>
        <p:spPr>
          <a:xfrm>
            <a:off x="1351620" y="3041576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Construtive</a:t>
            </a:r>
            <a:r>
              <a:rPr lang="es-ES_tradnl" sz="2300" dirty="0" smtClean="0">
                <a:latin typeface="Century Gothic" pitchFamily="34" charset="0"/>
              </a:rPr>
              <a:t> plan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8" name="Marcador de contenido 2"/>
          <p:cNvSpPr txBox="1">
            <a:spLocks/>
          </p:cNvSpPr>
          <p:nvPr/>
        </p:nvSpPr>
        <p:spPr>
          <a:xfrm>
            <a:off x="2778530" y="5498976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Elevations</a:t>
            </a: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22530" name="Object 2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1222376" y="1108968"/>
          <a:ext cx="2389353" cy="1689708"/>
        </p:xfrm>
        <a:graphic>
          <a:graphicData uri="http://schemas.openxmlformats.org/presentationml/2006/ole">
            <p:oleObj spid="_x0000_s22530" name="Acrobat Document" r:id="rId5" imgW="16039887" imgH="11344229" progId="AcroExch.Document.7">
              <p:embed/>
            </p:oleObj>
          </a:graphicData>
        </a:graphic>
      </p:graphicFrame>
      <p:graphicFrame>
        <p:nvGraphicFramePr>
          <p:cNvPr id="22531" name="Object 3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5508104" y="1953690"/>
          <a:ext cx="2389724" cy="1689971"/>
        </p:xfrm>
        <a:graphic>
          <a:graphicData uri="http://schemas.openxmlformats.org/presentationml/2006/ole">
            <p:oleObj spid="_x0000_s22531" name="Acrobat Document" r:id="rId7" imgW="16039887" imgH="11344229" progId="AcroExch.Document.7">
              <p:embed/>
            </p:oleObj>
          </a:graphicData>
        </a:graphic>
      </p:graphicFrame>
      <p:graphicFrame>
        <p:nvGraphicFramePr>
          <p:cNvPr id="22532" name="Object 4">
            <a:hlinkClick r:id="rId8" action="ppaction://hlinkfile"/>
          </p:cNvPr>
          <p:cNvGraphicFramePr>
            <a:graphicFrameLocks noChangeAspect="1"/>
          </p:cNvGraphicFramePr>
          <p:nvPr/>
        </p:nvGraphicFramePr>
        <p:xfrm>
          <a:off x="2455534" y="3643661"/>
          <a:ext cx="2312389" cy="1633476"/>
        </p:xfrm>
        <a:graphic>
          <a:graphicData uri="http://schemas.openxmlformats.org/presentationml/2006/ole">
            <p:oleObj spid="_x0000_s22532" name="Acrobat Document" r:id="rId9" imgW="22707426" imgH="16039993" progId="AcroExch.Document.7">
              <p:embed/>
            </p:oleObj>
          </a:graphicData>
        </a:graphic>
      </p:graphicFrame>
      <p:cxnSp>
        <p:nvCxnSpPr>
          <p:cNvPr id="2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Elipse 9">
            <a:hlinkClick r:id="rId10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Elipse 10">
            <a:hlinkClick r:id="rId11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0" name="Elipse 11">
            <a:hlinkClick r:id="rId12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Elipse 12">
            <a:hlinkClick r:id="rId13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5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6" name="Elipse 9">
            <a:hlinkClick r:id="rId14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7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8" name="Elipse 9">
            <a:hlinkClick r:id="rId15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9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0" name="Elipse 9">
            <a:hlinkClick r:id="rId16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1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2" name="Elipse 9">
            <a:hlinkClick r:id="rId17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3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6236" y="0"/>
            <a:ext cx="8229600" cy="1143000"/>
          </a:xfrm>
        </p:spPr>
        <p:txBody>
          <a:bodyPr>
            <a:normAutofit/>
          </a:bodyPr>
          <a:lstStyle/>
          <a:p>
            <a:r>
              <a:rPr lang="es-ES" sz="4000" dirty="0" err="1" smtClean="0">
                <a:latin typeface="Century Gothic" pitchFamily="34" charset="0"/>
              </a:rPr>
              <a:t>Structure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14" name="1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arcador de contenido 2"/>
          <p:cNvSpPr txBox="1">
            <a:spLocks/>
          </p:cNvSpPr>
          <p:nvPr/>
        </p:nvSpPr>
        <p:spPr>
          <a:xfrm>
            <a:off x="1222376" y="2951820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Stiff</a:t>
            </a:r>
            <a:r>
              <a:rPr lang="es-ES_tradnl" sz="2300" dirty="0" smtClean="0">
                <a:latin typeface="Century Gothic" pitchFamily="34" charset="0"/>
              </a:rPr>
              <a:t> </a:t>
            </a:r>
            <a:r>
              <a:rPr lang="es-ES_tradnl" sz="2300" dirty="0" err="1" smtClean="0">
                <a:latin typeface="Century Gothic" pitchFamily="34" charset="0"/>
              </a:rPr>
              <a:t>frame</a:t>
            </a: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2" name="Marcador de contenido 2"/>
          <p:cNvSpPr txBox="1">
            <a:spLocks/>
          </p:cNvSpPr>
          <p:nvPr/>
        </p:nvSpPr>
        <p:spPr>
          <a:xfrm>
            <a:off x="6156176" y="2951820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Estimation</a:t>
            </a: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6" name="Marcador de contenido 2"/>
          <p:cNvSpPr txBox="1">
            <a:spLocks/>
          </p:cNvSpPr>
          <p:nvPr/>
        </p:nvSpPr>
        <p:spPr>
          <a:xfrm>
            <a:off x="1222376" y="5498976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Static</a:t>
            </a:r>
            <a:r>
              <a:rPr lang="es-ES_tradnl" sz="2300" dirty="0" smtClean="0">
                <a:latin typeface="Century Gothic" pitchFamily="34" charset="0"/>
              </a:rPr>
              <a:t> </a:t>
            </a:r>
            <a:r>
              <a:rPr lang="es-ES_tradnl" sz="2300" dirty="0" err="1" smtClean="0">
                <a:latin typeface="Century Gothic" pitchFamily="34" charset="0"/>
              </a:rPr>
              <a:t>analysis</a:t>
            </a: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1" name="Marcador de contenido 2"/>
          <p:cNvSpPr txBox="1">
            <a:spLocks/>
          </p:cNvSpPr>
          <p:nvPr/>
        </p:nvSpPr>
        <p:spPr>
          <a:xfrm>
            <a:off x="6156176" y="5498976"/>
            <a:ext cx="3240360" cy="4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2300" dirty="0" err="1" smtClean="0">
                <a:latin typeface="Century Gothic" pitchFamily="34" charset="0"/>
              </a:rPr>
              <a:t>Quantities</a:t>
            </a:r>
            <a:endParaRPr lang="es-ES_tradnl" sz="2300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23554" name="Object 2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811560" y="1181658"/>
          <a:ext cx="2160240" cy="1527262"/>
        </p:xfrm>
        <a:graphic>
          <a:graphicData uri="http://schemas.openxmlformats.org/presentationml/2006/ole">
            <p:oleObj spid="_x0000_s23554" name="Acrobat Document" r:id="rId5" imgW="11344265" imgH="8019997" progId="AcroExch.Document.7">
              <p:embed/>
            </p:oleObj>
          </a:graphicData>
        </a:graphic>
      </p:graphicFrame>
      <p:graphicFrame>
        <p:nvGraphicFramePr>
          <p:cNvPr id="23555" name="Object 3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5940152" y="1143000"/>
          <a:ext cx="2214921" cy="1565920"/>
        </p:xfrm>
        <a:graphic>
          <a:graphicData uri="http://schemas.openxmlformats.org/presentationml/2006/ole">
            <p:oleObj spid="_x0000_s23555" name="Acrobat Document" r:id="rId7" imgW="11344265" imgH="8019997" progId="AcroExch.Document.7">
              <p:embed/>
            </p:oleObj>
          </a:graphicData>
        </a:graphic>
      </p:graphicFrame>
      <p:graphicFrame>
        <p:nvGraphicFramePr>
          <p:cNvPr id="23556" name="Object 4">
            <a:hlinkClick r:id="rId8" action="ppaction://hlinkfile"/>
          </p:cNvPr>
          <p:cNvGraphicFramePr>
            <a:graphicFrameLocks noChangeAspect="1"/>
          </p:cNvGraphicFramePr>
          <p:nvPr/>
        </p:nvGraphicFramePr>
        <p:xfrm>
          <a:off x="5847252" y="3759236"/>
          <a:ext cx="2307821" cy="1632050"/>
        </p:xfrm>
        <a:graphic>
          <a:graphicData uri="http://schemas.openxmlformats.org/presentationml/2006/ole">
            <p:oleObj spid="_x0000_s23556" name="Acrobat Document" r:id="rId9" imgW="16039887" imgH="11344229" progId="AcroExch.Document.7">
              <p:embed/>
            </p:oleObj>
          </a:graphicData>
        </a:graphic>
      </p:graphicFrame>
      <p:graphicFrame>
        <p:nvGraphicFramePr>
          <p:cNvPr id="23557" name="Object 5">
            <a:hlinkClick r:id="rId10" action="ppaction://hlinkfile"/>
          </p:cNvPr>
          <p:cNvGraphicFramePr>
            <a:graphicFrameLocks noChangeAspect="1"/>
          </p:cNvGraphicFramePr>
          <p:nvPr/>
        </p:nvGraphicFramePr>
        <p:xfrm>
          <a:off x="844495" y="3759236"/>
          <a:ext cx="2273409" cy="1607271"/>
        </p:xfrm>
        <a:graphic>
          <a:graphicData uri="http://schemas.openxmlformats.org/presentationml/2006/ole">
            <p:oleObj spid="_x0000_s23557" name="Acrobat Document" r:id="rId11" imgW="11344265" imgH="8019997" progId="AcroExch.Document.7">
              <p:embed/>
            </p:oleObj>
          </a:graphicData>
        </a:graphic>
      </p:graphicFrame>
      <p:cxnSp>
        <p:nvCxnSpPr>
          <p:cNvPr id="25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lipse 9">
            <a:hlinkClick r:id="rId12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8" name="Elipse 10">
            <a:hlinkClick r:id="rId13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9" name="Elipse 11">
            <a:hlinkClick r:id="rId14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0" name="Elipse 12">
            <a:hlinkClick r:id="rId15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1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2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3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4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5" name="Elipse 9">
            <a:hlinkClick r:id="rId16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7" name="Elipse 9">
            <a:hlinkClick r:id="rId17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9" name="Elipse 9">
            <a:hlinkClick r:id="rId18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0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1" name="Elipse 9">
            <a:hlinkClick r:id="rId19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2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Prefabricated</a:t>
            </a:r>
            <a:r>
              <a:rPr lang="es-ES_tradnl" sz="4000" dirty="0" smtClean="0">
                <a:latin typeface="Century Gothic" pitchFamily="34" charset="0"/>
              </a:rPr>
              <a:t> Wall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ítulo 1"/>
          <p:cNvSpPr txBox="1">
            <a:spLocks/>
          </p:cNvSpPr>
          <p:nvPr/>
        </p:nvSpPr>
        <p:spPr>
          <a:xfrm>
            <a:off x="674712" y="4509120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Layers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5220072" y="5586958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Quantities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5572" y="1104676"/>
            <a:ext cx="3509700" cy="21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78" name="Object 2">
            <a:hlinkClick r:id="rId5" action="ppaction://hlinkfile"/>
          </p:cNvPr>
          <p:cNvGraphicFramePr>
            <a:graphicFrameLocks noChangeAspect="1"/>
          </p:cNvGraphicFramePr>
          <p:nvPr/>
        </p:nvGraphicFramePr>
        <p:xfrm>
          <a:off x="810681" y="2290564"/>
          <a:ext cx="2851855" cy="2016224"/>
        </p:xfrm>
        <a:graphic>
          <a:graphicData uri="http://schemas.openxmlformats.org/presentationml/2006/ole">
            <p:oleObj spid="_x0000_s24578" name="Acrobat Document" r:id="rId6" imgW="11344265" imgH="8019997" progId="AcroExch.Document.7">
              <p:embed/>
            </p:oleObj>
          </a:graphicData>
        </a:graphic>
      </p:graphicFrame>
      <p:graphicFrame>
        <p:nvGraphicFramePr>
          <p:cNvPr id="24579" name="Object 3">
            <a:hlinkClick r:id="rId7" action="ppaction://hlinkfile"/>
          </p:cNvPr>
          <p:cNvGraphicFramePr>
            <a:graphicFrameLocks noChangeAspect="1"/>
          </p:cNvGraphicFramePr>
          <p:nvPr/>
        </p:nvGraphicFramePr>
        <p:xfrm>
          <a:off x="5148064" y="3475229"/>
          <a:ext cx="2924780" cy="2067781"/>
        </p:xfrm>
        <a:graphic>
          <a:graphicData uri="http://schemas.openxmlformats.org/presentationml/2006/ole">
            <p:oleObj spid="_x0000_s24579" name="Acrobat Document" r:id="rId8" imgW="11344265" imgH="8019997" progId="AcroExch.Document.7">
              <p:embed/>
            </p:oleObj>
          </a:graphicData>
        </a:graphic>
      </p:graphicFrame>
      <p:cxnSp>
        <p:nvCxnSpPr>
          <p:cNvPr id="11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lipse 9">
            <a:hlinkClick r:id="rId9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Elipse 10">
            <a:hlinkClick r:id="rId10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Elipse 11">
            <a:hlinkClick r:id="rId11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Elipse 12">
            <a:hlinkClick r:id="rId12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Elipse 9">
            <a:hlinkClick r:id="rId13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2" name="Elipse 9">
            <a:hlinkClick r:id="rId14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4" name="Elipse 9">
            <a:hlinkClick r:id="rId15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6" name="Elipse 9">
            <a:hlinkClick r:id="rId16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1176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err="1" smtClean="0">
                <a:latin typeface="Century Gothic" pitchFamily="34" charset="0"/>
              </a:rPr>
              <a:t>Roof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ítulo 1"/>
          <p:cNvSpPr txBox="1">
            <a:spLocks/>
          </p:cNvSpPr>
          <p:nvPr/>
        </p:nvSpPr>
        <p:spPr>
          <a:xfrm>
            <a:off x="758552" y="3284984"/>
            <a:ext cx="324921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Layers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932040" y="5298926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000" dirty="0" err="1" smtClean="0">
                <a:latin typeface="Century Gothic" pitchFamily="34" charset="0"/>
                <a:ea typeface="+mj-ea"/>
                <a:cs typeface="+mj-cs"/>
              </a:rPr>
              <a:t>Quantities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4" name="Marcador de contenido 2"/>
          <p:cNvSpPr txBox="1">
            <a:spLocks/>
          </p:cNvSpPr>
          <p:nvPr/>
        </p:nvSpPr>
        <p:spPr>
          <a:xfrm>
            <a:off x="5903640" y="764704"/>
            <a:ext cx="324036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ES_tradnl" sz="1400" dirty="0" smtClean="0">
                <a:latin typeface="Century Gothic" pitchFamily="34" charset="0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s-ES_tradnl" dirty="0" smtClean="0">
              <a:latin typeface="Century Gothic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_tradnl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25602" name="Object 2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1115616" y="1203001"/>
          <a:ext cx="2694657" cy="1905087"/>
        </p:xfrm>
        <a:graphic>
          <a:graphicData uri="http://schemas.openxmlformats.org/presentationml/2006/ole">
            <p:oleObj spid="_x0000_s25602" name="Acrobat Document" r:id="rId5" imgW="11344265" imgH="8019997" progId="AcroExch.Document.7">
              <p:embed/>
            </p:oleObj>
          </a:graphicData>
        </a:graphic>
      </p:graphicFrame>
      <p:graphicFrame>
        <p:nvGraphicFramePr>
          <p:cNvPr id="25603" name="Object 3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5148064" y="3284984"/>
          <a:ext cx="2568613" cy="1815976"/>
        </p:xfrm>
        <a:graphic>
          <a:graphicData uri="http://schemas.openxmlformats.org/presentationml/2006/ole">
            <p:oleObj spid="_x0000_s25603" name="Acrobat Document" r:id="rId7" imgW="11344265" imgH="8019997" progId="AcroExch.Document.7">
              <p:embed/>
            </p:oleObj>
          </a:graphicData>
        </a:graphic>
      </p:graphicFrame>
      <p:cxnSp>
        <p:nvCxnSpPr>
          <p:cNvPr id="10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lipse 9">
            <a:hlinkClick r:id="rId8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Elipse 10">
            <a:hlinkClick r:id="rId9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Elipse 11">
            <a:hlinkClick r:id="rId10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Elipse 12">
            <a:hlinkClick r:id="rId11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Elipse 9">
            <a:hlinkClick r:id="rId12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2" name="Elipse 9">
            <a:hlinkClick r:id="rId13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4" name="Elipse 9">
            <a:hlinkClick r:id="rId14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6" name="Elipse 9">
            <a:hlinkClick r:id="rId15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smtClean="0">
                <a:latin typeface="Century Gothic" pitchFamily="34" charset="0"/>
              </a:rPr>
              <a:t>BPM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ítulo 1"/>
          <p:cNvSpPr txBox="1">
            <a:spLocks/>
          </p:cNvSpPr>
          <p:nvPr/>
        </p:nvSpPr>
        <p:spPr>
          <a:xfrm>
            <a:off x="2291217" y="3066678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Work</a:t>
            </a:r>
            <a:r>
              <a:rPr kumimoji="0" lang="es-ES_tradnl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es-ES_tradnl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Specification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39552" y="5500773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Quantities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6407696" y="2495178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Tender </a:t>
            </a: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Form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3512188" y="5376119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Tender</a:t>
            </a:r>
            <a:r>
              <a:rPr kumimoji="0" lang="es-ES_tradnl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control plan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0" y="2495178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Case </a:t>
            </a: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Specification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Título 1"/>
          <p:cNvSpPr txBox="1">
            <a:spLocks/>
          </p:cNvSpPr>
          <p:nvPr/>
        </p:nvSpPr>
        <p:spPr>
          <a:xfrm>
            <a:off x="5337448" y="3923928"/>
            <a:ext cx="2987824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Invitation</a:t>
            </a: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</a:t>
            </a:r>
            <a:r>
              <a:rPr kumimoji="0" lang="es-ES_tradnl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to</a:t>
            </a: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 tender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26627" name="Object 3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5818312" y="2232613"/>
          <a:ext cx="1178768" cy="1668129"/>
        </p:xfrm>
        <a:graphic>
          <a:graphicData uri="http://schemas.openxmlformats.org/presentationml/2006/ole">
            <p:oleObj spid="_x0000_s26627" name="Acrobat Document" r:id="rId5" imgW="5667139" imgH="8019997" progId="AcroExch.Document.7">
              <p:embed/>
            </p:oleObj>
          </a:graphicData>
        </a:graphic>
      </p:graphicFrame>
      <p:graphicFrame>
        <p:nvGraphicFramePr>
          <p:cNvPr id="26628" name="Object 4">
            <a:hlinkClick r:id="rId6" action="ppaction://hlinkfile"/>
          </p:cNvPr>
          <p:cNvGraphicFramePr>
            <a:graphicFrameLocks noChangeAspect="1"/>
          </p:cNvGraphicFramePr>
          <p:nvPr/>
        </p:nvGraphicFramePr>
        <p:xfrm>
          <a:off x="7367743" y="959003"/>
          <a:ext cx="1067730" cy="1510994"/>
        </p:xfrm>
        <a:graphic>
          <a:graphicData uri="http://schemas.openxmlformats.org/presentationml/2006/ole">
            <p:oleObj spid="_x0000_s26628" name="Acrobat Document" r:id="rId7" imgW="5667139" imgH="8019997" progId="AcroExch.Document.7">
              <p:embed/>
            </p:oleObj>
          </a:graphicData>
        </a:graphic>
      </p:graphicFrame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539552" y="4371404"/>
          <a:ext cx="1204301" cy="851496"/>
        </p:xfrm>
        <a:graphic>
          <a:graphicData uri="http://schemas.openxmlformats.org/presentationml/2006/ole">
            <p:oleObj spid="_x0000_s26629" name="Acrobat Document" r:id="rId8" imgW="11344265" imgH="8019997" progId="AcroExch.Document.7">
              <p:embed/>
            </p:oleObj>
          </a:graphicData>
        </a:graphic>
      </p:graphicFrame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1167000" y="4610555"/>
          <a:ext cx="1259433" cy="890218"/>
        </p:xfrm>
        <a:graphic>
          <a:graphicData uri="http://schemas.openxmlformats.org/presentationml/2006/ole">
            <p:oleObj spid="_x0000_s26630" name="Acrobat Document" r:id="rId9" imgW="11344265" imgH="8019997" progId="AcroExch.Document.7">
              <p:embed/>
            </p:oleObj>
          </a:graphicData>
        </a:graphic>
      </p:graphicFrame>
      <p:graphicFrame>
        <p:nvGraphicFramePr>
          <p:cNvPr id="26631" name="Object 7"/>
          <p:cNvGraphicFramePr>
            <a:graphicFrameLocks noChangeAspect="1"/>
          </p:cNvGraphicFramePr>
          <p:nvPr/>
        </p:nvGraphicFramePr>
        <p:xfrm>
          <a:off x="1925960" y="4327178"/>
          <a:ext cx="1266906" cy="895722"/>
        </p:xfrm>
        <a:graphic>
          <a:graphicData uri="http://schemas.openxmlformats.org/presentationml/2006/ole">
            <p:oleObj spid="_x0000_s26631" name="Acrobat Document" r:id="rId10" imgW="16039887" imgH="11344229" progId="AcroExch.Document.7">
              <p:embed/>
            </p:oleObj>
          </a:graphicData>
        </a:graphic>
      </p:graphicFrame>
      <p:cxnSp>
        <p:nvCxnSpPr>
          <p:cNvPr id="20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Elipse 9">
            <a:hlinkClick r:id="rId11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Elipse 10">
            <a:hlinkClick r:id="rId12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Elipse 11">
            <a:hlinkClick r:id="rId13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Elipse 12">
            <a:hlinkClick r:id="rId14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6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7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8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9" name="Elipse 9">
            <a:hlinkClick r:id="rId15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0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1" name="Elipse 9">
            <a:hlinkClick r:id="rId16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2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3" name="Elipse 9">
            <a:hlinkClick r:id="rId17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4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5" name="Elipse 9">
            <a:hlinkClick r:id="rId18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6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graphicFrame>
        <p:nvGraphicFramePr>
          <p:cNvPr id="26632" name="Object 8">
            <a:hlinkClick r:id="rId19" action="ppaction://hlinkfile"/>
          </p:cNvPr>
          <p:cNvGraphicFramePr>
            <a:graphicFrameLocks noChangeAspect="1"/>
          </p:cNvGraphicFramePr>
          <p:nvPr/>
        </p:nvGraphicFramePr>
        <p:xfrm>
          <a:off x="848709" y="970710"/>
          <a:ext cx="1077251" cy="1524467"/>
        </p:xfrm>
        <a:graphic>
          <a:graphicData uri="http://schemas.openxmlformats.org/presentationml/2006/ole">
            <p:oleObj spid="_x0000_s26632" name="Acrobat Document" r:id="rId20" imgW="5667139" imgH="8019997" progId="AcroExch.Document.7">
              <p:embed/>
            </p:oleObj>
          </a:graphicData>
        </a:graphic>
      </p:graphicFrame>
      <p:graphicFrame>
        <p:nvGraphicFramePr>
          <p:cNvPr id="26633" name="Object 9">
            <a:hlinkClick r:id="rId21" action="ppaction://hlinkfile"/>
          </p:cNvPr>
          <p:cNvGraphicFramePr>
            <a:graphicFrameLocks noChangeAspect="1"/>
          </p:cNvGraphicFramePr>
          <p:nvPr/>
        </p:nvGraphicFramePr>
        <p:xfrm>
          <a:off x="3127674" y="1340768"/>
          <a:ext cx="1219598" cy="1725910"/>
        </p:xfrm>
        <a:graphic>
          <a:graphicData uri="http://schemas.openxmlformats.org/presentationml/2006/ole">
            <p:oleObj spid="_x0000_s26633" name="Acrobat Document" r:id="rId22" imgW="5667139" imgH="8019997" progId="AcroExch.Document.7">
              <p:embed/>
            </p:oleObj>
          </a:graphicData>
        </a:graphic>
      </p:graphicFrame>
      <p:graphicFrame>
        <p:nvGraphicFramePr>
          <p:cNvPr id="26634" name="Object 10">
            <a:hlinkClick r:id="rId23" action="ppaction://hlinkfile"/>
          </p:cNvPr>
          <p:cNvGraphicFramePr>
            <a:graphicFrameLocks noChangeAspect="1"/>
          </p:cNvGraphicFramePr>
          <p:nvPr/>
        </p:nvGraphicFramePr>
        <p:xfrm>
          <a:off x="4030050" y="4371404"/>
          <a:ext cx="1421798" cy="1004715"/>
        </p:xfrm>
        <a:graphic>
          <a:graphicData uri="http://schemas.openxmlformats.org/presentationml/2006/ole">
            <p:oleObj spid="_x0000_s26634" name="Acrobat Document" r:id="rId24" imgW="8019943" imgH="5667255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4000" dirty="0" smtClean="0">
                <a:latin typeface="Century Gothic" pitchFamily="34" charset="0"/>
              </a:rPr>
              <a:t>Video</a:t>
            </a:r>
            <a:endParaRPr lang="es-ES_tradnl" sz="4000" dirty="0">
              <a:latin typeface="Century Gothic" pitchFamily="34" charset="0"/>
            </a:endParaRPr>
          </a:p>
        </p:txBody>
      </p:sp>
      <p:cxnSp>
        <p:nvCxnSpPr>
          <p:cNvPr id="4" name="3 Conector recto"/>
          <p:cNvCxnSpPr/>
          <p:nvPr/>
        </p:nvCxnSpPr>
        <p:spPr>
          <a:xfrm>
            <a:off x="539552" y="764704"/>
            <a:ext cx="7785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7"/>
          <p:cNvCxnSpPr/>
          <p:nvPr/>
        </p:nvCxnSpPr>
        <p:spPr>
          <a:xfrm rot="10800000">
            <a:off x="421890" y="6266766"/>
            <a:ext cx="84442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Elipse 9">
            <a:hlinkClick r:id="rId3" action="ppaction://hlinksldjump"/>
          </p:cNvPr>
          <p:cNvSpPr/>
          <p:nvPr/>
        </p:nvSpPr>
        <p:spPr>
          <a:xfrm>
            <a:off x="33301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Elipse 10">
            <a:hlinkClick r:id="rId4" action="ppaction://hlinksldjump"/>
          </p:cNvPr>
          <p:cNvSpPr/>
          <p:nvPr/>
        </p:nvSpPr>
        <p:spPr>
          <a:xfrm>
            <a:off x="23395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Elipse 11">
            <a:hlinkClick r:id="rId5" action="ppaction://hlinksldjump"/>
          </p:cNvPr>
          <p:cNvSpPr/>
          <p:nvPr/>
        </p:nvSpPr>
        <p:spPr>
          <a:xfrm>
            <a:off x="1348994" y="6152466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9" name="Elipse 12">
            <a:hlinkClick r:id="rId6" action="ppaction://hlinksldjump"/>
          </p:cNvPr>
          <p:cNvSpPr/>
          <p:nvPr/>
        </p:nvSpPr>
        <p:spPr>
          <a:xfrm>
            <a:off x="502854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226182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DEMANDS &amp;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OUTLINE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167000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SCHEME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DESIGN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1398776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STRUCTURE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2298820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WALLS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4" name="Elipse 9">
            <a:hlinkClick r:id="rId7" action="ppaction://hlinksldjump"/>
          </p:cNvPr>
          <p:cNvSpPr/>
          <p:nvPr/>
        </p:nvSpPr>
        <p:spPr>
          <a:xfrm>
            <a:off x="4276600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323492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ROOF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6" name="Elipse 9">
            <a:hlinkClick r:id="rId8" action="ppaction://hlinksldjump"/>
          </p:cNvPr>
          <p:cNvSpPr/>
          <p:nvPr/>
        </p:nvSpPr>
        <p:spPr>
          <a:xfrm>
            <a:off x="522007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4220344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BPM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8" name="Elipse 9">
            <a:hlinkClick r:id="rId9" action="ppaction://hlinksldjump"/>
          </p:cNvPr>
          <p:cNvSpPr/>
          <p:nvPr/>
        </p:nvSpPr>
        <p:spPr>
          <a:xfrm>
            <a:off x="6282702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5235102" y="6152466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000" dirty="0" smtClean="0">
                <a:latin typeface="Century Gothic" pitchFamily="34" charset="0"/>
                <a:ea typeface="+mj-ea"/>
                <a:cs typeface="+mj-cs"/>
              </a:rPr>
              <a:t>VIDEO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20" name="Elipse 9">
            <a:hlinkClick r:id="rId10" action="ppaction://hlinksldjump"/>
          </p:cNvPr>
          <p:cNvSpPr/>
          <p:nvPr/>
        </p:nvSpPr>
        <p:spPr>
          <a:xfrm>
            <a:off x="8339858" y="6150877"/>
            <a:ext cx="231776" cy="228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7302868" y="6150877"/>
            <a:ext cx="2345188" cy="8922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j-ea"/>
                <a:cs typeface="+mj-cs"/>
              </a:rPr>
              <a:t>EXECUTION</a:t>
            </a:r>
            <a:endParaRPr kumimoji="0" lang="es-ES_tradnl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35841" name="Picture 1" descr="C:\Users\Hector\Desktop\Imagen1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13445" y="1121677"/>
            <a:ext cx="6461125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940</TotalTime>
  <Words>510</Words>
  <Application>Microsoft Office PowerPoint</Application>
  <PresentationFormat>Presentación en pantalla (4:3)</PresentationFormat>
  <Paragraphs>294</Paragraphs>
  <Slides>18</Slides>
  <Notes>18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1" baseType="lpstr">
      <vt:lpstr>Vértice</vt:lpstr>
      <vt:lpstr>Acrobat Document</vt:lpstr>
      <vt:lpstr>Adobe Acrobat Document</vt:lpstr>
      <vt:lpstr>Refurbishment  Multi-storey building Moldevej, 29-39 Vejle</vt:lpstr>
      <vt:lpstr>Demands &amp; Outline proposal</vt:lpstr>
      <vt:lpstr>Outline Proposal</vt:lpstr>
      <vt:lpstr>Scheme Design</vt:lpstr>
      <vt:lpstr>Structure</vt:lpstr>
      <vt:lpstr>Prefabricated Wall</vt:lpstr>
      <vt:lpstr>Roof</vt:lpstr>
      <vt:lpstr>BPM</vt:lpstr>
      <vt:lpstr>Video</vt:lpstr>
      <vt:lpstr>Summary poster</vt:lpstr>
      <vt:lpstr>Execution</vt:lpstr>
      <vt:lpstr>Phase 1 Project scrutiny</vt:lpstr>
      <vt:lpstr>Diapositiva 13</vt:lpstr>
      <vt:lpstr>Phase 3 Contracting</vt:lpstr>
      <vt:lpstr>Phase 4 Planning of the execution</vt:lpstr>
      <vt:lpstr>Phase 5 The execution phase</vt:lpstr>
      <vt:lpstr>Phase 6 Handing over</vt:lpstr>
      <vt:lpstr>Thanks for your attention!</vt:lpstr>
    </vt:vector>
  </TitlesOfParts>
  <Company>Fontaneria Sodupe S.L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Garazi Zabalbeitia Gomez</dc:creator>
  <cp:lastModifiedBy>Hector</cp:lastModifiedBy>
  <cp:revision>116</cp:revision>
  <dcterms:created xsi:type="dcterms:W3CDTF">2011-01-17T16:32:03Z</dcterms:created>
  <dcterms:modified xsi:type="dcterms:W3CDTF">2011-01-20T08:43:55Z</dcterms:modified>
</cp:coreProperties>
</file>