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media/image41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7" r:id="rId3"/>
    <p:sldId id="259" r:id="rId4"/>
    <p:sldId id="263" r:id="rId5"/>
    <p:sldId id="262" r:id="rId6"/>
    <p:sldId id="261" r:id="rId7"/>
    <p:sldId id="265" r:id="rId8"/>
    <p:sldId id="260" r:id="rId9"/>
    <p:sldId id="264" r:id="rId10"/>
    <p:sldId id="267" r:id="rId11"/>
    <p:sldId id="277" r:id="rId12"/>
    <p:sldId id="266" r:id="rId13"/>
    <p:sldId id="269" r:id="rId14"/>
    <p:sldId id="278" r:id="rId15"/>
    <p:sldId id="270" r:id="rId16"/>
    <p:sldId id="275" r:id="rId17"/>
    <p:sldId id="274" r:id="rId18"/>
    <p:sldId id="279" r:id="rId19"/>
    <p:sldId id="281" r:id="rId20"/>
    <p:sldId id="280" r:id="rId21"/>
    <p:sldId id="273" r:id="rId22"/>
    <p:sldId id="276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82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5" d="100"/>
          <a:sy n="85" d="100"/>
        </p:scale>
        <p:origin x="-383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DA37DE-1869-4C25-B59C-17190F1F1884}" type="datetimeFigureOut">
              <a:rPr lang="es-ES" smtClean="0"/>
              <a:t>12/09/2017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1372BE-FC4D-4655-8B80-F354B021A8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56283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67155-B2D4-42BB-A776-1CA09A1FE57A}" type="datetimeFigureOut">
              <a:rPr lang="es-ES" smtClean="0"/>
              <a:t>12/09/2017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AB2A0-B2D0-4F0C-B9B1-378284D586A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691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5.jpeg"/><Relationship Id="rId11" Type="http://schemas.openxmlformats.org/officeDocument/2006/relationships/image" Target="../media/image4.png"/><Relationship Id="rId5" Type="http://schemas.openxmlformats.org/officeDocument/2006/relationships/image" Target="../media/image10.png"/><Relationship Id="rId10" Type="http://schemas.openxmlformats.org/officeDocument/2006/relationships/image" Target="../media/image17.png"/><Relationship Id="rId4" Type="http://schemas.openxmlformats.org/officeDocument/2006/relationships/image" Target="../media/image8.png"/><Relationship Id="rId9" Type="http://schemas.openxmlformats.org/officeDocument/2006/relationships/image" Target="../media/image1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3" descr="fondo bolas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771800" y="2693987"/>
            <a:ext cx="6057818" cy="1470025"/>
          </a:xfrm>
        </p:spPr>
        <p:txBody>
          <a:bodyPr>
            <a:noAutofit/>
          </a:bodyPr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lang="es-ES" sz="4800" b="1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923928" y="4293096"/>
            <a:ext cx="4977698" cy="1656184"/>
          </a:xfrm>
        </p:spPr>
        <p:txBody>
          <a:bodyPr>
            <a:normAutofit/>
          </a:bodyPr>
          <a:lstStyle>
            <a:lvl1pPr marL="0" indent="0" algn="l" rtl="0" fontAlgn="auto">
              <a:spcBef>
                <a:spcPts val="0"/>
              </a:spcBef>
              <a:spcAft>
                <a:spcPts val="0"/>
              </a:spcAft>
              <a:buNone/>
              <a:defRPr lang="es-ES" sz="3600" b="1" kern="12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dirty="0" smtClean="0"/>
              <a:t>Haga clic para modificar el estilo de subtítulo del patrón</a:t>
            </a:r>
            <a:endParaRPr lang="es-ES" dirty="0"/>
          </a:p>
        </p:txBody>
      </p:sp>
      <p:pic>
        <p:nvPicPr>
          <p:cNvPr id="8" name="Picture 6"/>
          <p:cNvPicPr>
            <a:picLocks noChangeAspect="1" noChangeArrowheads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382" y="304971"/>
            <a:ext cx="4578236" cy="2193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95490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15553" y="2132856"/>
            <a:ext cx="7344879" cy="4176464"/>
          </a:xfrm>
        </p:spPr>
        <p:txBody>
          <a:bodyPr anchor="t">
            <a:normAutofit/>
          </a:bodyPr>
          <a:lstStyle>
            <a:lvl1pPr algn="l">
              <a:defRPr sz="2000" b="0" cap="none" baseline="0"/>
            </a:lvl1pPr>
          </a:lstStyle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99053" y="1382763"/>
            <a:ext cx="7387741" cy="606375"/>
          </a:xfrm>
        </p:spPr>
        <p:txBody>
          <a:bodyPr anchor="b">
            <a:noAutofit/>
          </a:bodyPr>
          <a:lstStyle>
            <a:lvl1pPr marL="0" indent="0">
              <a:buNone/>
              <a:defRPr sz="2400" b="1" i="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dirty="0" smtClean="0"/>
              <a:t>Haga clic para modificar el estilo de texto del patrón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532439" y="0"/>
            <a:ext cx="605213" cy="365125"/>
          </a:xfrm>
        </p:spPr>
        <p:txBody>
          <a:bodyPr/>
          <a:lstStyle/>
          <a:p>
            <a:fld id="{29976C9D-C78A-4C59-8698-C4A9ED3F4586}" type="slidenum">
              <a:rPr lang="es-ES" smtClean="0"/>
              <a:t>‹Nº›</a:t>
            </a:fld>
            <a:endParaRPr lang="es-ES"/>
          </a:p>
        </p:txBody>
      </p:sp>
      <p:pic>
        <p:nvPicPr>
          <p:cNvPr id="8" name="Picture 4"/>
          <p:cNvPicPr>
            <a:picLocks noChangeAspect="1" noChangeArrowheads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63"/>
          <a:stretch/>
        </p:blipFill>
        <p:spPr bwMode="auto">
          <a:xfrm>
            <a:off x="4132056" y="11267"/>
            <a:ext cx="1368425" cy="83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241" y="581574"/>
            <a:ext cx="577003" cy="575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 userDrawn="1"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14"/>
          <a:stretch/>
        </p:blipFill>
        <p:spPr bwMode="auto">
          <a:xfrm>
            <a:off x="5517256" y="0"/>
            <a:ext cx="1163637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7188"/>
            <a:ext cx="9144000" cy="396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 userDrawn="1"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82"/>
          <a:stretch/>
        </p:blipFill>
        <p:spPr bwMode="auto">
          <a:xfrm>
            <a:off x="0" y="1989138"/>
            <a:ext cx="695727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/>
          <p:cNvPicPr>
            <a:picLocks noChangeAspect="1" noChangeArrowheads="1"/>
          </p:cNvPicPr>
          <p:nvPr userDrawn="1"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23" y="2852936"/>
            <a:ext cx="719138" cy="719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"/>
          <p:cNvPicPr>
            <a:picLocks noChangeAspect="1" noChangeArrowheads="1"/>
          </p:cNvPicPr>
          <p:nvPr userDrawn="1"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62"/>
          <a:stretch/>
        </p:blipFill>
        <p:spPr bwMode="auto">
          <a:xfrm>
            <a:off x="0" y="3573408"/>
            <a:ext cx="862361" cy="1180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5" descr="U:\LOGOS\etsidp.png"/>
          <p:cNvPicPr>
            <a:picLocks noChangeAspect="1" noChangeArrowheads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2367" y="75562"/>
            <a:ext cx="1583193" cy="540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6"/>
          <p:cNvPicPr>
            <a:picLocks noChangeAspect="1" noChangeArrowheads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7" y="100806"/>
            <a:ext cx="1872333" cy="897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7" descr="U:\LOGOS\marca_UPV_principal_color300.png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250" y="595125"/>
            <a:ext cx="1429426" cy="505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 userDrawn="1"/>
        </p:nvPicPr>
        <p:blipFill rotWithShape="1"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74"/>
          <a:stretch/>
        </p:blipFill>
        <p:spPr bwMode="auto">
          <a:xfrm>
            <a:off x="2627784" y="13207"/>
            <a:ext cx="1389626" cy="1136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7194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78438" y="1700808"/>
            <a:ext cx="7754002" cy="4608512"/>
          </a:xfrm>
        </p:spPr>
        <p:txBody>
          <a:bodyPr anchor="t">
            <a:normAutofit/>
          </a:bodyPr>
          <a:lstStyle>
            <a:lvl1pPr algn="l">
              <a:defRPr sz="2000" b="0" cap="none" baseline="0"/>
            </a:lvl1pPr>
          </a:lstStyle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78437" y="980728"/>
            <a:ext cx="7754003" cy="606375"/>
          </a:xfrm>
        </p:spPr>
        <p:txBody>
          <a:bodyPr anchor="b">
            <a:noAutofit/>
          </a:bodyPr>
          <a:lstStyle>
            <a:lvl1pPr marL="0" indent="0">
              <a:buNone/>
              <a:defRPr sz="2400" b="1" i="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dirty="0" smtClean="0"/>
              <a:t>Haga clic para modificar el estilo de texto del patrón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532439" y="0"/>
            <a:ext cx="605213" cy="365125"/>
          </a:xfrm>
        </p:spPr>
        <p:txBody>
          <a:bodyPr/>
          <a:lstStyle/>
          <a:p>
            <a:fld id="{29976C9D-C78A-4C59-8698-C4A9ED3F4586}" type="slidenum">
              <a:rPr lang="es-ES" smtClean="0"/>
              <a:t>‹Nº›</a:t>
            </a:fld>
            <a:endParaRPr lang="es-ES"/>
          </a:p>
        </p:txBody>
      </p:sp>
      <p:pic>
        <p:nvPicPr>
          <p:cNvPr id="11" name="Picture 11"/>
          <p:cNvPicPr>
            <a:picLocks noChangeAspect="1" noChangeArrowheads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586" r="87561"/>
          <a:stretch/>
        </p:blipFill>
        <p:spPr bwMode="auto">
          <a:xfrm>
            <a:off x="0" y="5605385"/>
            <a:ext cx="778438" cy="1231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 userDrawn="1"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648" r="37634"/>
          <a:stretch/>
        </p:blipFill>
        <p:spPr bwMode="auto">
          <a:xfrm>
            <a:off x="8462833" y="4767849"/>
            <a:ext cx="681167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/>
          <p:cNvPicPr>
            <a:picLocks noChangeAspect="1" noChangeArrowheads="1"/>
          </p:cNvPicPr>
          <p:nvPr userDrawn="1"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999"/>
          <a:stretch/>
        </p:blipFill>
        <p:spPr bwMode="auto">
          <a:xfrm>
            <a:off x="8748464" y="5661248"/>
            <a:ext cx="395536" cy="719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5" descr="U:\LOGOS\etsidp.png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403" y="37963"/>
            <a:ext cx="1583193" cy="540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23" y="49296"/>
            <a:ext cx="1080245" cy="517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7" descr="U:\LOGOS\marca_UPV_principal_color300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72762"/>
            <a:ext cx="1429426" cy="505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1"/>
          <p:cNvPicPr>
            <a:picLocks noChangeAspect="1" noChangeArrowheads="1"/>
          </p:cNvPicPr>
          <p:nvPr userDrawn="1"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0" t="88518"/>
          <a:stretch/>
        </p:blipFill>
        <p:spPr bwMode="auto">
          <a:xfrm>
            <a:off x="637563" y="6395156"/>
            <a:ext cx="8506437" cy="462844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pic>
        <p:nvPicPr>
          <p:cNvPr id="22" name="Picture 11"/>
          <p:cNvPicPr>
            <a:picLocks noChangeAspect="1" noChangeArrowheads="1"/>
          </p:cNvPicPr>
          <p:nvPr userDrawn="1"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10" b="55641"/>
          <a:stretch/>
        </p:blipFill>
        <p:spPr bwMode="auto">
          <a:xfrm>
            <a:off x="8590058" y="2897188"/>
            <a:ext cx="553942" cy="17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4"/>
          <p:cNvPicPr>
            <a:picLocks noChangeAspect="1" noChangeArrowheads="1"/>
          </p:cNvPicPr>
          <p:nvPr userDrawn="1"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63"/>
          <a:stretch/>
        </p:blipFill>
        <p:spPr bwMode="auto">
          <a:xfrm rot="16200000">
            <a:off x="-194234" y="2970330"/>
            <a:ext cx="999585" cy="611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"/>
          <p:cNvPicPr>
            <a:picLocks noChangeAspect="1" noChangeArrowheads="1"/>
          </p:cNvPicPr>
          <p:nvPr userDrawn="1"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078"/>
          <a:stretch/>
        </p:blipFill>
        <p:spPr bwMode="auto">
          <a:xfrm rot="16200000">
            <a:off x="-133315" y="3912510"/>
            <a:ext cx="577003" cy="310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4465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76C9D-C78A-4C59-8698-C4A9ED3F45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9242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6" r:id="rId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microsoft.com/office/2007/relationships/hdphoto" Target="../media/hdphoto2.wdp"/><Relationship Id="rId4" Type="http://schemas.openxmlformats.org/officeDocument/2006/relationships/image" Target="../media/image19.png"/><Relationship Id="rId9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mp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7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microsoft.com/office/2007/relationships/hdphoto" Target="../media/hdphoto6.wdp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5" Type="http://schemas.microsoft.com/office/2007/relationships/hdphoto" Target="../media/hdphoto9.wdp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tmp"/><Relationship Id="rId2" Type="http://schemas.openxmlformats.org/officeDocument/2006/relationships/image" Target="../media/image31.tmp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3.tm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tmp"/><Relationship Id="rId2" Type="http://schemas.openxmlformats.org/officeDocument/2006/relationships/image" Target="../media/image35.tmp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tmp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tmp"/><Relationship Id="rId2" Type="http://schemas.openxmlformats.org/officeDocument/2006/relationships/image" Target="../media/image38.tmp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771800" y="2852936"/>
            <a:ext cx="6057818" cy="1815133"/>
          </a:xfrm>
        </p:spPr>
        <p:txBody>
          <a:bodyPr/>
          <a:lstStyle/>
          <a:p>
            <a:pPr algn="ctr"/>
            <a:r>
              <a:rPr lang="es-ES" sz="4000" i="1" dirty="0"/>
              <a:t>BBC Micro:Bit. Introducción a la mecatrónica en estudios preuniversitarios</a:t>
            </a:r>
            <a:r>
              <a:rPr lang="es-ES" sz="4000" i="1" dirty="0" smtClean="0"/>
              <a:t>.</a:t>
            </a:r>
            <a:endParaRPr lang="es-ES" sz="40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166302" y="5201816"/>
            <a:ext cx="4977698" cy="1656184"/>
          </a:xfrm>
        </p:spPr>
        <p:txBody>
          <a:bodyPr>
            <a:normAutofit lnSpcReduction="10000"/>
          </a:bodyPr>
          <a:lstStyle/>
          <a:p>
            <a:pPr algn="r"/>
            <a:r>
              <a:rPr lang="es-ES" sz="2800" dirty="0" smtClean="0"/>
              <a:t>Autor: Joan A. </a:t>
            </a:r>
            <a:r>
              <a:rPr lang="es-ES" sz="2800" dirty="0" err="1" smtClean="0"/>
              <a:t>Marí</a:t>
            </a:r>
            <a:endParaRPr lang="es-ES" sz="2800" dirty="0" smtClean="0"/>
          </a:p>
          <a:p>
            <a:pPr algn="r"/>
            <a:r>
              <a:rPr lang="es-ES" sz="2800" dirty="0" smtClean="0"/>
              <a:t>Tutor: Juan José Serrano</a:t>
            </a:r>
          </a:p>
          <a:p>
            <a:pPr algn="r"/>
            <a:endParaRPr lang="es-ES" sz="2800" dirty="0"/>
          </a:p>
          <a:p>
            <a:pPr algn="r"/>
            <a:r>
              <a:rPr lang="es-ES" sz="2800" dirty="0" smtClean="0"/>
              <a:t>Septiembre 2017</a:t>
            </a:r>
            <a:endParaRPr lang="es-ES" sz="2800" dirty="0"/>
          </a:p>
        </p:txBody>
      </p:sp>
    </p:spTree>
    <p:extLst>
      <p:ext uri="{BB962C8B-B14F-4D97-AF65-F5344CB8AC3E}">
        <p14:creationId xmlns:p14="http://schemas.microsoft.com/office/powerpoint/2010/main" val="784184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ÍNDICE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2</a:t>
            </a:fld>
            <a:endParaRPr lang="es-ES"/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1115553" y="2492896"/>
            <a:ext cx="7344879" cy="41764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Arial" panose="020B0604020202020204" pitchFamily="34" charset="0"/>
              <a:buChar char="•"/>
            </a:pPr>
            <a:endParaRPr lang="es-ES" dirty="0"/>
          </a:p>
        </p:txBody>
      </p:sp>
      <p:sp>
        <p:nvSpPr>
          <p:cNvPr id="5" name="CuadroTexto 4"/>
          <p:cNvSpPr txBox="1"/>
          <p:nvPr/>
        </p:nvSpPr>
        <p:spPr>
          <a:xfrm>
            <a:off x="1115553" y="2276872"/>
            <a:ext cx="504056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Introducción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Comparación entre microcontroladores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Microcontrolador BBC Micro:Bit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Diseño de la estructura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Código </a:t>
            </a:r>
            <a:r>
              <a:rPr lang="es-ES" sz="2000" dirty="0" smtClean="0"/>
              <a:t>programado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Presupuesto</a:t>
            </a:r>
            <a:endParaRPr lang="es-E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/>
              <a:t>C</a:t>
            </a:r>
            <a:r>
              <a:rPr lang="es-ES" sz="2000" dirty="0" smtClean="0"/>
              <a:t>onclusiones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1085850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ÍNDICE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3</a:t>
            </a:fld>
            <a:endParaRPr lang="es-ES"/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1115553" y="2492896"/>
            <a:ext cx="7344879" cy="41764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Arial" panose="020B0604020202020204" pitchFamily="34" charset="0"/>
              <a:buChar char="•"/>
            </a:pPr>
            <a:endParaRPr lang="es-ES" dirty="0"/>
          </a:p>
        </p:txBody>
      </p:sp>
      <p:sp>
        <p:nvSpPr>
          <p:cNvPr id="5" name="CuadroTexto 4"/>
          <p:cNvSpPr txBox="1"/>
          <p:nvPr/>
        </p:nvSpPr>
        <p:spPr>
          <a:xfrm>
            <a:off x="1115553" y="2276872"/>
            <a:ext cx="504056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Introducción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Comparación entre microcontroladores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Microcontrolador BBC Micro:Bit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Diseño de la estructura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Código programado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Presupuesto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Conclusiones</a:t>
            </a:r>
            <a:endParaRPr lang="es-ES" sz="20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851551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introducción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4</a:t>
            </a:fld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778437" y="1844824"/>
            <a:ext cx="775400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ES" sz="2000" dirty="0" smtClean="0"/>
              <a:t>Motivación del proyecto</a:t>
            </a:r>
          </a:p>
          <a:p>
            <a:pPr marL="285750" indent="-285750">
              <a:buFontTx/>
              <a:buChar char="-"/>
            </a:pPr>
            <a:endParaRPr lang="es-ES" sz="2000" dirty="0" smtClean="0"/>
          </a:p>
          <a:p>
            <a:pPr marL="285750" indent="-285750">
              <a:buFontTx/>
              <a:buChar char="-"/>
            </a:pPr>
            <a:r>
              <a:rPr lang="es-ES" sz="2000" dirty="0" smtClean="0"/>
              <a:t>Estado del arte</a:t>
            </a:r>
          </a:p>
          <a:p>
            <a:pPr marL="285750" indent="-285750">
              <a:buFontTx/>
              <a:buChar char="-"/>
            </a:pPr>
            <a:endParaRPr lang="es-ES" sz="20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1980 Inicio del proyecto BBC </a:t>
            </a:r>
            <a:r>
              <a:rPr lang="es-ES" sz="2000" dirty="0" err="1" smtClean="0"/>
              <a:t>Computer</a:t>
            </a:r>
            <a:r>
              <a:rPr lang="es-ES" sz="2000" dirty="0" smtClean="0"/>
              <a:t> </a:t>
            </a:r>
            <a:r>
              <a:rPr lang="es-ES" sz="2000" dirty="0" err="1" smtClean="0"/>
              <a:t>Literacy</a:t>
            </a:r>
            <a:r>
              <a:rPr lang="es-ES" sz="2000" dirty="0" smtClean="0"/>
              <a:t> Project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1981 Lanzamiento del </a:t>
            </a:r>
            <a:r>
              <a:rPr lang="es-ES" sz="2000" dirty="0" err="1" smtClean="0"/>
              <a:t>Acorn</a:t>
            </a:r>
            <a:r>
              <a:rPr lang="es-ES" sz="2000" dirty="0" smtClean="0"/>
              <a:t> Protón “</a:t>
            </a:r>
            <a:r>
              <a:rPr lang="es-ES" sz="2000" dirty="0" err="1" smtClean="0"/>
              <a:t>Beep</a:t>
            </a:r>
            <a:r>
              <a:rPr lang="es-ES" sz="2000" dirty="0" smtClean="0"/>
              <a:t>”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2006 Inicio del proyecto Raspberry PI (Lanzamiento 2011)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2012 Inicio del proyecto BBC Micro:Bit (Lanzamiento 2016)</a:t>
            </a: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3744140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ÍNDICE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5</a:t>
            </a:fld>
            <a:endParaRPr lang="es-ES"/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1115553" y="2492896"/>
            <a:ext cx="7344879" cy="41764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Arial" panose="020B0604020202020204" pitchFamily="34" charset="0"/>
              <a:buChar char="•"/>
            </a:pPr>
            <a:endParaRPr lang="es-ES" dirty="0"/>
          </a:p>
        </p:txBody>
      </p:sp>
      <p:sp>
        <p:nvSpPr>
          <p:cNvPr id="5" name="CuadroTexto 4"/>
          <p:cNvSpPr txBox="1"/>
          <p:nvPr/>
        </p:nvSpPr>
        <p:spPr>
          <a:xfrm>
            <a:off x="1115553" y="2276872"/>
            <a:ext cx="504056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Introducción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Comparación entre microcontroladores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Microcontrolador BBC Micro:Bit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Diseño de la estructura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Código programado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Presupuesto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Conclusiones</a:t>
            </a:r>
            <a:endParaRPr lang="es-ES" sz="20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665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trans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49" y="5213792"/>
            <a:ext cx="2794000" cy="1885950"/>
          </a:xfrm>
          <a:prstGeom prst="rect">
            <a:avLst/>
          </a:prstGeom>
        </p:spPr>
      </p:pic>
      <p:pic>
        <p:nvPicPr>
          <p:cNvPr id="8" name="Imagen 7"/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risscrossEtching trans="3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0876" y="2170760"/>
            <a:ext cx="2656840" cy="2257425"/>
          </a:xfrm>
          <a:prstGeom prst="rect">
            <a:avLst/>
          </a:prstGeom>
        </p:spPr>
      </p:pic>
      <p:pic>
        <p:nvPicPr>
          <p:cNvPr id="7" name="Imagen 6"/>
          <p:cNvPicPr/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CrisscrossEtching trans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0256" y="1484784"/>
            <a:ext cx="3886200" cy="2017395"/>
          </a:xfrm>
          <a:prstGeom prst="rect">
            <a:avLst/>
          </a:prstGeom>
        </p:spPr>
      </p:pic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Comparación entre microcontroladores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6</a:t>
            </a:fld>
            <a:endParaRPr lang="es-ES"/>
          </a:p>
        </p:txBody>
      </p:sp>
      <p:sp>
        <p:nvSpPr>
          <p:cNvPr id="6" name="CuadroTexto 5"/>
          <p:cNvSpPr txBox="1"/>
          <p:nvPr/>
        </p:nvSpPr>
        <p:spPr>
          <a:xfrm>
            <a:off x="899592" y="1587103"/>
            <a:ext cx="734481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s-ES" sz="2000" dirty="0" smtClean="0"/>
              <a:t>Raspberry PI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ES" sz="2000" dirty="0" err="1" smtClean="0"/>
              <a:t>Microcontroladro</a:t>
            </a:r>
            <a:r>
              <a:rPr lang="es-ES" sz="2000" dirty="0" smtClean="0"/>
              <a:t> muy potente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Necesario instalar S.O.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Raspberry Zero (2015)</a:t>
            </a:r>
            <a:endParaRPr lang="es-ES" sz="2000" dirty="0"/>
          </a:p>
          <a:p>
            <a:pPr marL="342900" indent="-342900">
              <a:buFontTx/>
              <a:buChar char="-"/>
            </a:pPr>
            <a:r>
              <a:rPr lang="es-ES" sz="2000" dirty="0" smtClean="0"/>
              <a:t>Lego </a:t>
            </a:r>
            <a:r>
              <a:rPr lang="es-ES" sz="2000" dirty="0" err="1" smtClean="0"/>
              <a:t>Mindstorm</a:t>
            </a:r>
            <a:endParaRPr lang="es-ES" sz="2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Aplicaciones muy intuitivas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Muy específico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Actuadores cerrados</a:t>
            </a:r>
            <a:endParaRPr lang="es-ES" sz="2000" dirty="0"/>
          </a:p>
          <a:p>
            <a:pPr marL="342900" indent="-342900">
              <a:buFontTx/>
              <a:buChar char="-"/>
            </a:pPr>
            <a:r>
              <a:rPr lang="es-ES" sz="2000" dirty="0" smtClean="0"/>
              <a:t>Arduino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Diseñado para estudiantes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Gran diversidad de modelos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No es necesario instalar S.O.</a:t>
            </a:r>
          </a:p>
          <a:p>
            <a:pPr marL="342900" indent="-342900">
              <a:buFontTx/>
              <a:buChar char="-"/>
            </a:pPr>
            <a:r>
              <a:rPr lang="es-ES" sz="2000" dirty="0" smtClean="0"/>
              <a:t>BBC Micro:Bit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Open hardware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Diversos sensores instalados de serie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Gran adaptación de programación</a:t>
            </a:r>
          </a:p>
        </p:txBody>
      </p:sp>
      <p:pic>
        <p:nvPicPr>
          <p:cNvPr id="9" name="Imagen 8"/>
          <p:cNvPicPr/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risscrossEtching trans="4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066" y="3791893"/>
            <a:ext cx="3133725" cy="1659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98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Comparación entre microcontroladores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7</a:t>
            </a:fld>
            <a:endParaRPr lang="es-ES"/>
          </a:p>
        </p:txBody>
      </p:sp>
      <p:sp>
        <p:nvSpPr>
          <p:cNvPr id="6" name="CuadroTexto 5"/>
          <p:cNvSpPr txBox="1"/>
          <p:nvPr/>
        </p:nvSpPr>
        <p:spPr>
          <a:xfrm>
            <a:off x="778437" y="1772816"/>
            <a:ext cx="775400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ES" dirty="0" smtClean="0"/>
              <a:t>Conclusiones:</a:t>
            </a:r>
          </a:p>
          <a:p>
            <a:pPr marL="285750" indent="-285750">
              <a:buFontTx/>
              <a:buChar char="-"/>
            </a:pPr>
            <a:endParaRPr lang="es-ES" dirty="0" smtClean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ES" dirty="0" smtClean="0"/>
              <a:t>Lego </a:t>
            </a:r>
            <a:r>
              <a:rPr lang="es-ES" dirty="0" err="1" smtClean="0"/>
              <a:t>mindstorm</a:t>
            </a:r>
            <a:r>
              <a:rPr lang="es-ES" dirty="0" smtClean="0"/>
              <a:t>, menos versátil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es-ES" dirty="0" smtClean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ES" dirty="0" smtClean="0"/>
              <a:t>Raspberry PI, más complejos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es-ES" dirty="0" smtClean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ES" dirty="0" smtClean="0"/>
              <a:t>Arduino, sencillo pero poco adaptable al nivel de programación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es-ES" dirty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ES" dirty="0" smtClean="0"/>
              <a:t>BBC Micro:Bit, gran adaptación al programador y muy completo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73164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ÍNDICE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8</a:t>
            </a:fld>
            <a:endParaRPr lang="es-ES"/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1115553" y="2492896"/>
            <a:ext cx="7344879" cy="41764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Arial" panose="020B0604020202020204" pitchFamily="34" charset="0"/>
              <a:buChar char="•"/>
            </a:pPr>
            <a:endParaRPr lang="es-ES" dirty="0"/>
          </a:p>
        </p:txBody>
      </p:sp>
      <p:sp>
        <p:nvSpPr>
          <p:cNvPr id="5" name="CuadroTexto 4"/>
          <p:cNvSpPr txBox="1"/>
          <p:nvPr/>
        </p:nvSpPr>
        <p:spPr>
          <a:xfrm>
            <a:off x="1115553" y="2276872"/>
            <a:ext cx="504056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Introducción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Comparación entre microcontroladores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Microcontrolador BBC Micro:Bit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Diseño de la estructura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Código programado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Presupuesto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Conclusiones</a:t>
            </a:r>
            <a:endParaRPr lang="es-ES" sz="20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3880347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Microcontrolador </a:t>
            </a:r>
            <a:r>
              <a:rPr lang="es-ES" dirty="0" err="1" smtClean="0"/>
              <a:t>bbc</a:t>
            </a:r>
            <a:r>
              <a:rPr lang="es-ES" dirty="0" smtClean="0"/>
              <a:t> micro:bit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9</a:t>
            </a:fld>
            <a:endParaRPr lang="es-ES"/>
          </a:p>
        </p:txBody>
      </p:sp>
      <p:pic>
        <p:nvPicPr>
          <p:cNvPr id="5" name="Imagen 4" descr="Recorte de pantall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780928"/>
            <a:ext cx="5896798" cy="2324424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755865" y="1772816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ES" dirty="0" smtClean="0"/>
              <a:t>Descripción del microcontrolador</a:t>
            </a:r>
          </a:p>
          <a:p>
            <a:pPr marL="285750" indent="-285750">
              <a:buFontTx/>
              <a:buChar char="-"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52609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trans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40" y="2666097"/>
            <a:ext cx="2313305" cy="3701415"/>
          </a:xfrm>
          <a:prstGeom prst="rect">
            <a:avLst/>
          </a:prstGeom>
        </p:spPr>
      </p:pic>
      <p:pic>
        <p:nvPicPr>
          <p:cNvPr id="6" name="Imagen 5"/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risscrossEtching trans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337" y="1754257"/>
            <a:ext cx="4552315" cy="2940685"/>
          </a:xfrm>
          <a:prstGeom prst="rect">
            <a:avLst/>
          </a:prstGeom>
        </p:spPr>
      </p:pic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Microcontrolador </a:t>
            </a:r>
            <a:r>
              <a:rPr lang="es-ES" dirty="0" err="1" smtClean="0"/>
              <a:t>bbc</a:t>
            </a:r>
            <a:r>
              <a:rPr lang="es-ES" dirty="0" smtClean="0"/>
              <a:t> micro:bit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10</a:t>
            </a:fld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773377" y="1772816"/>
            <a:ext cx="775400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ES" dirty="0" smtClean="0"/>
              <a:t>Programación del microcontrolador</a:t>
            </a:r>
          </a:p>
          <a:p>
            <a:pPr marL="285750" indent="-285750">
              <a:buFontTx/>
              <a:buChar char="-"/>
            </a:pPr>
            <a:endParaRPr lang="es-ES" dirty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ES" dirty="0" smtClean="0"/>
              <a:t>Editor de bloques JavaScript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es-ES" dirty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ES" dirty="0" smtClean="0"/>
              <a:t>MicroPython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es-ES" dirty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ES" dirty="0" smtClean="0"/>
              <a:t>Aplicación para S.O. Android e iOS</a:t>
            </a:r>
            <a:endParaRPr lang="es-ES" dirty="0"/>
          </a:p>
        </p:txBody>
      </p:sp>
      <p:pic>
        <p:nvPicPr>
          <p:cNvPr id="7" name="Imagen 6"/>
          <p:cNvPicPr/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CrisscrossEtching trans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231" y="4437112"/>
            <a:ext cx="5400040" cy="1930400"/>
          </a:xfrm>
          <a:prstGeom prst="rect">
            <a:avLst/>
          </a:prstGeom>
          <a:effectLst>
            <a:glow rad="127000">
              <a:schemeClr val="accent1"/>
            </a:glow>
          </a:effectLst>
        </p:spPr>
      </p:pic>
    </p:spTree>
    <p:extLst>
      <p:ext uri="{BB962C8B-B14F-4D97-AF65-F5344CB8AC3E}">
        <p14:creationId xmlns:p14="http://schemas.microsoft.com/office/powerpoint/2010/main" val="2931195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ÍNDICE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11</a:t>
            </a:fld>
            <a:endParaRPr lang="es-ES"/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1115553" y="2492896"/>
            <a:ext cx="7344879" cy="41764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Arial" panose="020B0604020202020204" pitchFamily="34" charset="0"/>
              <a:buChar char="•"/>
            </a:pPr>
            <a:endParaRPr lang="es-ES" dirty="0"/>
          </a:p>
        </p:txBody>
      </p:sp>
      <p:sp>
        <p:nvSpPr>
          <p:cNvPr id="5" name="CuadroTexto 4"/>
          <p:cNvSpPr txBox="1"/>
          <p:nvPr/>
        </p:nvSpPr>
        <p:spPr>
          <a:xfrm>
            <a:off x="1115553" y="2276872"/>
            <a:ext cx="504056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Introducción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Comparación entre microcontroladores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Microcontrolador BBC Micro:Bit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Diseño de la estructura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Código programado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Presupuesto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Conclusiones</a:t>
            </a:r>
            <a:endParaRPr lang="es-ES" sz="20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318715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Diseño de la estructura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12</a:t>
            </a:fld>
            <a:endParaRPr lang="es-ES"/>
          </a:p>
        </p:txBody>
      </p:sp>
      <p:pic>
        <p:nvPicPr>
          <p:cNvPr id="5" name="Imagen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027" y="2740495"/>
            <a:ext cx="4392488" cy="2952328"/>
          </a:xfrm>
          <a:prstGeom prst="rect">
            <a:avLst/>
          </a:prstGeom>
        </p:spPr>
      </p:pic>
      <p:pic>
        <p:nvPicPr>
          <p:cNvPr id="6" name="Imagen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444" y="2970557"/>
            <a:ext cx="2107565" cy="1557020"/>
          </a:xfrm>
          <a:prstGeom prst="rect">
            <a:avLst/>
          </a:prstGeom>
        </p:spPr>
      </p:pic>
      <p:pic>
        <p:nvPicPr>
          <p:cNvPr id="8" name="Imagen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990" y="4631789"/>
            <a:ext cx="2334895" cy="1626870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778437" y="1817165"/>
            <a:ext cx="59046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ES" dirty="0" smtClean="0"/>
              <a:t>Componentes</a:t>
            </a:r>
          </a:p>
          <a:p>
            <a:pPr marL="285750" indent="-285750">
              <a:buFontTx/>
              <a:buChar char="-"/>
            </a:pPr>
            <a:endParaRPr lang="es-ES" dirty="0" smtClean="0"/>
          </a:p>
          <a:p>
            <a:pPr marL="285750" indent="-285750">
              <a:buFontTx/>
              <a:buChar char="-"/>
            </a:pPr>
            <a:r>
              <a:rPr lang="es-ES" dirty="0" smtClean="0"/>
              <a:t>Estructura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83582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021" y="4005064"/>
            <a:ext cx="4632960" cy="2380615"/>
          </a:xfrm>
          <a:prstGeom prst="rect">
            <a:avLst/>
          </a:prstGeom>
        </p:spPr>
      </p:pic>
      <p:pic>
        <p:nvPicPr>
          <p:cNvPr id="7" name="Imagen 6"/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risscrossEtch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412776"/>
            <a:ext cx="4860032" cy="2317199"/>
          </a:xfrm>
          <a:prstGeom prst="rect">
            <a:avLst/>
          </a:prstGeom>
        </p:spPr>
      </p:pic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Diseño de la estructura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13</a:t>
            </a:fld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778437" y="1698650"/>
            <a:ext cx="75608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ES" dirty="0" smtClean="0"/>
              <a:t>Proceso de fabricación (aditiva)</a:t>
            </a:r>
          </a:p>
          <a:p>
            <a:pPr marL="285750" indent="-285750">
              <a:buFontTx/>
              <a:buChar char="-"/>
            </a:pPr>
            <a:endParaRPr lang="es-ES" dirty="0" smtClean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ES" dirty="0" smtClean="0"/>
              <a:t>Diseño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es-ES" dirty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ES" dirty="0" smtClean="0"/>
              <a:t>Formatos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es-ES" dirty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ES" dirty="0" smtClean="0"/>
              <a:t>Software de impresión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1318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ÍNDICE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14</a:t>
            </a:fld>
            <a:endParaRPr lang="es-ES"/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1115553" y="2492896"/>
            <a:ext cx="7344879" cy="41764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Arial" panose="020B0604020202020204" pitchFamily="34" charset="0"/>
              <a:buChar char="•"/>
            </a:pPr>
            <a:endParaRPr lang="es-ES" dirty="0"/>
          </a:p>
        </p:txBody>
      </p:sp>
      <p:sp>
        <p:nvSpPr>
          <p:cNvPr id="5" name="CuadroTexto 4"/>
          <p:cNvSpPr txBox="1"/>
          <p:nvPr/>
        </p:nvSpPr>
        <p:spPr>
          <a:xfrm>
            <a:off x="1115553" y="2276872"/>
            <a:ext cx="504056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Introducción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Comparación entre microcontroladores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Microcontrolador BBC Micro:Bit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Diseño de la estructura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Código programado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Presupuesto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Conclusiones</a:t>
            </a:r>
            <a:endParaRPr lang="es-ES" sz="20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3756885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Código programado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15</a:t>
            </a:fld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778437" y="1616571"/>
            <a:ext cx="5976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ES" dirty="0" smtClean="0"/>
              <a:t>Editor de bloques JavaScript</a:t>
            </a:r>
          </a:p>
          <a:p>
            <a:pPr marL="285750" indent="-285750">
              <a:buFontTx/>
              <a:buChar char="-"/>
            </a:pPr>
            <a:endParaRPr lang="es-ES" dirty="0"/>
          </a:p>
        </p:txBody>
      </p:sp>
      <p:pic>
        <p:nvPicPr>
          <p:cNvPr id="8" name="Imagen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292370"/>
            <a:ext cx="3223260" cy="3159125"/>
          </a:xfrm>
          <a:prstGeom prst="rect">
            <a:avLst/>
          </a:prstGeom>
        </p:spPr>
      </p:pic>
      <p:pic>
        <p:nvPicPr>
          <p:cNvPr id="9" name="Imagen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583" y="2324675"/>
            <a:ext cx="1275080" cy="446405"/>
          </a:xfrm>
          <a:prstGeom prst="rect">
            <a:avLst/>
          </a:prstGeom>
        </p:spPr>
      </p:pic>
      <p:pic>
        <p:nvPicPr>
          <p:cNvPr id="10" name="Imagen 9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118" y="3645024"/>
            <a:ext cx="1604010" cy="808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664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Código programado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16</a:t>
            </a:fld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778437" y="1616571"/>
            <a:ext cx="5976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ES" dirty="0" smtClean="0"/>
              <a:t>Editor de bloques JavaScript</a:t>
            </a:r>
          </a:p>
          <a:p>
            <a:pPr marL="285750" indent="-285750">
              <a:buFontTx/>
              <a:buChar char="-"/>
            </a:pPr>
            <a:endParaRPr lang="es-ES" dirty="0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181" y="1939736"/>
            <a:ext cx="7533752" cy="4592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047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Código programado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17</a:t>
            </a:fld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778437" y="1700808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ES" dirty="0" smtClean="0"/>
              <a:t>MicroPython</a:t>
            </a:r>
          </a:p>
          <a:p>
            <a:pPr marL="285750" indent="-285750">
              <a:buFontTx/>
              <a:buChar char="-"/>
            </a:pPr>
            <a:endParaRPr lang="es-ES" dirty="0"/>
          </a:p>
        </p:txBody>
      </p:sp>
      <p:pic>
        <p:nvPicPr>
          <p:cNvPr id="6" name="Imagen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022" y="2024221"/>
            <a:ext cx="3744416" cy="2344638"/>
          </a:xfrm>
          <a:prstGeom prst="rect">
            <a:avLst/>
          </a:prstGeom>
        </p:spPr>
      </p:pic>
      <p:pic>
        <p:nvPicPr>
          <p:cNvPr id="7" name="Imagen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368462"/>
            <a:ext cx="3385864" cy="2342480"/>
          </a:xfrm>
          <a:prstGeom prst="rect">
            <a:avLst/>
          </a:prstGeom>
        </p:spPr>
      </p:pic>
      <p:pic>
        <p:nvPicPr>
          <p:cNvPr id="2" name="Imagen 1" descr="Recorte de pantall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135737"/>
            <a:ext cx="3362794" cy="924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339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ÍNDICE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18</a:t>
            </a:fld>
            <a:endParaRPr lang="es-ES"/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1115553" y="2492896"/>
            <a:ext cx="7344879" cy="41764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Arial" panose="020B0604020202020204" pitchFamily="34" charset="0"/>
              <a:buChar char="•"/>
            </a:pPr>
            <a:endParaRPr lang="es-ES" dirty="0"/>
          </a:p>
        </p:txBody>
      </p:sp>
      <p:sp>
        <p:nvSpPr>
          <p:cNvPr id="5" name="CuadroTexto 4"/>
          <p:cNvSpPr txBox="1"/>
          <p:nvPr/>
        </p:nvSpPr>
        <p:spPr>
          <a:xfrm>
            <a:off x="1115553" y="2276872"/>
            <a:ext cx="504056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Introducción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Comparación entre microcontroladores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Microcontrolador BBC Micro:Bit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Diseño de la estructura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Código programado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Presupuesto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Conclusiones</a:t>
            </a:r>
            <a:endParaRPr lang="es-ES" sz="20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1334540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presupuesto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19</a:t>
            </a:fld>
            <a:endParaRPr lang="es-ES"/>
          </a:p>
        </p:txBody>
      </p:sp>
      <p:sp>
        <p:nvSpPr>
          <p:cNvPr id="8" name="CuadroTexto 7"/>
          <p:cNvSpPr txBox="1"/>
          <p:nvPr/>
        </p:nvSpPr>
        <p:spPr>
          <a:xfrm>
            <a:off x="778437" y="1700808"/>
            <a:ext cx="72499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ES" dirty="0" smtClean="0"/>
              <a:t>Coste personal</a:t>
            </a:r>
          </a:p>
          <a:p>
            <a:endParaRPr lang="es-ES" dirty="0"/>
          </a:p>
        </p:txBody>
      </p:sp>
      <p:pic>
        <p:nvPicPr>
          <p:cNvPr id="9" name="Imagen 8" descr="Recorte de pantall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023973"/>
            <a:ext cx="6563641" cy="1295581"/>
          </a:xfrm>
          <a:prstGeom prst="rect">
            <a:avLst/>
          </a:prstGeom>
        </p:spPr>
      </p:pic>
      <p:sp>
        <p:nvSpPr>
          <p:cNvPr id="10" name="CuadroTexto 9"/>
          <p:cNvSpPr txBox="1"/>
          <p:nvPr/>
        </p:nvSpPr>
        <p:spPr>
          <a:xfrm>
            <a:off x="778437" y="3319553"/>
            <a:ext cx="72499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ES" dirty="0" smtClean="0"/>
              <a:t>Coste material</a:t>
            </a:r>
          </a:p>
          <a:p>
            <a:endParaRPr lang="es-ES" dirty="0"/>
          </a:p>
        </p:txBody>
      </p:sp>
      <p:pic>
        <p:nvPicPr>
          <p:cNvPr id="11" name="Imagen 10" descr="Recorte de pantall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52" y="3642718"/>
            <a:ext cx="6801799" cy="2191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947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ÍNDICE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20</a:t>
            </a:fld>
            <a:endParaRPr lang="es-ES"/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1115553" y="2492896"/>
            <a:ext cx="7344879" cy="41764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Arial" panose="020B0604020202020204" pitchFamily="34" charset="0"/>
              <a:buChar char="•"/>
            </a:pPr>
            <a:endParaRPr lang="es-ES" dirty="0"/>
          </a:p>
        </p:txBody>
      </p:sp>
      <p:sp>
        <p:nvSpPr>
          <p:cNvPr id="5" name="CuadroTexto 4"/>
          <p:cNvSpPr txBox="1"/>
          <p:nvPr/>
        </p:nvSpPr>
        <p:spPr>
          <a:xfrm>
            <a:off x="1115553" y="2276872"/>
            <a:ext cx="504056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Introducción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Comparación entre microcontroladores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Microcontrolador BBC Micro:Bit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Diseño de la estructura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Código programado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>
                    <a:lumMod val="65000"/>
                  </a:schemeClr>
                </a:solidFill>
              </a:rPr>
              <a:t>Presupuesto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/>
              <a:t>Conclusiones</a:t>
            </a:r>
            <a:endParaRPr lang="es-ES" sz="2000" dirty="0" smtClean="0"/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846787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conclusiones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21</a:t>
            </a:fld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683568" y="2276872"/>
            <a:ext cx="68178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ES" dirty="0" smtClean="0"/>
              <a:t>Selección del microprocesador</a:t>
            </a:r>
          </a:p>
          <a:p>
            <a:pPr marL="285750" indent="-285750">
              <a:buFontTx/>
              <a:buChar char="-"/>
            </a:pPr>
            <a:endParaRPr lang="es-ES" dirty="0"/>
          </a:p>
          <a:p>
            <a:pPr marL="285750" indent="-285750">
              <a:buFontTx/>
              <a:buChar char="-"/>
            </a:pPr>
            <a:r>
              <a:rPr lang="es-ES" dirty="0" smtClean="0"/>
              <a:t>Estructura del vehículo</a:t>
            </a:r>
          </a:p>
          <a:p>
            <a:pPr marL="285750" indent="-285750">
              <a:buFontTx/>
              <a:buChar char="-"/>
            </a:pPr>
            <a:endParaRPr lang="es-ES" dirty="0"/>
          </a:p>
          <a:p>
            <a:pPr marL="285750" indent="-285750">
              <a:buFontTx/>
              <a:buChar char="-"/>
            </a:pPr>
            <a:r>
              <a:rPr lang="es-ES" dirty="0" smtClean="0"/>
              <a:t>Introducción a varias disciplinas</a:t>
            </a:r>
          </a:p>
        </p:txBody>
      </p:sp>
    </p:spTree>
    <p:extLst>
      <p:ext uri="{BB962C8B-B14F-4D97-AF65-F5344CB8AC3E}">
        <p14:creationId xmlns:p14="http://schemas.microsoft.com/office/powerpoint/2010/main" val="3051980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PREGUNTAS, DUDAS, COMENTARIOS</a:t>
            </a:r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22</a:t>
            </a:fld>
            <a:endParaRPr lang="es-E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7352" y="3861048"/>
            <a:ext cx="1890895" cy="252119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844824"/>
            <a:ext cx="3641547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900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385</Words>
  <Application>Microsoft Office PowerPoint</Application>
  <PresentationFormat>Presentación en pantalla (4:3)</PresentationFormat>
  <Paragraphs>212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5" baseType="lpstr">
      <vt:lpstr>Arial</vt:lpstr>
      <vt:lpstr>Calibri</vt:lpstr>
      <vt:lpstr>Tema de Office</vt:lpstr>
      <vt:lpstr>BBC Micro:Bit. Introducción a la mecatrónica en estudios preuniversitarios.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Eduardo García Breijo</dc:creator>
  <cp:lastModifiedBy>Windows User</cp:lastModifiedBy>
  <cp:revision>27</cp:revision>
  <dcterms:created xsi:type="dcterms:W3CDTF">2013-06-10T13:30:58Z</dcterms:created>
  <dcterms:modified xsi:type="dcterms:W3CDTF">2017-09-12T21:57:31Z</dcterms:modified>
</cp:coreProperties>
</file>