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29" r:id="rId2"/>
  </p:sldMasterIdLst>
  <p:notesMasterIdLst>
    <p:notesMasterId r:id="rId20"/>
  </p:notesMasterIdLst>
  <p:sldIdLst>
    <p:sldId id="257" r:id="rId3"/>
    <p:sldId id="306" r:id="rId4"/>
    <p:sldId id="307" r:id="rId5"/>
    <p:sldId id="308" r:id="rId6"/>
    <p:sldId id="309" r:id="rId7"/>
    <p:sldId id="313" r:id="rId8"/>
    <p:sldId id="320" r:id="rId9"/>
    <p:sldId id="311" r:id="rId10"/>
    <p:sldId id="312" r:id="rId11"/>
    <p:sldId id="314" r:id="rId12"/>
    <p:sldId id="321" r:id="rId13"/>
    <p:sldId id="315" r:id="rId14"/>
    <p:sldId id="317" r:id="rId15"/>
    <p:sldId id="322" r:id="rId16"/>
    <p:sldId id="323" r:id="rId17"/>
    <p:sldId id="318" r:id="rId18"/>
    <p:sldId id="319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A0000"/>
    <a:srgbClr val="00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86444" autoAdjust="0"/>
  </p:normalViewPr>
  <p:slideViewPr>
    <p:cSldViewPr>
      <p:cViewPr>
        <p:scale>
          <a:sx n="70" d="100"/>
          <a:sy n="70" d="100"/>
        </p:scale>
        <p:origin x="-6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egundo\Desktop\LISTADO%20DE%20CATALIZADOR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style val="4"/>
  <c:chart>
    <c:autoTitleDeleted val="1"/>
    <c:plotArea>
      <c:layout>
        <c:manualLayout>
          <c:layoutTarget val="inner"/>
          <c:xMode val="edge"/>
          <c:yMode val="edge"/>
          <c:x val="0.11409502717727391"/>
          <c:y val="6.4581799938895734E-2"/>
          <c:w val="0.73088262729717712"/>
          <c:h val="0.7405066971725367"/>
        </c:manualLayout>
      </c:layout>
      <c:scatterChart>
        <c:scatterStyle val="lineMarker"/>
        <c:ser>
          <c:idx val="0"/>
          <c:order val="0"/>
          <c:tx>
            <c:v>SCH2O vs XMeOH</c:v>
          </c:tx>
          <c:spPr>
            <a:ln w="28575">
              <a:noFill/>
            </a:ln>
          </c:spPr>
          <c:marker>
            <c:symbol val="triangle"/>
            <c:size val="6"/>
          </c:marker>
          <c:xVal>
            <c:numRef>
              <c:f>'X-Select'!$F$39:$F$42</c:f>
              <c:numCache>
                <c:formatCode>0.0</c:formatCode>
                <c:ptCount val="4"/>
                <c:pt idx="0">
                  <c:v>5.3506980532108246</c:v>
                </c:pt>
                <c:pt idx="1">
                  <c:v>30.599964229705407</c:v>
                </c:pt>
                <c:pt idx="2">
                  <c:v>43.468373483571796</c:v>
                </c:pt>
                <c:pt idx="3">
                  <c:v>56.851661155604994</c:v>
                </c:pt>
              </c:numCache>
            </c:numRef>
          </c:xVal>
          <c:yVal>
            <c:numRef>
              <c:f>'X-Select'!$G$39:$G$42</c:f>
              <c:numCache>
                <c:formatCode>0.0</c:formatCode>
                <c:ptCount val="4"/>
                <c:pt idx="0">
                  <c:v>38.279703499180982</c:v>
                </c:pt>
                <c:pt idx="1">
                  <c:v>10.946704117766256</c:v>
                </c:pt>
                <c:pt idx="2">
                  <c:v>12.585385329136109</c:v>
                </c:pt>
                <c:pt idx="3">
                  <c:v>28.486118754969386</c:v>
                </c:pt>
              </c:numCache>
            </c:numRef>
          </c:yVal>
        </c:ser>
        <c:ser>
          <c:idx val="1"/>
          <c:order val="1"/>
          <c:tx>
            <c:v>SCOx vs XMEOH</c:v>
          </c:tx>
          <c:spPr>
            <a:ln w="28575">
              <a:noFill/>
            </a:ln>
          </c:spPr>
          <c:marker>
            <c:symbol val="square"/>
            <c:size val="6"/>
            <c:spPr>
              <a:solidFill>
                <a:schemeClr val="bg1">
                  <a:lumMod val="75000"/>
                </a:schemeClr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'X-Select'!$F$39:$F$42</c:f>
              <c:numCache>
                <c:formatCode>0.0</c:formatCode>
                <c:ptCount val="4"/>
                <c:pt idx="0">
                  <c:v>5.3506980532108246</c:v>
                </c:pt>
                <c:pt idx="1">
                  <c:v>30.599964229705407</c:v>
                </c:pt>
                <c:pt idx="2">
                  <c:v>43.468373483571796</c:v>
                </c:pt>
                <c:pt idx="3">
                  <c:v>56.851661155604994</c:v>
                </c:pt>
              </c:numCache>
            </c:numRef>
          </c:xVal>
          <c:yVal>
            <c:numRef>
              <c:f>'X-Select'!$K$39:$K$42</c:f>
              <c:numCache>
                <c:formatCode>0.0</c:formatCode>
                <c:ptCount val="4"/>
                <c:pt idx="0">
                  <c:v>1.9284499163615239</c:v>
                </c:pt>
                <c:pt idx="1">
                  <c:v>2.6088485314424852</c:v>
                </c:pt>
                <c:pt idx="2">
                  <c:v>2.280937007525444</c:v>
                </c:pt>
                <c:pt idx="3">
                  <c:v>2.3122552233276403</c:v>
                </c:pt>
              </c:numCache>
            </c:numRef>
          </c:yVal>
        </c:ser>
        <c:ser>
          <c:idx val="2"/>
          <c:order val="2"/>
          <c:tx>
            <c:v>SDME vs XMeOH</c:v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tx2">
                  <a:lumMod val="60000"/>
                  <a:lumOff val="40000"/>
                </a:schemeClr>
              </a:solidFill>
            </c:spPr>
          </c:marker>
          <c:xVal>
            <c:numRef>
              <c:f>'X-Select'!$F$39:$F$42</c:f>
              <c:numCache>
                <c:formatCode>0.0</c:formatCode>
                <c:ptCount val="4"/>
                <c:pt idx="0">
                  <c:v>5.3506980532108246</c:v>
                </c:pt>
                <c:pt idx="1">
                  <c:v>30.599964229705407</c:v>
                </c:pt>
                <c:pt idx="2">
                  <c:v>43.468373483571796</c:v>
                </c:pt>
                <c:pt idx="3">
                  <c:v>56.851661155604994</c:v>
                </c:pt>
              </c:numCache>
            </c:numRef>
          </c:xVal>
          <c:yVal>
            <c:numRef>
              <c:f>'X-Select'!$H$39:$H$42</c:f>
              <c:numCache>
                <c:formatCode>0.0</c:formatCode>
                <c:ptCount val="4"/>
                <c:pt idx="0">
                  <c:v>57.862337810755307</c:v>
                </c:pt>
                <c:pt idx="1">
                  <c:v>86.444447350791251</c:v>
                </c:pt>
                <c:pt idx="2">
                  <c:v>85.13367766333846</c:v>
                </c:pt>
                <c:pt idx="3">
                  <c:v>69.135666220113734</c:v>
                </c:pt>
              </c:numCache>
            </c:numRef>
          </c:yVal>
        </c:ser>
        <c:axId val="74926336"/>
        <c:axId val="75254784"/>
      </c:scatterChart>
      <c:valAx>
        <c:axId val="749263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 dirty="0" smtClean="0"/>
                  <a:t>Conversión</a:t>
                </a:r>
                <a:endParaRPr lang="es-ES" dirty="0"/>
              </a:p>
            </c:rich>
          </c:tx>
          <c:layout/>
        </c:title>
        <c:numFmt formatCode="0.0" sourceLinked="1"/>
        <c:majorTickMark val="in"/>
        <c:minorTickMark val="in"/>
        <c:tickLblPos val="nextTo"/>
        <c:crossAx val="75254784"/>
        <c:crosses val="autoZero"/>
        <c:crossBetween val="midCat"/>
      </c:valAx>
      <c:valAx>
        <c:axId val="75254784"/>
        <c:scaling>
          <c:orientation val="minMax"/>
          <c:max val="100"/>
        </c:scaling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Selectividad (%)</a:t>
                </a:r>
              </a:p>
            </c:rich>
          </c:tx>
          <c:layout/>
        </c:title>
        <c:numFmt formatCode="General" sourceLinked="0"/>
        <c:majorTickMark val="in"/>
        <c:minorTickMark val="in"/>
        <c:tickLblPos val="nextTo"/>
        <c:crossAx val="74926336"/>
        <c:crosses val="autoZero"/>
        <c:crossBetween val="midCat"/>
        <c:majorUnit val="20"/>
        <c:minorUnit val="10"/>
      </c:valAx>
    </c:plotArea>
    <c:plotVisOnly val="1"/>
  </c:chart>
  <c:spPr>
    <a:ln>
      <a:solidFill>
        <a:prstClr val="white">
          <a:lumMod val="50000"/>
        </a:prstClr>
      </a:solidFill>
    </a:ln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5858B-57CB-4FB8-933D-12FA1052DAAD}" type="datetimeFigureOut">
              <a:rPr lang="es-ES" smtClean="0"/>
              <a:pPr/>
              <a:t>28/09/2011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7E51C-9838-49ED-9525-4A4890E64A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Centrándonos en</a:t>
            </a:r>
            <a:r>
              <a:rPr lang="es-ES" baseline="0" dirty="0" smtClean="0"/>
              <a:t> nuestro estudio de la transformación del metanol:</a:t>
            </a:r>
            <a:endParaRPr lang="es-ES" dirty="0" smtClean="0"/>
          </a:p>
          <a:p>
            <a:r>
              <a:rPr lang="es-ES" dirty="0" smtClean="0"/>
              <a:t>-El CO+H</a:t>
            </a:r>
            <a:r>
              <a:rPr lang="es-ES" baseline="-25000" dirty="0" smtClean="0"/>
              <a:t>2</a:t>
            </a:r>
            <a:r>
              <a:rPr lang="es-ES" dirty="0" smtClean="0"/>
              <a:t> obtenido tradicionalmente es</a:t>
            </a:r>
            <a:r>
              <a:rPr lang="es-ES" baseline="0" dirty="0" smtClean="0"/>
              <a:t> a partir del</a:t>
            </a:r>
            <a:r>
              <a:rPr lang="es-ES" dirty="0" smtClean="0"/>
              <a:t> reformado de metano con vapor de agua. </a:t>
            </a:r>
          </a:p>
          <a:p>
            <a:r>
              <a:rPr lang="es-ES" dirty="0" smtClean="0"/>
              <a:t>-Empleando</a:t>
            </a:r>
            <a:r>
              <a:rPr lang="es-ES" baseline="0" dirty="0" smtClean="0"/>
              <a:t> catalizadores de Cu/</a:t>
            </a:r>
            <a:r>
              <a:rPr lang="es-ES" baseline="0" dirty="0" err="1" smtClean="0"/>
              <a:t>ZnO</a:t>
            </a:r>
            <a:r>
              <a:rPr lang="es-ES" baseline="0" dirty="0" smtClean="0"/>
              <a:t> a temperaturas del orden 220-300 ºC y 50-100 bares de presión. 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Dependiendo del tipo de proceso,</a:t>
            </a:r>
            <a:r>
              <a:rPr lang="es-ES" baseline="0" dirty="0" smtClean="0"/>
              <a:t> </a:t>
            </a:r>
            <a:r>
              <a:rPr lang="es-ES" dirty="0" smtClean="0"/>
              <a:t>condiciones de</a:t>
            </a:r>
            <a:r>
              <a:rPr lang="es-ES" baseline="0" dirty="0" smtClean="0"/>
              <a:t> reacción y catalizador aplicado al metanol, podemos obtener diferentes rutas sintéticas con el fin de obtener diversos productos químicos y combustibles de gran demanda industrial y social.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-La oxidación de metanol puede dar lugar a varios productos dependiendo del catalizador empleado, temperatura de reacción, conversión y presión parcial del reactante.</a:t>
            </a:r>
          </a:p>
          <a:p>
            <a:r>
              <a:rPr lang="es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-Obtención de </a:t>
            </a:r>
            <a:r>
              <a:rPr lang="es-E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dimetiléter</a:t>
            </a:r>
            <a:r>
              <a:rPr lang="es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s-E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procesos de oxidación de metanol en condiciones ácidas.</a:t>
            </a:r>
          </a:p>
          <a:p>
            <a:r>
              <a:rPr lang="es-E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-Otros productos como el formiato de metilo, </a:t>
            </a:r>
            <a:r>
              <a:rPr lang="es-E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dimetoximetano</a:t>
            </a:r>
            <a:r>
              <a:rPr lang="es-E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óxidos de carbón pueden formarse durante la oxidación de metanol.</a:t>
            </a:r>
          </a:p>
          <a:p>
            <a:r>
              <a:rPr lang="es-E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-La formación de ácido fórmico raramente se observa. Se considera un intermedio en la formación de formiato de metilo u óxidos de carbón.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>
                <a:latin typeface="+mn-lt"/>
              </a:rPr>
              <a:t> </a:t>
            </a:r>
            <a:r>
              <a:rPr lang="es-ES" b="1" dirty="0" smtClean="0">
                <a:latin typeface="+mn-lt"/>
              </a:rPr>
              <a:t>Estudio de las propiedades catalíticas de óxidos mixtos Mo-V-    Sb-(X) másicos y/o soportados en sílice y óxidos mixtos de wolframio, W-(V)-</a:t>
            </a:r>
            <a:r>
              <a:rPr lang="es-ES" b="1" dirty="0" err="1" smtClean="0">
                <a:latin typeface="+mn-lt"/>
              </a:rPr>
              <a:t>O</a:t>
            </a:r>
            <a:r>
              <a:rPr lang="es-ES" b="1" baseline="-25000" dirty="0" err="1" smtClean="0">
                <a:latin typeface="+mn-lt"/>
              </a:rPr>
              <a:t>x</a:t>
            </a:r>
            <a:r>
              <a:rPr lang="es-ES" b="1" dirty="0" smtClean="0">
                <a:latin typeface="+mn-lt"/>
              </a:rPr>
              <a:t>, con estructura de bronce de tungsteno hexagonal similar a la fase M2.</a:t>
            </a:r>
          </a:p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>
                <a:latin typeface="+mn-lt"/>
              </a:rPr>
              <a:t> </a:t>
            </a:r>
            <a:r>
              <a:rPr lang="es-ES" b="1" dirty="0" smtClean="0">
                <a:latin typeface="+mn-lt"/>
              </a:rPr>
              <a:t>Estudio de las propiedades catalíticas de óxidos mixtos Mo-V-    Sb-(X) másicos y/o soportados en sílice y óxidos mixtos de wolframio, W-(V)-</a:t>
            </a:r>
            <a:r>
              <a:rPr lang="es-ES" b="1" dirty="0" err="1" smtClean="0">
                <a:latin typeface="+mn-lt"/>
              </a:rPr>
              <a:t>O</a:t>
            </a:r>
            <a:r>
              <a:rPr lang="es-ES" b="1" baseline="-25000" dirty="0" err="1" smtClean="0">
                <a:latin typeface="+mn-lt"/>
              </a:rPr>
              <a:t>x</a:t>
            </a:r>
            <a:r>
              <a:rPr lang="es-ES" b="1" dirty="0" smtClean="0">
                <a:latin typeface="+mn-lt"/>
              </a:rPr>
              <a:t>, con estructura de bronce de tungsteno hexagonal similar a la fase M2.</a:t>
            </a:r>
          </a:p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7E51C-9838-49ED-9525-4A4890E64A7D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C2A86C9-622C-4EAB-8E20-B81A890AA3CB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79879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E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E82A0-9F6F-4FF4-BB49-6BA5CA33672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08920-772F-4846-974D-613306F8B5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A66B0-58B0-489F-B683-D6B3DCD011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9D228-9534-4451-A9A2-0503E92EDC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F8353-09BB-4644-920F-6856F3F53A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74EAB-C0E8-4D6C-B8D1-BA56AEE296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8A7EE-4343-4A4F-A48B-FE760BCC73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E1868-27F2-41E4-BC3C-4DEB25E357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9C6D2-2CF8-4BF4-8E41-C3C033AAD0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CAB64-82A3-49F8-A15A-DDE9408971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8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2288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sp>
          <p:nvSpPr>
            <p:cNvPr id="12288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12288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12288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8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8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8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2289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289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2289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2289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143B1E-726C-4F28-8747-33600A7B5E6E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228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229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F454030-3B7B-43B7-AF06-C667F134CCE3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261D49-9879-4700-8CD5-47977ED91741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DE593D-670E-48A1-9359-B2160C422DE6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A9FA64-A041-4CC6-9D1A-9839D5ACE60C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324EB6-E7D6-47A2-8595-8EA6AE1173A6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D54A09-6DB3-4C2C-A97B-7A96FEEBB4E4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9B8CB-77B8-4B46-B758-302117656FD4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AD481D-2B64-4978-B493-DCD102AA0C8C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2070227-40BD-4B61-BE3D-8474A48CCFB5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8A5FB3-72C8-4F16-96DB-66943BAE3279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ES" sz="2400">
              <a:latin typeface="Times New Roman" pitchFamily="18" charset="0"/>
            </a:endParaRPr>
          </a:p>
        </p:txBody>
      </p:sp>
      <p:sp>
        <p:nvSpPr>
          <p:cNvPr id="78853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885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s-ES"/>
          </a:p>
        </p:txBody>
      </p:sp>
      <p:sp>
        <p:nvSpPr>
          <p:cNvPr id="7885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F8B7D4-9DA3-446A-8164-ADABC770DDA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45D3C130-4318-4558-8426-95756308DCCB}" type="slidenum">
              <a:rPr lang="es-ES"/>
              <a:pPr/>
              <a:t>‹Nº›</a:t>
            </a:fld>
            <a:endParaRPr lang="es-ES"/>
          </a:p>
        </p:txBody>
      </p:sp>
      <p:grpSp>
        <p:nvGrpSpPr>
          <p:cNvPr id="12186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18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sp>
          <p:nvSpPr>
            <p:cNvPr id="1218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 sz="2400">
                <a:latin typeface="Times New Roman" pitchFamily="18" charset="0"/>
              </a:endParaRPr>
            </a:p>
          </p:txBody>
        </p:sp>
        <p:sp>
          <p:nvSpPr>
            <p:cNvPr id="1218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218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218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1218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218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 sz="2400">
                <a:latin typeface="Times New Roman" pitchFamily="18" charset="0"/>
              </a:endParaRPr>
            </a:p>
          </p:txBody>
        </p:sp>
        <p:sp>
          <p:nvSpPr>
            <p:cNvPr id="1218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1218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1218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218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218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emf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emf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11560" y="2014438"/>
            <a:ext cx="244792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200" dirty="0">
                <a:latin typeface="Arial" charset="0"/>
              </a:rPr>
              <a:t>Curso </a:t>
            </a:r>
            <a:r>
              <a:rPr lang="es-ES_tradnl" sz="2200" dirty="0" smtClean="0">
                <a:latin typeface="Arial" charset="0"/>
              </a:rPr>
              <a:t>2010-2011</a:t>
            </a:r>
            <a:endParaRPr lang="es-ES_tradnl" sz="2200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" sz="1600" dirty="0">
              <a:solidFill>
                <a:schemeClr val="folHlink"/>
              </a:solidFill>
              <a:latin typeface="Arial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330573" y="2588711"/>
            <a:ext cx="655379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ESTUDIOS DE ÓXIDOS METÁLICOS PARA LA TRANSFORMACIÓN DE METANOL EN PRESENCIA DE O</a:t>
            </a:r>
            <a:r>
              <a:rPr lang="es-ES" sz="2400" b="1" baseline="-25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endParaRPr lang="es-ES" sz="2400" b="1" baseline="-25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042937" y="2588712"/>
            <a:ext cx="7129463" cy="120032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2838631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339752" y="3835722"/>
            <a:ext cx="4824536" cy="2206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Presentado por: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Segundo Zamora Blanco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dirty="0" smtClean="0">
                <a:latin typeface="Arial" pitchFamily="34" charset="0"/>
                <a:cs typeface="Arial" pitchFamily="34" charset="0"/>
              </a:rPr>
              <a:t>Dirigido por:</a:t>
            </a: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Prof. José Manuel López Nieto</a:t>
            </a: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y</a:t>
            </a:r>
            <a:endParaRPr kumimoji="0" lang="es-E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Dr. Francisco 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Ivars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Barceló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" name="9 Imagen" descr="F:\logo_csic_entrada_sinfond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3762" y="476672"/>
            <a:ext cx="2180686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4860032" y="1988840"/>
            <a:ext cx="4752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 smtClean="0">
                <a:latin typeface="Arial" pitchFamily="34" charset="0"/>
                <a:cs typeface="Arial" pitchFamily="34" charset="0"/>
              </a:rPr>
              <a:t>Máster en Química Sostenible</a:t>
            </a:r>
            <a:endParaRPr lang="es-E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516216" y="5805264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200" dirty="0" smtClean="0"/>
              <a:t>VALENCIA 2011</a:t>
            </a:r>
            <a:endParaRPr lang="es-ES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1.- INTRODUCCIÓN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03325" y="569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pic>
        <p:nvPicPr>
          <p:cNvPr id="8" name="Picture 3" descr="Picture1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 b="2589"/>
          <a:stretch>
            <a:fillRect/>
          </a:stretch>
        </p:blipFill>
        <p:spPr bwMode="auto">
          <a:xfrm>
            <a:off x="323528" y="1988840"/>
            <a:ext cx="4873247" cy="302433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25580" y="5900762"/>
            <a:ext cx="55707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i="1" dirty="0">
                <a:solidFill>
                  <a:srgbClr val="0000FF"/>
                </a:solidFill>
              </a:rPr>
              <a:t>RK </a:t>
            </a:r>
            <a:r>
              <a:rPr lang="en-US" sz="1400" i="1" dirty="0" err="1">
                <a:solidFill>
                  <a:srgbClr val="0000FF"/>
                </a:solidFill>
              </a:rPr>
              <a:t>Grasselli</a:t>
            </a:r>
            <a:r>
              <a:rPr lang="en-US" sz="1400" i="1" dirty="0">
                <a:solidFill>
                  <a:srgbClr val="0000FF"/>
                </a:solidFill>
              </a:rPr>
              <a:t> &amp;JD. </a:t>
            </a:r>
            <a:r>
              <a:rPr lang="en-US" sz="1400" i="1" dirty="0" err="1">
                <a:solidFill>
                  <a:srgbClr val="0000FF"/>
                </a:solidFill>
              </a:rPr>
              <a:t>Burrington</a:t>
            </a:r>
            <a:r>
              <a:rPr lang="en-US" sz="1400" i="1" dirty="0">
                <a:solidFill>
                  <a:srgbClr val="0000FF"/>
                </a:solidFill>
              </a:rPr>
              <a:t>, Adv. Catalysis, 30, 133</a:t>
            </a:r>
            <a:r>
              <a:rPr lang="en-US" sz="1400" i="1" dirty="0" smtClean="0">
                <a:solidFill>
                  <a:srgbClr val="0000FF"/>
                </a:solidFill>
              </a:rPr>
              <a:t>, 1980</a:t>
            </a:r>
            <a:endParaRPr lang="en-US" sz="1400" i="1" dirty="0">
              <a:solidFill>
                <a:srgbClr val="0000FF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9552" y="1260049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Principales procesos catalíticos para la industria petroquímica</a:t>
            </a:r>
            <a:endParaRPr lang="es-ES" sz="1600" b="1" dirty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lum bright="-20000" contrast="40000"/>
          </a:blip>
          <a:srcRect l="14000" t="4000" r="12000"/>
          <a:stretch>
            <a:fillRect/>
          </a:stretch>
        </p:blipFill>
        <p:spPr bwMode="auto">
          <a:xfrm>
            <a:off x="5292080" y="1988840"/>
            <a:ext cx="3600400" cy="302433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cxnSp>
        <p:nvCxnSpPr>
          <p:cNvPr id="13" name="12 Conector recto"/>
          <p:cNvCxnSpPr/>
          <p:nvPr/>
        </p:nvCxnSpPr>
        <p:spPr>
          <a:xfrm>
            <a:off x="827584" y="5877272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4932040" y="1260049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Procesos importantes en la oxidación heterogénea</a:t>
            </a:r>
            <a:endParaRPr lang="es-ES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6156176" y="3789040"/>
            <a:ext cx="1296144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lecha derecha"/>
          <p:cNvSpPr/>
          <p:nvPr/>
        </p:nvSpPr>
        <p:spPr>
          <a:xfrm rot="1205100">
            <a:off x="5163658" y="3539115"/>
            <a:ext cx="1279464" cy="317399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059832" y="3212976"/>
            <a:ext cx="2088232" cy="792088"/>
          </a:xfrm>
          <a:prstGeom prst="ellipse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3707904" y="3368025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Materia prima</a:t>
            </a:r>
            <a:endParaRPr lang="es-ES" sz="12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395536" y="515719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/>
              <a:t>Gas de síntesis (CO + H</a:t>
            </a:r>
            <a:r>
              <a:rPr lang="es-ES" sz="1200" b="1" baseline="-25000" dirty="0" smtClean="0"/>
              <a:t>2</a:t>
            </a:r>
            <a:r>
              <a:rPr lang="es-ES" sz="1200" b="1" dirty="0" smtClean="0"/>
              <a:t>), obtenido tradicionalmente del reformado de metano con vapor de agua.</a:t>
            </a:r>
            <a:endParaRPr lang="es-ES" sz="1200" b="1" dirty="0"/>
          </a:p>
        </p:txBody>
      </p:sp>
      <p:sp>
        <p:nvSpPr>
          <p:cNvPr id="28" name="27 Rectángulo"/>
          <p:cNvSpPr/>
          <p:nvPr/>
        </p:nvSpPr>
        <p:spPr>
          <a:xfrm>
            <a:off x="2771800" y="2564904"/>
            <a:ext cx="86409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20" grpId="0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1.- INTRODUCCIÓN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2/15</a:t>
            </a:r>
            <a:endParaRPr lang="es-ES" sz="1200" dirty="0">
              <a:latin typeface="Tahoma" pitchFamily="34" charset="0"/>
            </a:endParaRPr>
          </a:p>
        </p:txBody>
      </p: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3" cstate="print">
            <a:lum bright="-30000" contrast="50000"/>
          </a:blip>
          <a:srcRect l="43636" t="5465"/>
          <a:stretch>
            <a:fillRect/>
          </a:stretch>
        </p:blipFill>
        <p:spPr bwMode="auto">
          <a:xfrm>
            <a:off x="2771800" y="1772816"/>
            <a:ext cx="4176464" cy="41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CuadroTexto"/>
          <p:cNvSpPr txBox="1"/>
          <p:nvPr/>
        </p:nvSpPr>
        <p:spPr>
          <a:xfrm>
            <a:off x="1043608" y="105273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</a:rPr>
              <a:t>Otros productos químicos y combustibles de interés industrial obtenidos a partir del metanol 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2411760" y="3501008"/>
            <a:ext cx="144016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483768" y="4149080"/>
            <a:ext cx="576064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907704" y="6237312"/>
            <a:ext cx="7560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W. </a:t>
            </a:r>
            <a:r>
              <a:rPr lang="en-US" sz="1400" i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Vermeiren</a:t>
            </a:r>
            <a:r>
              <a:rPr lang="en-US" sz="1400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, J.-P. Gilson, Top </a:t>
            </a:r>
            <a:r>
              <a:rPr lang="en-US" sz="1400" i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Catal</a:t>
            </a:r>
            <a:r>
              <a:rPr lang="en-US" sz="1400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., </a:t>
            </a:r>
            <a:r>
              <a:rPr lang="en-US" sz="1400" b="1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2009</a:t>
            </a:r>
            <a:r>
              <a:rPr lang="en-US" sz="1400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, 52,1131–1161.</a:t>
            </a:r>
            <a:endParaRPr lang="es-ES" sz="1400" i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8" name="27 Conector recto"/>
          <p:cNvCxnSpPr/>
          <p:nvPr/>
        </p:nvCxnSpPr>
        <p:spPr>
          <a:xfrm>
            <a:off x="827584" y="6165304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1.- INTRODUCCIÓN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3</a:t>
            </a:r>
            <a:r>
              <a:rPr lang="es-ES" sz="1200" dirty="0" smtClean="0">
                <a:latin typeface="Tahoma" pitchFamily="34" charset="0"/>
              </a:rPr>
              <a:t>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51520" y="971436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</a:rPr>
              <a:t>Transformación de metanol en fase gaseosa sobre superficies catalíticas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539552" y="3645024"/>
            <a:ext cx="144016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7584" y="4365104"/>
            <a:ext cx="576064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7064"/>
          <a:stretch>
            <a:fillRect/>
          </a:stretch>
        </p:blipFill>
        <p:spPr bwMode="auto">
          <a:xfrm>
            <a:off x="2411759" y="1655906"/>
            <a:ext cx="4176465" cy="378931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483768" y="1700808"/>
            <a:ext cx="1296144" cy="3672408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32040" y="1700808"/>
            <a:ext cx="1584176" cy="367240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195736" y="1412776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Propiedades </a:t>
            </a:r>
            <a:r>
              <a:rPr lang="es-ES" sz="1200" b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Redox</a:t>
            </a:r>
            <a:endParaRPr lang="es-ES" sz="12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788024" y="1412776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Propiedades Ácidas</a:t>
            </a:r>
            <a:endParaRPr lang="es-ES" sz="1200" b="1" dirty="0">
              <a:solidFill>
                <a:srgbClr val="FF0000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83568" y="5373216"/>
            <a:ext cx="824440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u="sng" dirty="0" smtClean="0">
                <a:latin typeface="+mn-lt"/>
              </a:rPr>
              <a:t>Cada ruta </a:t>
            </a:r>
            <a:r>
              <a:rPr lang="es-ES" sz="1600" b="1" u="sng" dirty="0" smtClean="0">
                <a:latin typeface="+mn-lt"/>
              </a:rPr>
              <a:t>determinada,</a:t>
            </a:r>
            <a:r>
              <a:rPr lang="es-ES" sz="1600" b="1" dirty="0" smtClean="0">
                <a:latin typeface="+mn-lt"/>
              </a:rPr>
              <a:t> </a:t>
            </a:r>
            <a:r>
              <a:rPr lang="es-ES" sz="1600" b="1" dirty="0" smtClean="0">
                <a:latin typeface="+mn-lt"/>
              </a:rPr>
              <a:t>dependerá de la propiedad específica del catalizador: </a:t>
            </a:r>
          </a:p>
          <a:p>
            <a:endParaRPr lang="es-ES" sz="800" b="1" dirty="0" smtClean="0">
              <a:latin typeface="+mn-lt"/>
            </a:endParaRPr>
          </a:p>
          <a:p>
            <a:pPr marL="342900" indent="-342900">
              <a:buAutoNum type="alphaLcParenR"/>
            </a:pPr>
            <a:r>
              <a:rPr lang="es-ES" sz="1400" b="1" dirty="0" smtClean="0">
                <a:latin typeface="+mn-lt"/>
              </a:rPr>
              <a:t>La acidez (Lewis o </a:t>
            </a:r>
            <a:r>
              <a:rPr lang="es-ES" sz="1400" b="1" dirty="0" err="1" smtClean="0">
                <a:latin typeface="+mn-lt"/>
              </a:rPr>
              <a:t>Brönsted</a:t>
            </a:r>
            <a:r>
              <a:rPr lang="es-ES" sz="1400" b="1" dirty="0" smtClean="0">
                <a:latin typeface="+mn-lt"/>
              </a:rPr>
              <a:t>).</a:t>
            </a:r>
          </a:p>
          <a:p>
            <a:pPr marL="342900" indent="-342900">
              <a:buAutoNum type="alphaLcParenR"/>
            </a:pPr>
            <a:r>
              <a:rPr lang="es-ES" sz="1400" b="1" dirty="0" smtClean="0">
                <a:latin typeface="+mn-lt"/>
              </a:rPr>
              <a:t>Características </a:t>
            </a:r>
            <a:r>
              <a:rPr lang="es-ES" sz="1400" b="1" dirty="0" err="1" smtClean="0">
                <a:latin typeface="+mn-lt"/>
              </a:rPr>
              <a:t>redox</a:t>
            </a:r>
            <a:r>
              <a:rPr lang="es-ES" sz="1400" b="1" dirty="0" smtClean="0">
                <a:latin typeface="+mn-lt"/>
              </a:rPr>
              <a:t>.</a:t>
            </a:r>
          </a:p>
          <a:p>
            <a:pPr marL="342900" indent="-342900">
              <a:buAutoNum type="alphaLcParenR"/>
            </a:pPr>
            <a:r>
              <a:rPr lang="es-ES" sz="1400" b="1" dirty="0" smtClean="0">
                <a:latin typeface="+mn-lt"/>
              </a:rPr>
              <a:t>Diferente configuración de los átomos superficiales del catalizador (sensibilidad de la estructura).</a:t>
            </a:r>
            <a:r>
              <a:rPr lang="es-ES" sz="1600" b="1" dirty="0" smtClean="0">
                <a:latin typeface="+mn-lt"/>
              </a:rPr>
              <a:t>   </a:t>
            </a:r>
            <a:endParaRPr lang="es-ES" sz="1600" b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1.- INTRODUCCIÓN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4/15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95536" y="1052736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</a:rPr>
              <a:t>Transformación de metanol en fase gaseosa sobre superficies catalíticas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432048" y="1700808"/>
            <a:ext cx="449999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851920" y="1628801"/>
            <a:ext cx="50405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600" b="1" u="sng" dirty="0" smtClean="0">
                <a:latin typeface="+mn-lt"/>
              </a:rPr>
              <a:t>La formación de un producto u otro </a:t>
            </a:r>
            <a:r>
              <a:rPr lang="es-ES" sz="1600" b="1" u="sng" dirty="0" smtClean="0">
                <a:latin typeface="+mn-lt"/>
              </a:rPr>
              <a:t>dependerá:</a:t>
            </a:r>
            <a:endParaRPr lang="es-ES" sz="1600" b="1" u="sng" dirty="0" smtClean="0">
              <a:latin typeface="+mn-lt"/>
            </a:endParaRPr>
          </a:p>
          <a:p>
            <a:pPr algn="just"/>
            <a:endParaRPr lang="es-ES" sz="800" b="1" dirty="0" smtClean="0">
              <a:latin typeface="+mn-lt"/>
            </a:endParaRPr>
          </a:p>
          <a:p>
            <a:r>
              <a:rPr lang="es-ES" sz="1500" b="1" dirty="0" smtClean="0">
                <a:latin typeface="+mn-lt"/>
              </a:rPr>
              <a:t>-Las características </a:t>
            </a:r>
            <a:r>
              <a:rPr lang="es-ES" sz="1500" b="1" dirty="0" err="1" smtClean="0">
                <a:latin typeface="+mn-lt"/>
              </a:rPr>
              <a:t>redox</a:t>
            </a:r>
            <a:r>
              <a:rPr lang="es-ES" sz="1500" b="1" dirty="0" smtClean="0">
                <a:latin typeface="+mn-lt"/>
              </a:rPr>
              <a:t> o ácidas de los centros activos del catalizador.</a:t>
            </a:r>
          </a:p>
          <a:p>
            <a:endParaRPr lang="es-ES" sz="800" b="1" dirty="0" smtClean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endParaRPr lang="es-ES" sz="1500" b="1" dirty="0" smtClean="0">
              <a:latin typeface="+mn-lt"/>
              <a:sym typeface="Wingdings" pitchFamily="2" charset="2"/>
            </a:endParaRPr>
          </a:p>
          <a:p>
            <a:pPr marL="342900" indent="-342900"/>
            <a:endParaRPr lang="es-ES" sz="1500" b="1" dirty="0" smtClean="0">
              <a:latin typeface="+mn-lt"/>
              <a:sym typeface="Wingdings" pitchFamily="2" charset="2"/>
            </a:endParaRPr>
          </a:p>
          <a:p>
            <a:endParaRPr lang="es-ES" sz="1500" b="1" dirty="0" smtClean="0">
              <a:latin typeface="+mn-lt"/>
              <a:sym typeface="Wingdings" pitchFamily="2" charset="2"/>
            </a:endParaRPr>
          </a:p>
          <a:p>
            <a:endParaRPr lang="es-ES" sz="1500" b="1" dirty="0" smtClean="0">
              <a:latin typeface="+mn-lt"/>
            </a:endParaRPr>
          </a:p>
          <a:p>
            <a:endParaRPr lang="es-ES" sz="1600" b="1" dirty="0" smtClean="0">
              <a:latin typeface="+mn-lt"/>
            </a:endParaRPr>
          </a:p>
          <a:p>
            <a:pPr algn="just"/>
            <a:endParaRPr lang="es-ES" sz="1600" b="1" dirty="0" smtClean="0">
              <a:latin typeface="+mn-lt"/>
            </a:endParaRPr>
          </a:p>
          <a:p>
            <a:pPr algn="just"/>
            <a:endParaRPr lang="es-ES" sz="1600" b="1" dirty="0" smtClean="0">
              <a:latin typeface="+mn-lt"/>
            </a:endParaRPr>
          </a:p>
          <a:p>
            <a:pPr algn="just"/>
            <a:endParaRPr lang="es-ES" sz="1600" dirty="0">
              <a:latin typeface="+mn-lt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899592" y="5631631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/>
              <a:t>Diagrama de fuerza ácida-básica en función de los </a:t>
            </a:r>
            <a:r>
              <a:rPr lang="es-ES" sz="1200" b="1" dirty="0" smtClean="0"/>
              <a:t>centros </a:t>
            </a:r>
            <a:r>
              <a:rPr lang="es-ES" sz="1200" b="1" dirty="0" smtClean="0"/>
              <a:t>activos del catalizador</a:t>
            </a:r>
            <a:endParaRPr lang="es-ES" sz="1200" b="1" dirty="0"/>
          </a:p>
        </p:txBody>
      </p:sp>
      <p:sp>
        <p:nvSpPr>
          <p:cNvPr id="9" name="8 Flecha abajo"/>
          <p:cNvSpPr/>
          <p:nvPr/>
        </p:nvSpPr>
        <p:spPr>
          <a:xfrm>
            <a:off x="6228184" y="2708920"/>
            <a:ext cx="504056" cy="1368152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716016" y="4221088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</a:rPr>
              <a:t>Conociendo los </a:t>
            </a:r>
            <a:r>
              <a:rPr lang="es-ES" sz="1600" b="1" i="1" u="sng" dirty="0" smtClean="0">
                <a:solidFill>
                  <a:srgbClr val="FF0000"/>
                </a:solidFill>
              </a:rPr>
              <a:t>productos de reacción</a:t>
            </a:r>
            <a:r>
              <a:rPr lang="es-ES" sz="1600" b="1" dirty="0" smtClean="0">
                <a:solidFill>
                  <a:srgbClr val="FF0000"/>
                </a:solidFill>
              </a:rPr>
              <a:t>, nos permitirá determinar la naturaleza y composición de los centros ácidos y/o </a:t>
            </a:r>
            <a:r>
              <a:rPr lang="es-ES" sz="1600" b="1" dirty="0" err="1" smtClean="0">
                <a:solidFill>
                  <a:srgbClr val="FF0000"/>
                </a:solidFill>
              </a:rPr>
              <a:t>redox</a:t>
            </a:r>
            <a:r>
              <a:rPr lang="es-ES" sz="1600" b="1" dirty="0" smtClean="0">
                <a:solidFill>
                  <a:srgbClr val="FF0000"/>
                </a:solidFill>
              </a:rPr>
              <a:t> de los materiales.</a:t>
            </a:r>
            <a:endParaRPr lang="es-E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</a:t>
            </a:r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.- </a:t>
            </a:r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INTRODUCCIÓN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8424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5/15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90" name="89 CuadroTexto"/>
          <p:cNvSpPr txBox="1"/>
          <p:nvPr/>
        </p:nvSpPr>
        <p:spPr>
          <a:xfrm>
            <a:off x="755576" y="1916832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MATERIALES</a:t>
            </a:r>
            <a:r>
              <a:rPr lang="es-ES" sz="1600" b="1" dirty="0" smtClean="0"/>
              <a:t> Mo-V-X</a:t>
            </a:r>
            <a:endParaRPr lang="es-ES" sz="1600" b="1" dirty="0"/>
          </a:p>
        </p:txBody>
      </p:sp>
      <p:sp>
        <p:nvSpPr>
          <p:cNvPr id="91" name="90 CuadroTexto"/>
          <p:cNvSpPr txBox="1"/>
          <p:nvPr/>
        </p:nvSpPr>
        <p:spPr>
          <a:xfrm>
            <a:off x="6012160" y="1916832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MATERIALES</a:t>
            </a:r>
            <a:r>
              <a:rPr lang="es-ES" sz="1600" b="1" dirty="0" smtClean="0"/>
              <a:t> W-O</a:t>
            </a:r>
            <a:endParaRPr lang="es-ES" sz="1600" b="1" dirty="0"/>
          </a:p>
        </p:txBody>
      </p:sp>
      <p:sp>
        <p:nvSpPr>
          <p:cNvPr id="98" name="97 CuadroTexto"/>
          <p:cNvSpPr txBox="1"/>
          <p:nvPr/>
        </p:nvSpPr>
        <p:spPr>
          <a:xfrm>
            <a:off x="3419872" y="1916832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MATERIALES</a:t>
            </a:r>
            <a:r>
              <a:rPr lang="es-ES" sz="1600" b="1" dirty="0" smtClean="0"/>
              <a:t> W-V-O</a:t>
            </a:r>
            <a:endParaRPr lang="es-ES" sz="1600" b="1" dirty="0"/>
          </a:p>
        </p:txBody>
      </p:sp>
      <p:sp>
        <p:nvSpPr>
          <p:cNvPr id="99" name="98 Flecha abajo"/>
          <p:cNvSpPr/>
          <p:nvPr/>
        </p:nvSpPr>
        <p:spPr>
          <a:xfrm>
            <a:off x="1907704" y="2348880"/>
            <a:ext cx="288032" cy="864096"/>
          </a:xfrm>
          <a:prstGeom prst="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CuadroTexto"/>
          <p:cNvSpPr txBox="1"/>
          <p:nvPr/>
        </p:nvSpPr>
        <p:spPr>
          <a:xfrm>
            <a:off x="755576" y="335699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propiedades </a:t>
            </a:r>
            <a:r>
              <a:rPr lang="es-ES" dirty="0" err="1" smtClean="0"/>
              <a:t>redox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101" name="100 Flecha abajo"/>
          <p:cNvSpPr/>
          <p:nvPr/>
        </p:nvSpPr>
        <p:spPr>
          <a:xfrm>
            <a:off x="4572000" y="2348880"/>
            <a:ext cx="288032" cy="864096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Flecha abajo"/>
          <p:cNvSpPr/>
          <p:nvPr/>
        </p:nvSpPr>
        <p:spPr>
          <a:xfrm>
            <a:off x="7020272" y="2348880"/>
            <a:ext cx="288032" cy="86409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CuadroTexto"/>
          <p:cNvSpPr txBox="1"/>
          <p:nvPr/>
        </p:nvSpPr>
        <p:spPr>
          <a:xfrm>
            <a:off x="3635896" y="3286725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propiedades </a:t>
            </a:r>
            <a:r>
              <a:rPr lang="es-ES" dirty="0" err="1" smtClean="0"/>
              <a:t>redox</a:t>
            </a:r>
            <a:r>
              <a:rPr lang="es-ES" dirty="0" smtClean="0"/>
              <a:t> y ácidas</a:t>
            </a:r>
            <a:endParaRPr lang="es-ES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6012160" y="335699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propiedades ácidas </a:t>
            </a:r>
            <a:endParaRPr lang="es-ES" dirty="0"/>
          </a:p>
        </p:txBody>
      </p:sp>
      <p:sp>
        <p:nvSpPr>
          <p:cNvPr id="105" name="104 CuadroTexto"/>
          <p:cNvSpPr txBox="1"/>
          <p:nvPr/>
        </p:nvSpPr>
        <p:spPr>
          <a:xfrm>
            <a:off x="755576" y="134076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Según bibliografía, existen:</a:t>
            </a:r>
            <a:endParaRPr lang="es-ES" dirty="0"/>
          </a:p>
        </p:txBody>
      </p:sp>
      <p:sp>
        <p:nvSpPr>
          <p:cNvPr id="106" name="105 Flecha abajo"/>
          <p:cNvSpPr/>
          <p:nvPr/>
        </p:nvSpPr>
        <p:spPr>
          <a:xfrm>
            <a:off x="4572000" y="4077072"/>
            <a:ext cx="360040" cy="576064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CuadroTexto"/>
          <p:cNvSpPr txBox="1"/>
          <p:nvPr/>
        </p:nvSpPr>
        <p:spPr>
          <a:xfrm>
            <a:off x="2627784" y="4725144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La relación de centros ácidos/</a:t>
            </a:r>
            <a:r>
              <a:rPr lang="es-ES" dirty="0" err="1" smtClean="0"/>
              <a:t>redox</a:t>
            </a:r>
            <a:r>
              <a:rPr lang="es-ES" dirty="0" smtClean="0"/>
              <a:t> depende de la composición (contenido en vanadio) </a:t>
            </a: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2.- OBJETIVOS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8424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6/15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89" name="88 CuadroTexto"/>
          <p:cNvSpPr txBox="1"/>
          <p:nvPr/>
        </p:nvSpPr>
        <p:spPr>
          <a:xfrm>
            <a:off x="611560" y="840482"/>
            <a:ext cx="813690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b="1" baseline="-25000" dirty="0" smtClean="0">
              <a:latin typeface="+mn-lt"/>
            </a:endParaRPr>
          </a:p>
          <a:p>
            <a:pPr algn="just">
              <a:buFont typeface="Wingdings" pitchFamily="2" charset="2"/>
              <a:buChar char="§"/>
            </a:pPr>
            <a:endParaRPr lang="es-ES" b="1" baseline="-25000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s-ES" b="1" baseline="-25000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" b="1" dirty="0" smtClean="0">
                <a:latin typeface="+mn-lt"/>
              </a:rPr>
              <a:t> </a:t>
            </a:r>
            <a:r>
              <a:rPr lang="es-ES" b="1" dirty="0" smtClean="0">
                <a:latin typeface="+mn-lt"/>
              </a:rPr>
              <a:t>¿La t</a:t>
            </a:r>
            <a:r>
              <a:rPr lang="es-ES" b="1" dirty="0" smtClean="0">
                <a:latin typeface="+mn-lt"/>
              </a:rPr>
              <a:t>ransformación </a:t>
            </a:r>
            <a:r>
              <a:rPr lang="es-ES" b="1" dirty="0" smtClean="0">
                <a:latin typeface="+mn-lt"/>
              </a:rPr>
              <a:t>de CH</a:t>
            </a:r>
            <a:r>
              <a:rPr lang="es-ES" b="1" baseline="-25000" dirty="0" smtClean="0">
                <a:latin typeface="+mn-lt"/>
              </a:rPr>
              <a:t>3</a:t>
            </a:r>
            <a:r>
              <a:rPr lang="es-ES" b="1" dirty="0" smtClean="0">
                <a:latin typeface="+mn-lt"/>
              </a:rPr>
              <a:t>OH en presencia </a:t>
            </a:r>
            <a:r>
              <a:rPr lang="es-ES" b="1" dirty="0" smtClean="0">
                <a:latin typeface="+mn-lt"/>
              </a:rPr>
              <a:t>de O</a:t>
            </a:r>
            <a:r>
              <a:rPr lang="es-ES" b="1" baseline="-25000" dirty="0" smtClean="0">
                <a:latin typeface="+mn-lt"/>
              </a:rPr>
              <a:t>2</a:t>
            </a:r>
            <a:r>
              <a:rPr lang="es-ES" b="1" dirty="0" smtClean="0">
                <a:latin typeface="+mn-lt"/>
              </a:rPr>
              <a:t>, </a:t>
            </a:r>
            <a:r>
              <a:rPr lang="es-ES" b="1" dirty="0" smtClean="0">
                <a:latin typeface="+mn-lt"/>
              </a:rPr>
              <a:t>puede emplearse como </a:t>
            </a:r>
            <a:r>
              <a:rPr lang="es-ES" b="1" i="1" dirty="0" smtClean="0">
                <a:latin typeface="+mn-lt"/>
              </a:rPr>
              <a:t>técnica de </a:t>
            </a:r>
            <a:r>
              <a:rPr lang="es-ES" b="1" i="1" dirty="0" smtClean="0">
                <a:latin typeface="+mn-lt"/>
              </a:rPr>
              <a:t>caracterización</a:t>
            </a:r>
            <a:r>
              <a:rPr lang="es-ES" b="1" dirty="0" smtClean="0">
                <a:latin typeface="+mn-lt"/>
              </a:rPr>
              <a:t> </a:t>
            </a:r>
            <a:r>
              <a:rPr lang="es-ES" b="1" dirty="0" smtClean="0">
                <a:latin typeface="+mn-lt"/>
              </a:rPr>
              <a:t>para determinar la naturaleza de los centros ácidos y/o </a:t>
            </a:r>
            <a:r>
              <a:rPr lang="es-ES" b="1" dirty="0" err="1" smtClean="0">
                <a:latin typeface="+mn-lt"/>
              </a:rPr>
              <a:t>redox</a:t>
            </a:r>
            <a:r>
              <a:rPr lang="es-ES" b="1" dirty="0" smtClean="0">
                <a:latin typeface="+mn-lt"/>
              </a:rPr>
              <a:t> de los materiales, en función de la obtención de los productos de reacción?.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" b="1" dirty="0" smtClean="0">
                <a:latin typeface="+mn-lt"/>
              </a:rPr>
              <a:t> Estudiaremos sistemas catalíticos Mo-V-Sb-X y W(V)</a:t>
            </a:r>
            <a:r>
              <a:rPr lang="es-ES" b="1" dirty="0" err="1" smtClean="0">
                <a:latin typeface="+mn-lt"/>
              </a:rPr>
              <a:t>O</a:t>
            </a:r>
            <a:r>
              <a:rPr lang="es-ES" b="1" baseline="-25000" dirty="0" err="1" smtClean="0">
                <a:latin typeface="+mn-lt"/>
              </a:rPr>
              <a:t>x</a:t>
            </a:r>
            <a:r>
              <a:rPr lang="es-ES" b="1" dirty="0" smtClean="0">
                <a:latin typeface="+mn-lt"/>
              </a:rPr>
              <a:t>.</a:t>
            </a:r>
            <a:endParaRPr lang="es-ES" b="1" dirty="0" smtClean="0">
              <a:latin typeface="+mn-lt"/>
            </a:endParaRPr>
          </a:p>
          <a:p>
            <a:pPr>
              <a:buFont typeface="Wingdings" pitchFamily="2" charset="2"/>
              <a:buChar char="§"/>
            </a:pPr>
            <a:endParaRPr lang="es-ES" sz="1600" b="1" baseline="-25000" dirty="0" smtClean="0"/>
          </a:p>
          <a:p>
            <a:pPr>
              <a:buFont typeface="Wingdings" pitchFamily="2" charset="2"/>
              <a:buChar char="§"/>
            </a:pPr>
            <a:endParaRPr lang="es-ES" sz="1600" b="1" baseline="-25000" dirty="0" smtClean="0"/>
          </a:p>
          <a:p>
            <a:pPr>
              <a:buFont typeface="Wingdings" pitchFamily="2" charset="2"/>
              <a:buChar char="§"/>
            </a:pPr>
            <a:endParaRPr lang="es-ES" sz="1600" b="1" baseline="-25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3.- EXPERIMENTAL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7/15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576" y="112474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s-ES" b="1" u="sng" dirty="0" smtClean="0">
                <a:solidFill>
                  <a:srgbClr val="FF0000"/>
                </a:solidFill>
                <a:latin typeface="+mn-lt"/>
              </a:rPr>
              <a:t>SÍNTESIS DE CATALIZADORES</a:t>
            </a:r>
            <a:endParaRPr lang="es-ES" b="1" u="sng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976313" y="1700808"/>
            <a:ext cx="77724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tabLst/>
              <a:defRPr/>
            </a:pPr>
            <a:r>
              <a:rPr lang="en-US" sz="2000" b="1" kern="0" dirty="0" smtClean="0">
                <a:solidFill>
                  <a:srgbClr val="0000FF"/>
                </a:solidFill>
                <a:latin typeface="+mn-lt"/>
              </a:rPr>
              <a:t>       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Método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co-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precipitación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tabLst/>
              <a:defRPr/>
            </a:pPr>
            <a:endParaRPr kumimoji="0" lang="en-US" sz="8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6" descr="DSC00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085" y="2119436"/>
            <a:ext cx="1144587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975544" y="4005064"/>
            <a:ext cx="798830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5738" indent="-185738">
              <a:spcBef>
                <a:spcPct val="2000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+mn-lt"/>
              </a:rPr>
              <a:t>        </a:t>
            </a:r>
            <a:r>
              <a:rPr lang="en-US" sz="2000" b="1" dirty="0" err="1" smtClean="0">
                <a:solidFill>
                  <a:srgbClr val="0000FF"/>
                </a:solidFill>
                <a:latin typeface="+mn-lt"/>
              </a:rPr>
              <a:t>Método</a:t>
            </a:r>
            <a:r>
              <a:rPr lang="en-US" sz="2000" b="1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+mn-lt"/>
              </a:rPr>
              <a:t>hidrotermal</a:t>
            </a:r>
            <a:r>
              <a:rPr lang="en-US" sz="2000" b="1" dirty="0">
                <a:solidFill>
                  <a:srgbClr val="0000FF"/>
                </a:solidFill>
                <a:latin typeface="+mn-lt"/>
              </a:rPr>
              <a:t>:</a:t>
            </a:r>
          </a:p>
          <a:p>
            <a:pPr marL="185738" indent="-185738">
              <a:lnSpc>
                <a:spcPct val="10000"/>
              </a:lnSpc>
              <a:spcBef>
                <a:spcPct val="20000"/>
              </a:spcBef>
            </a:pPr>
            <a:endParaRPr lang="en-US" sz="2000" b="1" dirty="0">
              <a:solidFill>
                <a:srgbClr val="0000FF"/>
              </a:solidFill>
            </a:endParaRPr>
          </a:p>
        </p:txBody>
      </p:sp>
      <p:pic>
        <p:nvPicPr>
          <p:cNvPr id="12" name="Picture 1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67544" y="4663876"/>
            <a:ext cx="8921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835696" y="2564904"/>
            <a:ext cx="172819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Gel de síntesis</a:t>
            </a:r>
          </a:p>
          <a:p>
            <a:pPr algn="ctr"/>
            <a:r>
              <a:rPr lang="es-ES" sz="1400" b="1" dirty="0" smtClean="0"/>
              <a:t>Mo/V/Sb/X</a:t>
            </a:r>
            <a:endParaRPr lang="es-ES" sz="14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6588224" y="2474312"/>
            <a:ext cx="2016224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Calcinación </a:t>
            </a:r>
          </a:p>
          <a:p>
            <a:pPr algn="ctr"/>
            <a:r>
              <a:rPr lang="es-ES" sz="1400" b="1" dirty="0" smtClean="0"/>
              <a:t>Alta Temperatura en N</a:t>
            </a:r>
            <a:r>
              <a:rPr lang="es-ES" sz="1400" b="1" baseline="-25000" dirty="0" smtClean="0"/>
              <a:t>2 </a:t>
            </a:r>
            <a:r>
              <a:rPr lang="es-ES" sz="1400" b="1" dirty="0" smtClean="0"/>
              <a:t>(600 ºC)</a:t>
            </a:r>
            <a:endParaRPr lang="es-ES" sz="1400" b="1" baseline="-25000" dirty="0"/>
          </a:p>
        </p:txBody>
      </p:sp>
      <p:sp>
        <p:nvSpPr>
          <p:cNvPr id="31" name="30 CuadroTexto"/>
          <p:cNvSpPr txBox="1"/>
          <p:nvPr/>
        </p:nvSpPr>
        <p:spPr>
          <a:xfrm>
            <a:off x="4139952" y="2556193"/>
            <a:ext cx="158417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Evaporación/</a:t>
            </a:r>
          </a:p>
          <a:p>
            <a:pPr algn="ctr"/>
            <a:r>
              <a:rPr lang="es-ES" sz="1400" b="1" dirty="0" smtClean="0"/>
              <a:t>Secado</a:t>
            </a:r>
            <a:endParaRPr lang="es-ES" sz="1400" b="1" dirty="0"/>
          </a:p>
        </p:txBody>
      </p:sp>
      <p:sp>
        <p:nvSpPr>
          <p:cNvPr id="32" name="31 Flecha derecha"/>
          <p:cNvSpPr/>
          <p:nvPr/>
        </p:nvSpPr>
        <p:spPr>
          <a:xfrm>
            <a:off x="3707904" y="2780928"/>
            <a:ext cx="360040" cy="14401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Flecha derecha"/>
          <p:cNvSpPr/>
          <p:nvPr/>
        </p:nvSpPr>
        <p:spPr>
          <a:xfrm>
            <a:off x="5940152" y="2780928"/>
            <a:ext cx="504056" cy="14401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1835696" y="4743728"/>
            <a:ext cx="172819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Gel de síntesis</a:t>
            </a:r>
          </a:p>
          <a:p>
            <a:pPr algn="ctr"/>
            <a:r>
              <a:rPr lang="es-ES" sz="1400" b="1" dirty="0" smtClean="0"/>
              <a:t>Mo/V/Sb/X</a:t>
            </a:r>
            <a:endParaRPr lang="es-ES" sz="1400" b="1" dirty="0"/>
          </a:p>
        </p:txBody>
      </p:sp>
      <p:sp>
        <p:nvSpPr>
          <p:cNvPr id="35" name="34 CuadroTexto"/>
          <p:cNvSpPr txBox="1"/>
          <p:nvPr/>
        </p:nvSpPr>
        <p:spPr>
          <a:xfrm>
            <a:off x="3995936" y="5570656"/>
            <a:ext cx="2016224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Calcinación </a:t>
            </a:r>
          </a:p>
          <a:p>
            <a:pPr algn="ctr"/>
            <a:r>
              <a:rPr lang="es-ES" sz="1400" b="1" dirty="0" smtClean="0"/>
              <a:t>Alta Temperatura en N</a:t>
            </a:r>
            <a:r>
              <a:rPr lang="es-ES" sz="1400" b="1" baseline="-25000" dirty="0" smtClean="0"/>
              <a:t>2 </a:t>
            </a:r>
            <a:endParaRPr lang="es-ES" sz="1400" b="1" baseline="-250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4139952" y="4735017"/>
            <a:ext cx="158417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Autoclave</a:t>
            </a:r>
          </a:p>
          <a:p>
            <a:pPr algn="ctr"/>
            <a:r>
              <a:rPr lang="es-ES" sz="1400" b="1" dirty="0" smtClean="0"/>
              <a:t>175 ºC/x días</a:t>
            </a:r>
            <a:endParaRPr lang="es-ES" sz="1400" b="1" dirty="0"/>
          </a:p>
        </p:txBody>
      </p:sp>
      <p:sp>
        <p:nvSpPr>
          <p:cNvPr id="37" name="36 Flecha derecha"/>
          <p:cNvSpPr/>
          <p:nvPr/>
        </p:nvSpPr>
        <p:spPr>
          <a:xfrm>
            <a:off x="3707904" y="4959752"/>
            <a:ext cx="360040" cy="14401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Flecha derecha"/>
          <p:cNvSpPr/>
          <p:nvPr/>
        </p:nvSpPr>
        <p:spPr>
          <a:xfrm>
            <a:off x="5940152" y="4959752"/>
            <a:ext cx="504056" cy="14401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6516216" y="4725144"/>
            <a:ext cx="201622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Filtrado/Lavado/Secado</a:t>
            </a:r>
          </a:p>
        </p:txBody>
      </p:sp>
      <p:sp>
        <p:nvSpPr>
          <p:cNvPr id="43" name="42 Flecha derecha"/>
          <p:cNvSpPr/>
          <p:nvPr/>
        </p:nvSpPr>
        <p:spPr>
          <a:xfrm rot="8705978" flipV="1">
            <a:off x="6029071" y="5632522"/>
            <a:ext cx="1355555" cy="15931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404664"/>
            <a:ext cx="576064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3.- EXPERIMENTAL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836265"/>
            <a:ext cx="5544567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389938" y="6308725"/>
            <a:ext cx="7540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8/15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576" y="112474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s-ES" b="1" u="sng" dirty="0" smtClean="0">
                <a:solidFill>
                  <a:srgbClr val="FF0000"/>
                </a:solidFill>
                <a:latin typeface="+mn-lt"/>
              </a:rPr>
              <a:t>SISTEMA DE REACCIÓN</a:t>
            </a:r>
            <a:endParaRPr lang="es-ES" b="1" u="sng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556792"/>
            <a:ext cx="6912768" cy="492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>
            <a:off x="5436096" y="1642735"/>
            <a:ext cx="3384376" cy="11695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1400" b="1" u="sng" dirty="0" smtClean="0">
                <a:latin typeface="+mn-lt"/>
              </a:rPr>
              <a:t>Condiciones de reacción</a:t>
            </a:r>
            <a:r>
              <a:rPr lang="es-ES" sz="1400" b="1" dirty="0" smtClean="0">
                <a:latin typeface="+mn-lt"/>
              </a:rPr>
              <a:t>:</a:t>
            </a:r>
          </a:p>
          <a:p>
            <a:endParaRPr lang="es-ES" sz="800" b="1" dirty="0" smtClean="0">
              <a:latin typeface="+mn-lt"/>
            </a:endParaRPr>
          </a:p>
          <a:p>
            <a:pPr>
              <a:buFontTx/>
              <a:buChar char="-"/>
            </a:pPr>
            <a:r>
              <a:rPr lang="es-ES" sz="1200" b="1" dirty="0" smtClean="0">
                <a:latin typeface="+mn-lt"/>
              </a:rPr>
              <a:t>Relación CH</a:t>
            </a:r>
            <a:r>
              <a:rPr lang="es-ES" sz="1200" b="1" baseline="-25000" dirty="0" smtClean="0">
                <a:latin typeface="+mn-lt"/>
              </a:rPr>
              <a:t>3</a:t>
            </a:r>
            <a:r>
              <a:rPr lang="es-ES" sz="1200" b="1" dirty="0" smtClean="0">
                <a:latin typeface="+mn-lt"/>
              </a:rPr>
              <a:t>OH/O</a:t>
            </a:r>
            <a:r>
              <a:rPr lang="es-ES" sz="1200" b="1" baseline="-25000" dirty="0" smtClean="0">
                <a:latin typeface="+mn-lt"/>
              </a:rPr>
              <a:t>2</a:t>
            </a:r>
            <a:r>
              <a:rPr lang="es-ES" sz="1200" b="1" dirty="0" smtClean="0">
                <a:latin typeface="+mn-lt"/>
              </a:rPr>
              <a:t>/N</a:t>
            </a:r>
            <a:r>
              <a:rPr lang="es-ES" sz="1200" b="1" baseline="-25000" dirty="0" smtClean="0">
                <a:latin typeface="+mn-lt"/>
              </a:rPr>
              <a:t>2</a:t>
            </a:r>
            <a:r>
              <a:rPr lang="es-ES" sz="1200" b="1" dirty="0" smtClean="0">
                <a:latin typeface="+mn-lt"/>
              </a:rPr>
              <a:t>:</a:t>
            </a:r>
            <a:r>
              <a:rPr lang="es-ES" sz="1200" b="1" dirty="0" smtClean="0">
                <a:latin typeface="+mn-lt"/>
                <a:sym typeface="Wingdings" pitchFamily="2" charset="2"/>
              </a:rPr>
              <a:t> 6:13:81  (% molar).</a:t>
            </a:r>
          </a:p>
          <a:p>
            <a:pPr>
              <a:buFontTx/>
              <a:buChar char="-"/>
            </a:pPr>
            <a:r>
              <a:rPr lang="es-ES" sz="1200" b="1" dirty="0" smtClean="0">
                <a:latin typeface="+mn-lt"/>
                <a:sym typeface="Wingdings" pitchFamily="2" charset="2"/>
              </a:rPr>
              <a:t>Temperaturas: 118 – 400 ºC.</a:t>
            </a:r>
          </a:p>
          <a:p>
            <a:pPr>
              <a:buFontTx/>
              <a:buChar char="-"/>
            </a:pPr>
            <a:r>
              <a:rPr lang="es-ES" sz="1200" b="1" dirty="0" smtClean="0">
                <a:latin typeface="+mn-lt"/>
                <a:sym typeface="Wingdings" pitchFamily="2" charset="2"/>
              </a:rPr>
              <a:t>Flujo total: 100 ml/min.</a:t>
            </a:r>
          </a:p>
          <a:p>
            <a:pPr>
              <a:buFontTx/>
              <a:buChar char="-"/>
            </a:pPr>
            <a:r>
              <a:rPr lang="es-ES" sz="1200" b="1" dirty="0" smtClean="0">
                <a:latin typeface="+mn-lt"/>
                <a:sym typeface="Wingdings" pitchFamily="2" charset="2"/>
              </a:rPr>
              <a:t>100 mg catalizador.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88 CuadroTexto"/>
          <p:cNvSpPr txBox="1"/>
          <p:nvPr/>
        </p:nvSpPr>
        <p:spPr>
          <a:xfrm>
            <a:off x="2699792" y="112474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          </a:t>
            </a:r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 M2, </a:t>
            </a:r>
            <a:endParaRPr lang="es-ES" sz="12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(  )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Sb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2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10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O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31</a:t>
            </a:r>
          </a:p>
          <a:p>
            <a:endParaRPr lang="es-ES" sz="1200" b="1" dirty="0" smtClean="0"/>
          </a:p>
          <a:p>
            <a:endParaRPr lang="es-ES" sz="1200" b="1" dirty="0"/>
          </a:p>
        </p:txBody>
      </p:sp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4.- CARACTERIZACIÓN POR DRX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9/15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98" name="97 Rectángulo"/>
          <p:cNvSpPr/>
          <p:nvPr/>
        </p:nvSpPr>
        <p:spPr>
          <a:xfrm>
            <a:off x="3707904" y="1340768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Triángulo isósceles"/>
          <p:cNvSpPr/>
          <p:nvPr/>
        </p:nvSpPr>
        <p:spPr>
          <a:xfrm>
            <a:off x="3203848" y="1484784"/>
            <a:ext cx="72008" cy="117727"/>
          </a:xfrm>
          <a:prstGeom prst="triangl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7" name="296 CuadroTexto"/>
          <p:cNvSpPr txBox="1"/>
          <p:nvPr/>
        </p:nvSpPr>
        <p:spPr>
          <a:xfrm>
            <a:off x="611560" y="764704"/>
            <a:ext cx="81369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u="sng" dirty="0" smtClean="0"/>
              <a:t>Materiales calcinados en corriente de N</a:t>
            </a:r>
            <a:r>
              <a:rPr lang="es-ES" sz="1200" b="1" u="sng" baseline="-25000" dirty="0" smtClean="0"/>
              <a:t>2</a:t>
            </a:r>
            <a:r>
              <a:rPr lang="es-ES" sz="1200" b="1" u="sng" dirty="0" smtClean="0"/>
              <a:t> a 600 ºC durante 2 h</a:t>
            </a:r>
            <a:endParaRPr lang="es-ES" sz="1200" b="1" u="sng" dirty="0"/>
          </a:p>
        </p:txBody>
      </p:sp>
      <p:pic>
        <p:nvPicPr>
          <p:cNvPr id="1108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437" y="1484784"/>
            <a:ext cx="4350587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9" name="Picture 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340768"/>
            <a:ext cx="4145643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41 CuadroTexto"/>
          <p:cNvSpPr txBox="1"/>
          <p:nvPr/>
        </p:nvSpPr>
        <p:spPr>
          <a:xfrm>
            <a:off x="718411" y="1124744"/>
            <a:ext cx="1405317" cy="28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Mo-V-Sb-O</a:t>
            </a:r>
            <a:endParaRPr lang="es-ES" sz="14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4932040" y="1123104"/>
            <a:ext cx="1897179" cy="28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Mo-V-Sb-Cs-O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4716016" y="1628800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9552" y="1556792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3059832" y="1196752"/>
            <a:ext cx="1440160" cy="576064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" name="Picture 4" descr="M2 DeSanto 2004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040" t="21697" r="10327" b="21054"/>
          <a:stretch>
            <a:fillRect/>
          </a:stretch>
        </p:blipFill>
        <p:spPr bwMode="auto">
          <a:xfrm>
            <a:off x="611561" y="5219818"/>
            <a:ext cx="1368152" cy="769586"/>
          </a:xfrm>
          <a:prstGeom prst="rect">
            <a:avLst/>
          </a:prstGeom>
          <a:noFill/>
        </p:spPr>
      </p:pic>
      <p:grpSp>
        <p:nvGrpSpPr>
          <p:cNvPr id="72" name="Group 20"/>
          <p:cNvGrpSpPr>
            <a:grpSpLocks/>
          </p:cNvGrpSpPr>
          <p:nvPr/>
        </p:nvGrpSpPr>
        <p:grpSpPr bwMode="auto">
          <a:xfrm>
            <a:off x="715814" y="5949280"/>
            <a:ext cx="831850" cy="733425"/>
            <a:chOff x="860" y="161"/>
            <a:chExt cx="523" cy="462"/>
          </a:xfrm>
        </p:grpSpPr>
        <p:sp>
          <p:nvSpPr>
            <p:cNvPr id="73" name="Rectangle 21"/>
            <p:cNvSpPr>
              <a:spLocks noChangeArrowheads="1"/>
            </p:cNvSpPr>
            <p:nvPr/>
          </p:nvSpPr>
          <p:spPr bwMode="auto">
            <a:xfrm>
              <a:off x="860" y="161"/>
              <a:ext cx="499" cy="45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4" name="Oval 22"/>
            <p:cNvSpPr>
              <a:spLocks noChangeAspect="1" noChangeArrowheads="1"/>
            </p:cNvSpPr>
            <p:nvPr/>
          </p:nvSpPr>
          <p:spPr bwMode="auto">
            <a:xfrm>
              <a:off x="897" y="211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333333">
                    <a:gamma/>
                    <a:tint val="80000"/>
                    <a:invGamma/>
                  </a:srgbClr>
                </a:gs>
                <a:gs pos="100000">
                  <a:srgbClr val="333333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6" name="Text Box 23"/>
            <p:cNvSpPr txBox="1">
              <a:spLocks noChangeArrowheads="1"/>
            </p:cNvSpPr>
            <p:nvPr/>
          </p:nvSpPr>
          <p:spPr bwMode="auto">
            <a:xfrm>
              <a:off x="951" y="166"/>
              <a:ext cx="345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Mo, V</a:t>
              </a:r>
            </a:p>
          </p:txBody>
        </p:sp>
        <p:sp>
          <p:nvSpPr>
            <p:cNvPr id="77" name="Oval 24"/>
            <p:cNvSpPr>
              <a:spLocks noChangeAspect="1" noChangeArrowheads="1"/>
            </p:cNvSpPr>
            <p:nvPr/>
          </p:nvSpPr>
          <p:spPr bwMode="auto">
            <a:xfrm>
              <a:off x="897" y="408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FF0000">
                    <a:gamma/>
                    <a:tint val="80000"/>
                    <a:invGamma/>
                  </a:srgbClr>
                </a:gs>
                <a:gs pos="100000">
                  <a:srgbClr val="FF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8" name="Text Box 25"/>
            <p:cNvSpPr txBox="1">
              <a:spLocks noChangeArrowheads="1"/>
            </p:cNvSpPr>
            <p:nvPr/>
          </p:nvSpPr>
          <p:spPr bwMode="auto">
            <a:xfrm>
              <a:off x="959" y="359"/>
              <a:ext cx="42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Te ó Sb</a:t>
              </a:r>
            </a:p>
          </p:txBody>
        </p:sp>
        <p:sp>
          <p:nvSpPr>
            <p:cNvPr id="79" name="Oval 26"/>
            <p:cNvSpPr>
              <a:spLocks noChangeAspect="1" noChangeArrowheads="1"/>
            </p:cNvSpPr>
            <p:nvPr/>
          </p:nvSpPr>
          <p:spPr bwMode="auto">
            <a:xfrm>
              <a:off x="905" y="512"/>
              <a:ext cx="54" cy="54"/>
            </a:xfrm>
            <a:prstGeom prst="ellipse">
              <a:avLst/>
            </a:prstGeom>
            <a:gradFill rotWithShape="1">
              <a:gsLst>
                <a:gs pos="0">
                  <a:schemeClr val="tx1">
                    <a:gamma/>
                    <a:shade val="0"/>
                    <a:invGamma/>
                  </a:schemeClr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0" name="Text Box 27"/>
            <p:cNvSpPr txBox="1">
              <a:spLocks noChangeArrowheads="1"/>
            </p:cNvSpPr>
            <p:nvPr/>
          </p:nvSpPr>
          <p:spPr bwMode="auto">
            <a:xfrm>
              <a:off x="958" y="459"/>
              <a:ext cx="18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O</a:t>
              </a:r>
            </a:p>
          </p:txBody>
        </p:sp>
        <p:sp>
          <p:nvSpPr>
            <p:cNvPr id="81" name="Oval 28"/>
            <p:cNvSpPr>
              <a:spLocks noChangeAspect="1" noChangeArrowheads="1"/>
            </p:cNvSpPr>
            <p:nvPr/>
          </p:nvSpPr>
          <p:spPr bwMode="auto">
            <a:xfrm>
              <a:off x="901" y="311"/>
              <a:ext cx="75" cy="75"/>
            </a:xfrm>
            <a:prstGeom prst="ellipse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2" name="Text Box 29"/>
            <p:cNvSpPr txBox="1">
              <a:spLocks noChangeArrowheads="1"/>
            </p:cNvSpPr>
            <p:nvPr/>
          </p:nvSpPr>
          <p:spPr bwMode="auto">
            <a:xfrm>
              <a:off x="955" y="274"/>
              <a:ext cx="399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 dirty="0"/>
                <a:t>Mo, </a:t>
              </a:r>
              <a:r>
                <a:rPr lang="en-US" sz="1100" dirty="0" err="1"/>
                <a:t>Nb</a:t>
              </a:r>
              <a:endParaRPr lang="en-US" sz="1100" dirty="0"/>
            </a:p>
          </p:txBody>
        </p:sp>
      </p:grpSp>
      <p:sp>
        <p:nvSpPr>
          <p:cNvPr id="83" name="Text Box 36"/>
          <p:cNvSpPr txBox="1">
            <a:spLocks noChangeArrowheads="1"/>
          </p:cNvSpPr>
          <p:nvPr/>
        </p:nvSpPr>
        <p:spPr bwMode="auto">
          <a:xfrm>
            <a:off x="1707047" y="6271832"/>
            <a:ext cx="344673" cy="25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 dirty="0"/>
              <a:t>M2</a:t>
            </a:r>
          </a:p>
        </p:txBody>
      </p:sp>
      <p:pic>
        <p:nvPicPr>
          <p:cNvPr id="84" name="Picture 40" descr="TeMo5O16_1991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5153430"/>
            <a:ext cx="1008112" cy="955451"/>
          </a:xfrm>
          <a:prstGeom prst="rect">
            <a:avLst/>
          </a:prstGeom>
          <a:noFill/>
        </p:spPr>
      </p:pic>
      <p:sp>
        <p:nvSpPr>
          <p:cNvPr id="85" name="Text Box 18"/>
          <p:cNvSpPr txBox="1">
            <a:spLocks noChangeArrowheads="1"/>
          </p:cNvSpPr>
          <p:nvPr/>
        </p:nvSpPr>
        <p:spPr bwMode="auto">
          <a:xfrm>
            <a:off x="3448632" y="6231210"/>
            <a:ext cx="876219" cy="25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/>
              <a:t>Sb</a:t>
            </a:r>
            <a:r>
              <a:rPr lang="en-US" sz="1200" b="1" baseline="-25000"/>
              <a:t>2</a:t>
            </a:r>
            <a:r>
              <a:rPr lang="en-US" sz="1200" b="1"/>
              <a:t>Mo</a:t>
            </a:r>
            <a:r>
              <a:rPr lang="en-US" sz="1200" b="1" baseline="-25000"/>
              <a:t>10</a:t>
            </a:r>
            <a:r>
              <a:rPr lang="en-US" sz="1200" b="1"/>
              <a:t>O</a:t>
            </a:r>
            <a:r>
              <a:rPr lang="en-US" sz="1200" b="1" baseline="-25000"/>
              <a:t>31</a:t>
            </a:r>
          </a:p>
        </p:txBody>
      </p:sp>
      <p:grpSp>
        <p:nvGrpSpPr>
          <p:cNvPr id="86" name="Group 41"/>
          <p:cNvGrpSpPr>
            <a:grpSpLocks/>
          </p:cNvGrpSpPr>
          <p:nvPr/>
        </p:nvGrpSpPr>
        <p:grpSpPr bwMode="auto">
          <a:xfrm>
            <a:off x="2627784" y="6147683"/>
            <a:ext cx="663046" cy="521677"/>
            <a:chOff x="2015" y="3883"/>
            <a:chExt cx="479" cy="356"/>
          </a:xfrm>
        </p:grpSpPr>
        <p:sp>
          <p:nvSpPr>
            <p:cNvPr id="87" name="Oval 30"/>
            <p:cNvSpPr>
              <a:spLocks noChangeAspect="1" noChangeArrowheads="1"/>
            </p:cNvSpPr>
            <p:nvPr/>
          </p:nvSpPr>
          <p:spPr bwMode="auto">
            <a:xfrm>
              <a:off x="2015" y="3928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333333">
                    <a:gamma/>
                    <a:tint val="80000"/>
                    <a:invGamma/>
                  </a:srgbClr>
                </a:gs>
                <a:gs pos="100000">
                  <a:srgbClr val="333333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8" name="Text Box 31"/>
            <p:cNvSpPr txBox="1">
              <a:spLocks noChangeArrowheads="1"/>
            </p:cNvSpPr>
            <p:nvPr/>
          </p:nvSpPr>
          <p:spPr bwMode="auto">
            <a:xfrm>
              <a:off x="2070" y="3883"/>
              <a:ext cx="188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 i="1"/>
                <a:t>M</a:t>
              </a:r>
            </a:p>
          </p:txBody>
        </p:sp>
        <p:sp>
          <p:nvSpPr>
            <p:cNvPr id="90" name="Oval 32"/>
            <p:cNvSpPr>
              <a:spLocks noChangeAspect="1" noChangeArrowheads="1"/>
            </p:cNvSpPr>
            <p:nvPr/>
          </p:nvSpPr>
          <p:spPr bwMode="auto">
            <a:xfrm>
              <a:off x="2015" y="4024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FF0000">
                    <a:gamma/>
                    <a:tint val="80000"/>
                    <a:invGamma/>
                  </a:srgbClr>
                </a:gs>
                <a:gs pos="100000">
                  <a:srgbClr val="FF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1" name="Text Box 33"/>
            <p:cNvSpPr txBox="1">
              <a:spLocks noChangeArrowheads="1"/>
            </p:cNvSpPr>
            <p:nvPr/>
          </p:nvSpPr>
          <p:spPr bwMode="auto">
            <a:xfrm>
              <a:off x="2070" y="3979"/>
              <a:ext cx="42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 dirty="0"/>
                <a:t>Te ó </a:t>
              </a:r>
              <a:r>
                <a:rPr lang="en-US" sz="1100" dirty="0" err="1"/>
                <a:t>Sb</a:t>
              </a:r>
              <a:endParaRPr lang="en-US" sz="1100" dirty="0"/>
            </a:p>
          </p:txBody>
        </p:sp>
        <p:sp>
          <p:nvSpPr>
            <p:cNvPr id="92" name="Oval 34"/>
            <p:cNvSpPr>
              <a:spLocks noChangeAspect="1" noChangeArrowheads="1"/>
            </p:cNvSpPr>
            <p:nvPr/>
          </p:nvSpPr>
          <p:spPr bwMode="auto">
            <a:xfrm>
              <a:off x="2023" y="4128"/>
              <a:ext cx="55" cy="54"/>
            </a:xfrm>
            <a:prstGeom prst="ellipse">
              <a:avLst/>
            </a:prstGeom>
            <a:gradFill rotWithShape="1">
              <a:gsLst>
                <a:gs pos="0">
                  <a:schemeClr val="tx1">
                    <a:gamma/>
                    <a:shade val="0"/>
                    <a:invGamma/>
                  </a:schemeClr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3" name="Text Box 35"/>
            <p:cNvSpPr txBox="1">
              <a:spLocks noChangeArrowheads="1"/>
            </p:cNvSpPr>
            <p:nvPr/>
          </p:nvSpPr>
          <p:spPr bwMode="auto">
            <a:xfrm>
              <a:off x="2076" y="4075"/>
              <a:ext cx="18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O</a:t>
              </a:r>
            </a:p>
          </p:txBody>
        </p:sp>
      </p:grpSp>
      <p:sp>
        <p:nvSpPr>
          <p:cNvPr id="94" name="93 Rectángulo"/>
          <p:cNvSpPr/>
          <p:nvPr/>
        </p:nvSpPr>
        <p:spPr>
          <a:xfrm>
            <a:off x="7884368" y="1268760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7092280" y="1124744"/>
            <a:ext cx="1440160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CuadroTexto"/>
          <p:cNvSpPr txBox="1"/>
          <p:nvPr/>
        </p:nvSpPr>
        <p:spPr>
          <a:xfrm>
            <a:off x="6804248" y="1052737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(</a:t>
            </a:r>
            <a:r>
              <a:rPr lang="es-ES" sz="800" b="1" dirty="0" smtClean="0">
                <a:solidFill>
                  <a:srgbClr val="FF0000"/>
                </a:solidFill>
              </a:rPr>
              <a:t>   </a:t>
            </a:r>
            <a:r>
              <a:rPr lang="es-ES" sz="1200" b="1" dirty="0" smtClean="0">
                <a:solidFill>
                  <a:srgbClr val="FF0000"/>
                </a:solidFill>
              </a:rPr>
              <a:t>) M1,</a:t>
            </a:r>
            <a:r>
              <a:rPr lang="es-ES" sz="1200" b="1" dirty="0" smtClean="0">
                <a:solidFill>
                  <a:srgbClr val="FF0000"/>
                </a:solidFill>
              </a:rPr>
              <a:t>(  ) M2</a:t>
            </a:r>
            <a:r>
              <a:rPr lang="es-ES" sz="1200" b="1" dirty="0" smtClean="0">
                <a:solidFill>
                  <a:srgbClr val="FF0000"/>
                </a:solidFill>
              </a:rPr>
              <a:t>,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Molibdatos de V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y Cs</a:t>
            </a:r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pic>
        <p:nvPicPr>
          <p:cNvPr id="1110" name="Picture 8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283618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0" name="Picture 5" descr="M1_Celda Unidad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4941168"/>
            <a:ext cx="1715526" cy="1620508"/>
          </a:xfrm>
          <a:prstGeom prst="rect">
            <a:avLst/>
          </a:prstGeom>
          <a:noFill/>
        </p:spPr>
      </p:pic>
      <p:grpSp>
        <p:nvGrpSpPr>
          <p:cNvPr id="101" name="Group 6"/>
          <p:cNvGrpSpPr>
            <a:grpSpLocks/>
          </p:cNvGrpSpPr>
          <p:nvPr/>
        </p:nvGrpSpPr>
        <p:grpSpPr bwMode="auto">
          <a:xfrm>
            <a:off x="6876256" y="5256561"/>
            <a:ext cx="722569" cy="836735"/>
            <a:chOff x="4646" y="546"/>
            <a:chExt cx="523" cy="571"/>
          </a:xfrm>
        </p:grpSpPr>
        <p:sp>
          <p:nvSpPr>
            <p:cNvPr id="102" name="Rectangle 7"/>
            <p:cNvSpPr>
              <a:spLocks noChangeArrowheads="1"/>
            </p:cNvSpPr>
            <p:nvPr/>
          </p:nvSpPr>
          <p:spPr bwMode="auto">
            <a:xfrm>
              <a:off x="4646" y="546"/>
              <a:ext cx="499" cy="57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3" name="Oval 8"/>
            <p:cNvSpPr>
              <a:spLocks noChangeAspect="1" noChangeArrowheads="1"/>
            </p:cNvSpPr>
            <p:nvPr/>
          </p:nvSpPr>
          <p:spPr bwMode="auto">
            <a:xfrm>
              <a:off x="4683" y="596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333333">
                    <a:gamma/>
                    <a:tint val="80000"/>
                    <a:invGamma/>
                  </a:srgbClr>
                </a:gs>
                <a:gs pos="100000">
                  <a:srgbClr val="333333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4" name="Text Box 9"/>
            <p:cNvSpPr txBox="1">
              <a:spLocks noChangeArrowheads="1"/>
            </p:cNvSpPr>
            <p:nvPr/>
          </p:nvSpPr>
          <p:spPr bwMode="auto">
            <a:xfrm>
              <a:off x="4737" y="551"/>
              <a:ext cx="238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Mo</a:t>
              </a:r>
            </a:p>
          </p:txBody>
        </p:sp>
        <p:sp>
          <p:nvSpPr>
            <p:cNvPr id="105" name="Oval 10"/>
            <p:cNvSpPr>
              <a:spLocks noChangeAspect="1" noChangeArrowheads="1"/>
            </p:cNvSpPr>
            <p:nvPr/>
          </p:nvSpPr>
          <p:spPr bwMode="auto">
            <a:xfrm>
              <a:off x="4683" y="889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FF0000">
                    <a:gamma/>
                    <a:tint val="80000"/>
                    <a:invGamma/>
                  </a:srgbClr>
                </a:gs>
                <a:gs pos="100000">
                  <a:srgbClr val="FF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6" name="Text Box 11"/>
            <p:cNvSpPr txBox="1">
              <a:spLocks noChangeArrowheads="1"/>
            </p:cNvSpPr>
            <p:nvPr/>
          </p:nvSpPr>
          <p:spPr bwMode="auto">
            <a:xfrm>
              <a:off x="4745" y="848"/>
              <a:ext cx="42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 dirty="0"/>
                <a:t>Te ó </a:t>
              </a:r>
              <a:r>
                <a:rPr lang="en-US" sz="1100" dirty="0" err="1"/>
                <a:t>Sb</a:t>
              </a:r>
              <a:endParaRPr lang="en-US" sz="1100" dirty="0"/>
            </a:p>
          </p:txBody>
        </p:sp>
        <p:sp>
          <p:nvSpPr>
            <p:cNvPr id="107" name="Oval 12"/>
            <p:cNvSpPr>
              <a:spLocks noChangeAspect="1" noChangeArrowheads="1"/>
            </p:cNvSpPr>
            <p:nvPr/>
          </p:nvSpPr>
          <p:spPr bwMode="auto">
            <a:xfrm>
              <a:off x="4691" y="993"/>
              <a:ext cx="54" cy="54"/>
            </a:xfrm>
            <a:prstGeom prst="ellipse">
              <a:avLst/>
            </a:prstGeom>
            <a:gradFill rotWithShape="1">
              <a:gsLst>
                <a:gs pos="0">
                  <a:schemeClr val="tx1">
                    <a:gamma/>
                    <a:shade val="0"/>
                    <a:invGamma/>
                  </a:schemeClr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8" name="Text Box 13"/>
            <p:cNvSpPr txBox="1">
              <a:spLocks noChangeArrowheads="1"/>
            </p:cNvSpPr>
            <p:nvPr/>
          </p:nvSpPr>
          <p:spPr bwMode="auto">
            <a:xfrm>
              <a:off x="4744" y="940"/>
              <a:ext cx="184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O</a:t>
              </a:r>
            </a:p>
          </p:txBody>
        </p:sp>
        <p:sp>
          <p:nvSpPr>
            <p:cNvPr id="109" name="Oval 14"/>
            <p:cNvSpPr>
              <a:spLocks noChangeAspect="1" noChangeArrowheads="1"/>
            </p:cNvSpPr>
            <p:nvPr/>
          </p:nvSpPr>
          <p:spPr bwMode="auto">
            <a:xfrm>
              <a:off x="4687" y="696"/>
              <a:ext cx="75" cy="75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10" name="Text Box 15"/>
            <p:cNvSpPr txBox="1">
              <a:spLocks noChangeArrowheads="1"/>
            </p:cNvSpPr>
            <p:nvPr/>
          </p:nvSpPr>
          <p:spPr bwMode="auto">
            <a:xfrm>
              <a:off x="4741" y="659"/>
              <a:ext cx="385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 dirty="0" err="1"/>
                <a:t>Nb</a:t>
              </a:r>
              <a:r>
                <a:rPr lang="en-US" sz="1100" dirty="0"/>
                <a:t> ó V</a:t>
              </a:r>
            </a:p>
          </p:txBody>
        </p:sp>
        <p:sp>
          <p:nvSpPr>
            <p:cNvPr id="111" name="Oval 16"/>
            <p:cNvSpPr>
              <a:spLocks noChangeAspect="1" noChangeArrowheads="1"/>
            </p:cNvSpPr>
            <p:nvPr/>
          </p:nvSpPr>
          <p:spPr bwMode="auto">
            <a:xfrm>
              <a:off x="4687" y="793"/>
              <a:ext cx="75" cy="75"/>
            </a:xfrm>
            <a:prstGeom prst="ellipse">
              <a:avLst/>
            </a:prstGeom>
            <a:gradFill rotWithShape="1">
              <a:gsLst>
                <a:gs pos="0">
                  <a:srgbClr val="0000FF">
                    <a:gamma/>
                    <a:tint val="80000"/>
                    <a:invGamma/>
                  </a:srgbClr>
                </a:gs>
                <a:gs pos="100000">
                  <a:srgbClr val="0000FF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12" name="Text Box 17"/>
            <p:cNvSpPr txBox="1">
              <a:spLocks noChangeArrowheads="1"/>
            </p:cNvSpPr>
            <p:nvPr/>
          </p:nvSpPr>
          <p:spPr bwMode="auto">
            <a:xfrm>
              <a:off x="4741" y="756"/>
              <a:ext cx="175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100"/>
                <a:t>V</a:t>
              </a:r>
            </a:p>
          </p:txBody>
        </p:sp>
      </p:grpSp>
      <p:sp>
        <p:nvSpPr>
          <p:cNvPr id="113" name="Text Box 19"/>
          <p:cNvSpPr txBox="1">
            <a:spLocks noChangeArrowheads="1"/>
          </p:cNvSpPr>
          <p:nvPr/>
        </p:nvSpPr>
        <p:spPr bwMode="auto">
          <a:xfrm>
            <a:off x="7683710" y="5479744"/>
            <a:ext cx="344674" cy="25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 dirty="0"/>
              <a:t>M1</a:t>
            </a:r>
          </a:p>
        </p:txBody>
      </p:sp>
      <p:sp>
        <p:nvSpPr>
          <p:cNvPr id="114" name="113 CuadroTexto"/>
          <p:cNvSpPr txBox="1"/>
          <p:nvPr/>
        </p:nvSpPr>
        <p:spPr>
          <a:xfrm>
            <a:off x="4860032" y="1423809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[</a:t>
            </a:r>
            <a:r>
              <a:rPr lang="es-ES" sz="1200" b="1" dirty="0" smtClean="0">
                <a:solidFill>
                  <a:srgbClr val="FF0000"/>
                </a:solidFill>
              </a:rPr>
              <a:t>Mo/(</a:t>
            </a:r>
            <a:r>
              <a:rPr lang="es-ES" sz="1200" b="1" dirty="0" err="1" smtClean="0">
                <a:solidFill>
                  <a:srgbClr val="FF0000"/>
                </a:solidFill>
              </a:rPr>
              <a:t>Sb+Cs</a:t>
            </a:r>
            <a:r>
              <a:rPr lang="es-ES" sz="1200" b="1" dirty="0" smtClean="0">
                <a:solidFill>
                  <a:srgbClr val="FF0000"/>
                </a:solidFill>
              </a:rPr>
              <a:t>) = 6,7]</a:t>
            </a:r>
            <a:endParaRPr lang="es-ES" sz="1200" b="1" dirty="0">
              <a:solidFill>
                <a:srgbClr val="FF0000"/>
              </a:solidFill>
            </a:endParaRPr>
          </a:p>
        </p:txBody>
      </p:sp>
      <p:sp>
        <p:nvSpPr>
          <p:cNvPr id="115" name="114 CuadroTexto"/>
          <p:cNvSpPr txBox="1"/>
          <p:nvPr/>
        </p:nvSpPr>
        <p:spPr>
          <a:xfrm>
            <a:off x="4860032" y="2503929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Cs/Sb = 0,5</a:t>
            </a:r>
            <a:endParaRPr lang="es-ES" sz="1200" b="1" dirty="0">
              <a:solidFill>
                <a:srgbClr val="FF0000"/>
              </a:solidFill>
            </a:endParaRPr>
          </a:p>
        </p:txBody>
      </p:sp>
      <p:sp>
        <p:nvSpPr>
          <p:cNvPr id="116" name="115 CuadroTexto"/>
          <p:cNvSpPr txBox="1"/>
          <p:nvPr/>
        </p:nvSpPr>
        <p:spPr>
          <a:xfrm>
            <a:off x="4932040" y="3656057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Cs/Sb = 2</a:t>
            </a:r>
            <a:endParaRPr lang="es-ES" sz="1200" b="1" dirty="0">
              <a:solidFill>
                <a:srgbClr val="FF0000"/>
              </a:solidFill>
            </a:endParaRPr>
          </a:p>
        </p:txBody>
      </p:sp>
      <p:cxnSp>
        <p:nvCxnSpPr>
          <p:cNvPr id="118" name="117 Conector recto"/>
          <p:cNvCxnSpPr/>
          <p:nvPr/>
        </p:nvCxnSpPr>
        <p:spPr>
          <a:xfrm rot="16200000" flipH="1">
            <a:off x="2015716" y="3753036"/>
            <a:ext cx="5328592" cy="720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88 CuadroTexto"/>
          <p:cNvSpPr txBox="1"/>
          <p:nvPr/>
        </p:nvSpPr>
        <p:spPr>
          <a:xfrm>
            <a:off x="2699792" y="953433"/>
            <a:ext cx="21602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)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trazas de M1,</a:t>
            </a:r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just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) M2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endParaRPr lang="es-ES" sz="12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es-ES" sz="1200" b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molibdovanadatos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4.- CARACTERIZACIÓN POR DRX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10/15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98" name="97 Rectángulo"/>
          <p:cNvSpPr/>
          <p:nvPr/>
        </p:nvSpPr>
        <p:spPr>
          <a:xfrm>
            <a:off x="2915816" y="1340768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7" name="296 CuadroTexto"/>
          <p:cNvSpPr txBox="1"/>
          <p:nvPr/>
        </p:nvSpPr>
        <p:spPr>
          <a:xfrm>
            <a:off x="611560" y="692696"/>
            <a:ext cx="81369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u="sng" dirty="0" smtClean="0"/>
              <a:t>Materiales calcinados en corriente de N</a:t>
            </a:r>
            <a:r>
              <a:rPr lang="es-ES" sz="1200" b="1" u="sng" baseline="-25000" dirty="0" smtClean="0"/>
              <a:t>2</a:t>
            </a:r>
            <a:r>
              <a:rPr lang="es-ES" sz="1200" b="1" u="sng" dirty="0" smtClean="0"/>
              <a:t> a 600 ºC durante 2 h</a:t>
            </a:r>
            <a:endParaRPr lang="es-ES" sz="1200" b="1" u="sng" dirty="0"/>
          </a:p>
        </p:txBody>
      </p:sp>
      <p:sp>
        <p:nvSpPr>
          <p:cNvPr id="42" name="41 CuadroTexto"/>
          <p:cNvSpPr txBox="1"/>
          <p:nvPr/>
        </p:nvSpPr>
        <p:spPr>
          <a:xfrm>
            <a:off x="718411" y="1124744"/>
            <a:ext cx="1765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Mo-V-Sb-Nb-O</a:t>
            </a:r>
            <a:endParaRPr lang="es-ES" sz="14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4860032" y="1123104"/>
            <a:ext cx="208823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00" b="1" dirty="0" smtClean="0">
                <a:solidFill>
                  <a:srgbClr val="FF0000"/>
                </a:solidFill>
              </a:rPr>
              <a:t>Mo-V-Sb-(Nb)/SiO</a:t>
            </a:r>
            <a:r>
              <a:rPr lang="es-ES" sz="1300" b="1" baseline="-25000" dirty="0" smtClean="0">
                <a:solidFill>
                  <a:srgbClr val="FF0000"/>
                </a:solidFill>
              </a:rPr>
              <a:t>2</a:t>
            </a:r>
            <a:endParaRPr lang="es-ES" sz="1300" b="1" baseline="-25000" dirty="0">
              <a:solidFill>
                <a:srgbClr val="FF0000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4716016" y="1628800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9552" y="1556792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2699792" y="1052736"/>
            <a:ext cx="1800200" cy="720080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7884368" y="1268760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7092280" y="1124744"/>
            <a:ext cx="1440160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CuadroTexto"/>
          <p:cNvSpPr txBox="1"/>
          <p:nvPr/>
        </p:nvSpPr>
        <p:spPr>
          <a:xfrm>
            <a:off x="6804248" y="1052736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(</a:t>
            </a:r>
            <a:r>
              <a:rPr lang="es-ES" sz="800" b="1" dirty="0" smtClean="0">
                <a:solidFill>
                  <a:srgbClr val="FF0000"/>
                </a:solidFill>
              </a:rPr>
              <a:t>   </a:t>
            </a:r>
            <a:r>
              <a:rPr lang="es-ES" sz="1200" b="1" dirty="0" smtClean="0">
                <a:solidFill>
                  <a:srgbClr val="FF0000"/>
                </a:solidFill>
              </a:rPr>
              <a:t>) M1,</a:t>
            </a:r>
            <a:r>
              <a:rPr lang="es-ES" sz="1200" b="1" dirty="0" smtClean="0">
                <a:solidFill>
                  <a:srgbClr val="FF0000"/>
                </a:solidFill>
              </a:rPr>
              <a:t>(  ) M2</a:t>
            </a:r>
            <a:r>
              <a:rPr lang="es-ES" sz="1200" b="1" dirty="0" smtClean="0">
                <a:solidFill>
                  <a:srgbClr val="FF0000"/>
                </a:solidFill>
              </a:rPr>
              <a:t>,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 </a:t>
            </a:r>
            <a:r>
              <a:rPr lang="es-ES" sz="1200" b="1" dirty="0" smtClean="0">
                <a:solidFill>
                  <a:srgbClr val="FF0000"/>
                </a:solidFill>
              </a:rPr>
              <a:t> (  ) Sb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2</a:t>
            </a:r>
            <a:r>
              <a:rPr lang="es-ES" sz="1200" b="1" dirty="0" smtClean="0">
                <a:solidFill>
                  <a:srgbClr val="FF0000"/>
                </a:solidFill>
              </a:rPr>
              <a:t>Mo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10</a:t>
            </a:r>
            <a:r>
              <a:rPr lang="es-ES" sz="1200" b="1" dirty="0" smtClean="0">
                <a:solidFill>
                  <a:srgbClr val="FF0000"/>
                </a:solidFill>
              </a:rPr>
              <a:t>O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31</a:t>
            </a:r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pic>
        <p:nvPicPr>
          <p:cNvPr id="1110" name="Picture 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283618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5" name="114 CuadroTexto"/>
          <p:cNvSpPr txBox="1"/>
          <p:nvPr/>
        </p:nvSpPr>
        <p:spPr>
          <a:xfrm>
            <a:off x="251520" y="2420888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Nb/Sb = 0,6</a:t>
            </a:r>
            <a:endParaRPr lang="es-ES" sz="1200" b="1" dirty="0">
              <a:solidFill>
                <a:srgbClr val="FF0000"/>
              </a:solidFill>
            </a:endParaRPr>
          </a:p>
        </p:txBody>
      </p:sp>
      <p:sp>
        <p:nvSpPr>
          <p:cNvPr id="116" name="115 CuadroTexto"/>
          <p:cNvSpPr txBox="1"/>
          <p:nvPr/>
        </p:nvSpPr>
        <p:spPr>
          <a:xfrm>
            <a:off x="251520" y="414908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Nb/Sb = 0,4</a:t>
            </a:r>
            <a:endParaRPr lang="es-ES" sz="1200" b="1" dirty="0">
              <a:solidFill>
                <a:srgbClr val="FF0000"/>
              </a:solidFill>
            </a:endParaRPr>
          </a:p>
        </p:txBody>
      </p:sp>
      <p:cxnSp>
        <p:nvCxnSpPr>
          <p:cNvPr id="118" name="117 Conector recto"/>
          <p:cNvCxnSpPr/>
          <p:nvPr/>
        </p:nvCxnSpPr>
        <p:spPr>
          <a:xfrm rot="16200000" flipH="1">
            <a:off x="2015716" y="3753036"/>
            <a:ext cx="5328592" cy="720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10137"/>
            <a:ext cx="4032448" cy="449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0" name="59 Rectángulo"/>
          <p:cNvSpPr/>
          <p:nvPr/>
        </p:nvSpPr>
        <p:spPr>
          <a:xfrm>
            <a:off x="467544" y="1709192"/>
            <a:ext cx="1287760" cy="567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" name="Picture 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139602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556792"/>
            <a:ext cx="3816424" cy="4700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" name="62 Rectángulo"/>
          <p:cNvSpPr/>
          <p:nvPr/>
        </p:nvSpPr>
        <p:spPr>
          <a:xfrm>
            <a:off x="5004048" y="1484784"/>
            <a:ext cx="172819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isósceles"/>
          <p:cNvSpPr/>
          <p:nvPr/>
        </p:nvSpPr>
        <p:spPr>
          <a:xfrm>
            <a:off x="7303035" y="1484784"/>
            <a:ext cx="77277" cy="72008"/>
          </a:xfrm>
          <a:prstGeom prst="triangl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4.- CARACTERIZACIÓN POR DRX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11/15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297" name="296 CuadroTexto"/>
          <p:cNvSpPr txBox="1"/>
          <p:nvPr/>
        </p:nvSpPr>
        <p:spPr>
          <a:xfrm>
            <a:off x="611560" y="764704"/>
            <a:ext cx="8136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u="sng" dirty="0" smtClean="0"/>
              <a:t>Materiales calcinados </a:t>
            </a:r>
            <a:r>
              <a:rPr lang="es-ES" sz="1400" b="1" u="sng" dirty="0" smtClean="0"/>
              <a:t>a alta temperatura</a:t>
            </a:r>
            <a:endParaRPr lang="es-ES" sz="1400" b="1" u="sng" dirty="0"/>
          </a:p>
        </p:txBody>
      </p:sp>
      <p:sp>
        <p:nvSpPr>
          <p:cNvPr id="298" name="297 Rectángulo"/>
          <p:cNvSpPr/>
          <p:nvPr/>
        </p:nvSpPr>
        <p:spPr>
          <a:xfrm>
            <a:off x="3275856" y="5180999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1200" b="1" dirty="0" smtClean="0">
              <a:solidFill>
                <a:srgbClr val="000000"/>
              </a:solidFill>
            </a:endParaRPr>
          </a:p>
          <a:p>
            <a:endParaRPr lang="es-ES" sz="1200" b="1" dirty="0" smtClean="0">
              <a:solidFill>
                <a:srgbClr val="000000"/>
              </a:solidFill>
            </a:endParaRPr>
          </a:p>
          <a:p>
            <a:endParaRPr lang="es-ES" sz="1200" b="1" dirty="0" smtClean="0">
              <a:solidFill>
                <a:srgbClr val="000000"/>
              </a:solidFill>
            </a:endParaRPr>
          </a:p>
          <a:p>
            <a:endParaRPr lang="es-ES" sz="1200" b="1" dirty="0" smtClean="0">
              <a:solidFill>
                <a:srgbClr val="000000"/>
              </a:solidFill>
            </a:endParaRPr>
          </a:p>
          <a:p>
            <a:endParaRPr lang="es-ES" sz="1200" b="1" dirty="0" smtClean="0">
              <a:solidFill>
                <a:srgbClr val="000000"/>
              </a:solidFill>
            </a:endParaRPr>
          </a:p>
          <a:p>
            <a:r>
              <a:rPr lang="es-ES" sz="1200" b="1" dirty="0" smtClean="0">
                <a:solidFill>
                  <a:srgbClr val="000000"/>
                </a:solidFill>
              </a:rPr>
              <a:t>   </a:t>
            </a:r>
          </a:p>
        </p:txBody>
      </p:sp>
      <p:sp>
        <p:nvSpPr>
          <p:cNvPr id="42" name="41 Rectángulo"/>
          <p:cNvSpPr/>
          <p:nvPr/>
        </p:nvSpPr>
        <p:spPr>
          <a:xfrm>
            <a:off x="1187624" y="1268760"/>
            <a:ext cx="158417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3" cstate="print"/>
          <a:srcRect t="364" r="1266"/>
          <a:stretch>
            <a:fillRect/>
          </a:stretch>
        </p:blipFill>
        <p:spPr bwMode="auto">
          <a:xfrm>
            <a:off x="2771800" y="1240660"/>
            <a:ext cx="3456384" cy="37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45 CuadroTexto"/>
          <p:cNvSpPr txBox="1"/>
          <p:nvPr/>
        </p:nvSpPr>
        <p:spPr>
          <a:xfrm>
            <a:off x="4966883" y="1268760"/>
            <a:ext cx="2341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/>
              <a:t>WO</a:t>
            </a:r>
            <a:r>
              <a:rPr lang="es-ES" sz="1400" b="1" baseline="-25000" dirty="0" err="1" smtClean="0"/>
              <a:t>x</a:t>
            </a:r>
            <a:r>
              <a:rPr lang="es-ES" sz="1400" b="1" dirty="0" smtClean="0"/>
              <a:t> y </a:t>
            </a:r>
            <a:r>
              <a:rPr lang="es-ES" sz="1400" b="1" dirty="0" err="1" smtClean="0"/>
              <a:t>WV</a:t>
            </a:r>
            <a:r>
              <a:rPr lang="es-ES" sz="1400" b="1" baseline="-25000" dirty="0" err="1" smtClean="0"/>
              <a:t>z</a:t>
            </a:r>
            <a:r>
              <a:rPr lang="es-ES" sz="1400" b="1" dirty="0" err="1" smtClean="0"/>
              <a:t>O</a:t>
            </a:r>
            <a:r>
              <a:rPr lang="es-ES" sz="1400" b="1" baseline="-25000" dirty="0" err="1" smtClean="0"/>
              <a:t>x</a:t>
            </a:r>
            <a:endParaRPr lang="es-ES" sz="1400" b="1" baseline="-25000" dirty="0"/>
          </a:p>
        </p:txBody>
      </p:sp>
      <p:sp>
        <p:nvSpPr>
          <p:cNvPr id="47" name="46 Rectángulo"/>
          <p:cNvSpPr/>
          <p:nvPr/>
        </p:nvSpPr>
        <p:spPr>
          <a:xfrm>
            <a:off x="2843808" y="1268760"/>
            <a:ext cx="136815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 l="7288" r="54240"/>
          <a:stretch>
            <a:fillRect/>
          </a:stretch>
        </p:blipFill>
        <p:spPr bwMode="auto">
          <a:xfrm>
            <a:off x="856498" y="4149080"/>
            <a:ext cx="185747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 Box 36"/>
          <p:cNvSpPr txBox="1">
            <a:spLocks noChangeArrowheads="1"/>
          </p:cNvSpPr>
          <p:nvPr/>
        </p:nvSpPr>
        <p:spPr bwMode="auto">
          <a:xfrm>
            <a:off x="2970683" y="5374957"/>
            <a:ext cx="2825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200" b="1" dirty="0" smtClean="0"/>
              <a:t>Con </a:t>
            </a:r>
            <a:r>
              <a:rPr lang="en-US" sz="1200" b="1" dirty="0" err="1" smtClean="0"/>
              <a:t>estructura</a:t>
            </a:r>
            <a:r>
              <a:rPr lang="en-US" sz="1200" b="1" dirty="0" smtClean="0"/>
              <a:t> de </a:t>
            </a:r>
            <a:r>
              <a:rPr lang="en-US" sz="1200" b="1" dirty="0" err="1" smtClean="0"/>
              <a:t>bronce</a:t>
            </a:r>
            <a:r>
              <a:rPr lang="en-US" sz="1200" b="1" dirty="0" smtClean="0"/>
              <a:t> de </a:t>
            </a:r>
            <a:r>
              <a:rPr lang="en-US" sz="1200" b="1" dirty="0" err="1" smtClean="0"/>
              <a:t>wolframio</a:t>
            </a:r>
            <a:r>
              <a:rPr lang="en-US" sz="1200" b="1" dirty="0" smtClean="0"/>
              <a:t> hexagonal (HTB), similar a </a:t>
            </a:r>
            <a:r>
              <a:rPr lang="en-US" sz="1200" b="1" dirty="0" smtClean="0"/>
              <a:t>la </a:t>
            </a:r>
            <a:r>
              <a:rPr lang="en-US" sz="1200" b="1" dirty="0" err="1" smtClean="0"/>
              <a:t>fase</a:t>
            </a:r>
            <a:r>
              <a:rPr lang="en-US" sz="1200" b="1" dirty="0" smtClean="0"/>
              <a:t> M2</a:t>
            </a:r>
            <a:r>
              <a:rPr lang="en-US" sz="1200" b="1" dirty="0" smtClean="0"/>
              <a:t>.</a:t>
            </a:r>
            <a:endParaRPr lang="en-US" sz="1200" b="1" dirty="0"/>
          </a:p>
        </p:txBody>
      </p:sp>
      <p:sp>
        <p:nvSpPr>
          <p:cNvPr id="28" name="27 Rectángulo"/>
          <p:cNvSpPr/>
          <p:nvPr/>
        </p:nvSpPr>
        <p:spPr>
          <a:xfrm>
            <a:off x="5940152" y="5373216"/>
            <a:ext cx="3419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dirty="0" smtClean="0">
                <a:solidFill>
                  <a:srgbClr val="000000"/>
                </a:solidFill>
              </a:rPr>
              <a:t>La introducción de V mejora la</a:t>
            </a:r>
          </a:p>
          <a:p>
            <a:r>
              <a:rPr lang="es-ES" sz="1200" b="1" dirty="0" smtClean="0">
                <a:solidFill>
                  <a:srgbClr val="000000"/>
                </a:solidFill>
              </a:rPr>
              <a:t> estabilidad y </a:t>
            </a:r>
            <a:r>
              <a:rPr lang="es-ES" sz="1200" b="1" dirty="0" err="1" smtClean="0">
                <a:solidFill>
                  <a:srgbClr val="000000"/>
                </a:solidFill>
              </a:rPr>
              <a:t>cristalinidad</a:t>
            </a:r>
            <a:endParaRPr lang="es-ES" sz="1200" b="1" dirty="0" smtClean="0">
              <a:solidFill>
                <a:srgbClr val="000000"/>
              </a:solidFill>
            </a:endParaRPr>
          </a:p>
          <a:p>
            <a:r>
              <a:rPr lang="es-ES" sz="1200" b="1" dirty="0" smtClean="0">
                <a:solidFill>
                  <a:srgbClr val="000000"/>
                </a:solidFill>
              </a:rPr>
              <a:t>de la estructura.</a:t>
            </a:r>
            <a:endParaRPr lang="es-ES" sz="1200" b="1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5.- RESULTADOS CATALÍTICOS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12/15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35696" y="1124744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          </a:t>
            </a:r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) M2, </a:t>
            </a:r>
            <a:endParaRPr lang="es-ES" sz="12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(  )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Sb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2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10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O</a:t>
            </a:r>
            <a:r>
              <a:rPr lang="es-ES" sz="1200" b="1" baseline="-25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31</a:t>
            </a:r>
          </a:p>
          <a:p>
            <a:endParaRPr lang="es-ES" sz="1200" b="1" dirty="0" smtClean="0"/>
          </a:p>
          <a:p>
            <a:endParaRPr lang="es-ES" sz="1200" b="1" dirty="0"/>
          </a:p>
        </p:txBody>
      </p:sp>
      <p:sp>
        <p:nvSpPr>
          <p:cNvPr id="6" name="5 Rectángulo"/>
          <p:cNvSpPr/>
          <p:nvPr/>
        </p:nvSpPr>
        <p:spPr>
          <a:xfrm>
            <a:off x="2843808" y="1340768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339752" y="1484784"/>
            <a:ext cx="72008" cy="117727"/>
          </a:xfrm>
          <a:prstGeom prst="triangl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8411" y="1268760"/>
            <a:ext cx="1405317" cy="28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Mo-V-Sb-O</a:t>
            </a:r>
            <a:endParaRPr lang="es-ES" sz="14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9552" y="1556792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95736" y="1196752"/>
            <a:ext cx="1440160" cy="576064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0272" name="Picture 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060848"/>
            <a:ext cx="410445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5" name="104 CuadroTexto"/>
          <p:cNvSpPr txBox="1"/>
          <p:nvPr/>
        </p:nvSpPr>
        <p:spPr>
          <a:xfrm>
            <a:off x="4932040" y="1123104"/>
            <a:ext cx="1897179" cy="28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Mo-V-Sb-Cs-O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106" name="105 Rectángulo"/>
          <p:cNvSpPr/>
          <p:nvPr/>
        </p:nvSpPr>
        <p:spPr>
          <a:xfrm>
            <a:off x="7884368" y="1268760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>
            <a:off x="7092280" y="1124744"/>
            <a:ext cx="1440160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CuadroTexto"/>
          <p:cNvSpPr txBox="1"/>
          <p:nvPr/>
        </p:nvSpPr>
        <p:spPr>
          <a:xfrm>
            <a:off x="6804248" y="1052737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(</a:t>
            </a:r>
            <a:r>
              <a:rPr lang="es-ES" sz="800" b="1" dirty="0" smtClean="0">
                <a:solidFill>
                  <a:srgbClr val="FF0000"/>
                </a:solidFill>
              </a:rPr>
              <a:t>   </a:t>
            </a:r>
            <a:r>
              <a:rPr lang="es-ES" sz="1200" b="1" dirty="0" smtClean="0">
                <a:solidFill>
                  <a:srgbClr val="FF0000"/>
                </a:solidFill>
              </a:rPr>
              <a:t>) M1,</a:t>
            </a:r>
            <a:r>
              <a:rPr lang="es-ES" sz="1200" b="1" dirty="0" smtClean="0">
                <a:solidFill>
                  <a:srgbClr val="FF0000"/>
                </a:solidFill>
              </a:rPr>
              <a:t>(  ) M2</a:t>
            </a:r>
            <a:r>
              <a:rPr lang="es-ES" sz="1200" b="1" dirty="0" smtClean="0">
                <a:solidFill>
                  <a:srgbClr val="FF0000"/>
                </a:solidFill>
              </a:rPr>
              <a:t>,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Molibdatos de V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y Cs</a:t>
            </a:r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pic>
        <p:nvPicPr>
          <p:cNvPr id="109" name="Picture 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283618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0" name="109 CuadroTexto"/>
          <p:cNvSpPr txBox="1"/>
          <p:nvPr/>
        </p:nvSpPr>
        <p:spPr>
          <a:xfrm>
            <a:off x="4860032" y="1423809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</a:rPr>
              <a:t>[</a:t>
            </a:r>
            <a:r>
              <a:rPr lang="es-ES" sz="1200" b="1" dirty="0" smtClean="0">
                <a:solidFill>
                  <a:srgbClr val="FF0000"/>
                </a:solidFill>
              </a:rPr>
              <a:t>Mo/(</a:t>
            </a:r>
            <a:r>
              <a:rPr lang="es-ES" sz="1200" b="1" dirty="0" err="1" smtClean="0">
                <a:solidFill>
                  <a:srgbClr val="FF0000"/>
                </a:solidFill>
              </a:rPr>
              <a:t>Sb+Cs</a:t>
            </a:r>
            <a:r>
              <a:rPr lang="es-ES" sz="1200" b="1" dirty="0" smtClean="0">
                <a:solidFill>
                  <a:srgbClr val="FF0000"/>
                </a:solidFill>
              </a:rPr>
              <a:t>) = 6,7]</a:t>
            </a:r>
            <a:endParaRPr lang="es-ES" sz="1200" b="1" dirty="0">
              <a:solidFill>
                <a:srgbClr val="FF0000"/>
              </a:solidFill>
            </a:endParaRPr>
          </a:p>
        </p:txBody>
      </p:sp>
      <p:pic>
        <p:nvPicPr>
          <p:cNvPr id="50273" name="Picture 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060848"/>
            <a:ext cx="4320481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0" name="119 Rectángulo"/>
          <p:cNvSpPr/>
          <p:nvPr/>
        </p:nvSpPr>
        <p:spPr>
          <a:xfrm>
            <a:off x="5868144" y="2132856"/>
            <a:ext cx="172819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120 Rectángulo"/>
          <p:cNvSpPr/>
          <p:nvPr/>
        </p:nvSpPr>
        <p:spPr>
          <a:xfrm>
            <a:off x="6732240" y="3212976"/>
            <a:ext cx="18002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2" name="121 CuadroTexto"/>
          <p:cNvSpPr txBox="1"/>
          <p:nvPr/>
        </p:nvSpPr>
        <p:spPr>
          <a:xfrm>
            <a:off x="755576" y="5949280"/>
            <a:ext cx="770485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/>
              <a:t>Elevadas selectividades a </a:t>
            </a:r>
            <a:r>
              <a:rPr lang="es-ES" sz="1600" b="1" dirty="0" err="1" smtClean="0"/>
              <a:t>Formaldehído</a:t>
            </a:r>
            <a:r>
              <a:rPr lang="es-ES" sz="1600" b="1" dirty="0" smtClean="0"/>
              <a:t> </a:t>
            </a:r>
            <a:r>
              <a:rPr lang="es-ES" b="1" dirty="0" smtClean="0">
                <a:sym typeface="Wingdings" pitchFamily="2" charset="2"/>
              </a:rPr>
              <a:t> Propiedades </a:t>
            </a:r>
            <a:r>
              <a:rPr lang="es-ES" b="1" dirty="0" err="1" smtClean="0">
                <a:sym typeface="Wingdings" pitchFamily="2" charset="2"/>
              </a:rPr>
              <a:t>redox</a:t>
            </a:r>
            <a:r>
              <a:rPr lang="es-ES" b="1" dirty="0" smtClean="0">
                <a:sym typeface="Wingdings" pitchFamily="2" charset="2"/>
              </a:rPr>
              <a:t> </a:t>
            </a:r>
            <a:endParaRPr lang="es-E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5.- RESULTADOS CATALÍTICOS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13/15</a:t>
            </a:r>
            <a:endParaRPr lang="es-ES" sz="1200" dirty="0">
              <a:latin typeface="Tahoma" pitchFamily="34" charset="0"/>
            </a:endParaRPr>
          </a:p>
        </p:txBody>
      </p:sp>
      <p:grpSp>
        <p:nvGrpSpPr>
          <p:cNvPr id="22" name="21 Grupo"/>
          <p:cNvGrpSpPr/>
          <p:nvPr/>
        </p:nvGrpSpPr>
        <p:grpSpPr>
          <a:xfrm>
            <a:off x="467544" y="2132856"/>
            <a:ext cx="4104456" cy="3797115"/>
            <a:chOff x="4788024" y="548681"/>
            <a:chExt cx="3384376" cy="2933019"/>
          </a:xfrm>
        </p:grpSpPr>
        <p:grpSp>
          <p:nvGrpSpPr>
            <p:cNvPr id="23" name="36 Grupo"/>
            <p:cNvGrpSpPr/>
            <p:nvPr/>
          </p:nvGrpSpPr>
          <p:grpSpPr>
            <a:xfrm>
              <a:off x="4860032" y="548681"/>
              <a:ext cx="3312368" cy="2376263"/>
              <a:chOff x="4716016" y="548680"/>
              <a:chExt cx="3818369" cy="2886185"/>
            </a:xfrm>
          </p:grpSpPr>
          <p:pic>
            <p:nvPicPr>
              <p:cNvPr id="29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716016" y="548680"/>
                <a:ext cx="3818369" cy="28861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" name="29 Forma libre"/>
              <p:cNvSpPr/>
              <p:nvPr/>
            </p:nvSpPr>
            <p:spPr>
              <a:xfrm>
                <a:off x="5184475" y="1076864"/>
                <a:ext cx="2424023" cy="1778479"/>
              </a:xfrm>
              <a:custGeom>
                <a:avLst/>
                <a:gdLst>
                  <a:gd name="connsiteX0" fmla="*/ 0 w 2424023"/>
                  <a:gd name="connsiteY0" fmla="*/ 1778479 h 1778479"/>
                  <a:gd name="connsiteX1" fmla="*/ 86265 w 2424023"/>
                  <a:gd name="connsiteY1" fmla="*/ 708804 h 1778479"/>
                  <a:gd name="connsiteX2" fmla="*/ 396816 w 2424023"/>
                  <a:gd name="connsiteY2" fmla="*/ 113581 h 1778479"/>
                  <a:gd name="connsiteX3" fmla="*/ 1017917 w 2424023"/>
                  <a:gd name="connsiteY3" fmla="*/ 27317 h 1778479"/>
                  <a:gd name="connsiteX4" fmla="*/ 2424023 w 2424023"/>
                  <a:gd name="connsiteY4" fmla="*/ 165340 h 1778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4023" h="1778479">
                    <a:moveTo>
                      <a:pt x="0" y="1778479"/>
                    </a:moveTo>
                    <a:cubicBezTo>
                      <a:pt x="10064" y="1382383"/>
                      <a:pt x="20129" y="986287"/>
                      <a:pt x="86265" y="708804"/>
                    </a:cubicBezTo>
                    <a:cubicBezTo>
                      <a:pt x="152401" y="431321"/>
                      <a:pt x="241541" y="227162"/>
                      <a:pt x="396816" y="113581"/>
                    </a:cubicBezTo>
                    <a:cubicBezTo>
                      <a:pt x="552091" y="0"/>
                      <a:pt x="680049" y="18691"/>
                      <a:pt x="1017917" y="27317"/>
                    </a:cubicBezTo>
                    <a:cubicBezTo>
                      <a:pt x="1355785" y="35943"/>
                      <a:pt x="2116348" y="142336"/>
                      <a:pt x="2424023" y="165340"/>
                    </a:cubicBezTo>
                  </a:path>
                </a:pathLst>
              </a:cu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1" name="30 Forma libre"/>
              <p:cNvSpPr/>
              <p:nvPr/>
            </p:nvSpPr>
            <p:spPr>
              <a:xfrm>
                <a:off x="5193102" y="2631057"/>
                <a:ext cx="2398143" cy="215660"/>
              </a:xfrm>
              <a:custGeom>
                <a:avLst/>
                <a:gdLst>
                  <a:gd name="connsiteX0" fmla="*/ 0 w 2398143"/>
                  <a:gd name="connsiteY0" fmla="*/ 215660 h 215660"/>
                  <a:gd name="connsiteX1" fmla="*/ 86264 w 2398143"/>
                  <a:gd name="connsiteY1" fmla="*/ 207034 h 215660"/>
                  <a:gd name="connsiteX2" fmla="*/ 379562 w 2398143"/>
                  <a:gd name="connsiteY2" fmla="*/ 207034 h 215660"/>
                  <a:gd name="connsiteX3" fmla="*/ 1035170 w 2398143"/>
                  <a:gd name="connsiteY3" fmla="*/ 181154 h 215660"/>
                  <a:gd name="connsiteX4" fmla="*/ 1362973 w 2398143"/>
                  <a:gd name="connsiteY4" fmla="*/ 146649 h 215660"/>
                  <a:gd name="connsiteX5" fmla="*/ 2398143 w 2398143"/>
                  <a:gd name="connsiteY5" fmla="*/ 0 h 2156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98143" h="215660">
                    <a:moveTo>
                      <a:pt x="0" y="215660"/>
                    </a:moveTo>
                    <a:cubicBezTo>
                      <a:pt x="11502" y="212066"/>
                      <a:pt x="23004" y="208472"/>
                      <a:pt x="86264" y="207034"/>
                    </a:cubicBezTo>
                    <a:cubicBezTo>
                      <a:pt x="149524" y="205596"/>
                      <a:pt x="221411" y="211347"/>
                      <a:pt x="379562" y="207034"/>
                    </a:cubicBezTo>
                    <a:cubicBezTo>
                      <a:pt x="537713" y="202721"/>
                      <a:pt x="871268" y="191218"/>
                      <a:pt x="1035170" y="181154"/>
                    </a:cubicBezTo>
                    <a:cubicBezTo>
                      <a:pt x="1199072" y="171090"/>
                      <a:pt x="1362973" y="146649"/>
                      <a:pt x="1362973" y="146649"/>
                    </a:cubicBezTo>
                    <a:lnTo>
                      <a:pt x="2398143" y="0"/>
                    </a:lnTo>
                  </a:path>
                </a:pathLst>
              </a:cu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2" name="31 Forma libre"/>
              <p:cNvSpPr/>
              <p:nvPr/>
            </p:nvSpPr>
            <p:spPr>
              <a:xfrm>
                <a:off x="5193102" y="2767642"/>
                <a:ext cx="2294626" cy="117894"/>
              </a:xfrm>
              <a:custGeom>
                <a:avLst/>
                <a:gdLst>
                  <a:gd name="connsiteX0" fmla="*/ 0 w 2294626"/>
                  <a:gd name="connsiteY0" fmla="*/ 79075 h 117894"/>
                  <a:gd name="connsiteX1" fmla="*/ 69011 w 2294626"/>
                  <a:gd name="connsiteY1" fmla="*/ 10064 h 117894"/>
                  <a:gd name="connsiteX2" fmla="*/ 396815 w 2294626"/>
                  <a:gd name="connsiteY2" fmla="*/ 18690 h 117894"/>
                  <a:gd name="connsiteX3" fmla="*/ 1380226 w 2294626"/>
                  <a:gd name="connsiteY3" fmla="*/ 61822 h 117894"/>
                  <a:gd name="connsiteX4" fmla="*/ 2294626 w 2294626"/>
                  <a:gd name="connsiteY4" fmla="*/ 87701 h 117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4626" h="117894">
                    <a:moveTo>
                      <a:pt x="0" y="79075"/>
                    </a:moveTo>
                    <a:cubicBezTo>
                      <a:pt x="1437" y="49601"/>
                      <a:pt x="2875" y="20128"/>
                      <a:pt x="69011" y="10064"/>
                    </a:cubicBezTo>
                    <a:cubicBezTo>
                      <a:pt x="135147" y="0"/>
                      <a:pt x="396815" y="18690"/>
                      <a:pt x="396815" y="18690"/>
                    </a:cubicBezTo>
                    <a:lnTo>
                      <a:pt x="1380226" y="61822"/>
                    </a:lnTo>
                    <a:cubicBezTo>
                      <a:pt x="1696528" y="73324"/>
                      <a:pt x="2081841" y="117894"/>
                      <a:pt x="2294626" y="87701"/>
                    </a:cubicBezTo>
                  </a:path>
                </a:pathLst>
              </a:custGeom>
              <a:ln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24" name="25 Grupo"/>
            <p:cNvGrpSpPr/>
            <p:nvPr/>
          </p:nvGrpSpPr>
          <p:grpSpPr>
            <a:xfrm>
              <a:off x="4788024" y="2996952"/>
              <a:ext cx="3312368" cy="484748"/>
              <a:chOff x="4860032" y="2996952"/>
              <a:chExt cx="3312368" cy="484748"/>
            </a:xfrm>
          </p:grpSpPr>
          <p:sp>
            <p:nvSpPr>
              <p:cNvPr id="25" name="24 CuadroTexto"/>
              <p:cNvSpPr txBox="1"/>
              <p:nvPr/>
            </p:nvSpPr>
            <p:spPr>
              <a:xfrm>
                <a:off x="4860032" y="2996952"/>
                <a:ext cx="3312368" cy="484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Variación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de la selectividad de los productos mayoritarios de reacción con la conversión de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metanol. </a:t>
                </a:r>
              </a:p>
              <a:p>
                <a:pPr algn="just"/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Simbolos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: (     ) CH</a:t>
                </a:r>
                <a:r>
                  <a:rPr lang="es-ES" sz="850" b="1" baseline="-25000" dirty="0" smtClean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O, (    )  </a:t>
                </a:r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CO</a:t>
                </a:r>
                <a:r>
                  <a:rPr lang="es-ES" sz="850" b="1" baseline="-25000" dirty="0" err="1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, (    ) DME.</a:t>
                </a:r>
              </a:p>
            </p:txBody>
          </p:sp>
          <p:sp>
            <p:nvSpPr>
              <p:cNvPr id="26" name="25 Triángulo isósceles"/>
              <p:cNvSpPr/>
              <p:nvPr/>
            </p:nvSpPr>
            <p:spPr>
              <a:xfrm>
                <a:off x="5467439" y="3284032"/>
                <a:ext cx="45719" cy="45719"/>
              </a:xfrm>
              <a:prstGeom prst="triangle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7" name="26 Rectángulo"/>
              <p:cNvSpPr/>
              <p:nvPr/>
            </p:nvSpPr>
            <p:spPr>
              <a:xfrm>
                <a:off x="5942439" y="3274129"/>
                <a:ext cx="45719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8" name="27 Elipse"/>
              <p:cNvSpPr/>
              <p:nvPr/>
            </p:nvSpPr>
            <p:spPr>
              <a:xfrm>
                <a:off x="6358064" y="3274129"/>
                <a:ext cx="45719" cy="45719"/>
              </a:xfrm>
              <a:prstGeom prst="ellips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33" name="32 Rectángulo"/>
          <p:cNvSpPr/>
          <p:nvPr/>
        </p:nvSpPr>
        <p:spPr>
          <a:xfrm>
            <a:off x="1907704" y="3068959"/>
            <a:ext cx="129614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2699792" y="953433"/>
            <a:ext cx="21602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) 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trazas de M1,</a:t>
            </a:r>
            <a:r>
              <a:rPr lang="es-ES" sz="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just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  ) M2</a:t>
            </a:r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endParaRPr lang="es-ES" sz="12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es-ES" sz="1200" b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molibdovanadatos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sp>
        <p:nvSpPr>
          <p:cNvPr id="35" name="34 Rectángulo"/>
          <p:cNvSpPr/>
          <p:nvPr/>
        </p:nvSpPr>
        <p:spPr>
          <a:xfrm>
            <a:off x="2915816" y="1340768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uadroTexto"/>
          <p:cNvSpPr txBox="1"/>
          <p:nvPr/>
        </p:nvSpPr>
        <p:spPr>
          <a:xfrm>
            <a:off x="790419" y="1268760"/>
            <a:ext cx="1765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Mo-V-Sb-Nb-O</a:t>
            </a:r>
            <a:endParaRPr lang="es-ES" sz="14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539552" y="1556792"/>
            <a:ext cx="108012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699792" y="1052736"/>
            <a:ext cx="1800200" cy="720080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Picture 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139602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41 Rectángulo"/>
          <p:cNvSpPr/>
          <p:nvPr/>
        </p:nvSpPr>
        <p:spPr>
          <a:xfrm>
            <a:off x="2555776" y="3284984"/>
            <a:ext cx="18002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1691680" y="2204864"/>
            <a:ext cx="180020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4932040" y="1264404"/>
            <a:ext cx="208823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00" b="1" dirty="0" smtClean="0">
                <a:solidFill>
                  <a:srgbClr val="FF0000"/>
                </a:solidFill>
              </a:rPr>
              <a:t>Mo-V-Sb-(Nb)/SiO</a:t>
            </a:r>
            <a:r>
              <a:rPr lang="es-ES" sz="1300" b="1" baseline="-25000" dirty="0" smtClean="0">
                <a:solidFill>
                  <a:srgbClr val="FF0000"/>
                </a:solidFill>
              </a:rPr>
              <a:t>2</a:t>
            </a:r>
            <a:endParaRPr lang="es-ES" sz="1300" b="1" baseline="-25000" dirty="0">
              <a:solidFill>
                <a:srgbClr val="FF0000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7884368" y="1268760"/>
            <a:ext cx="72008" cy="7200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7092280" y="1124744"/>
            <a:ext cx="1440160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uadroTexto"/>
          <p:cNvSpPr txBox="1"/>
          <p:nvPr/>
        </p:nvSpPr>
        <p:spPr>
          <a:xfrm>
            <a:off x="6804248" y="1052736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(</a:t>
            </a:r>
            <a:r>
              <a:rPr lang="es-ES" sz="800" b="1" dirty="0" smtClean="0">
                <a:solidFill>
                  <a:srgbClr val="FF0000"/>
                </a:solidFill>
              </a:rPr>
              <a:t>   </a:t>
            </a:r>
            <a:r>
              <a:rPr lang="es-ES" sz="1200" b="1" dirty="0" smtClean="0">
                <a:solidFill>
                  <a:srgbClr val="FF0000"/>
                </a:solidFill>
              </a:rPr>
              <a:t>) M1,</a:t>
            </a:r>
            <a:r>
              <a:rPr lang="es-ES" sz="1200" b="1" dirty="0" smtClean="0">
                <a:solidFill>
                  <a:srgbClr val="FF0000"/>
                </a:solidFill>
              </a:rPr>
              <a:t>(  ) M2</a:t>
            </a:r>
            <a:r>
              <a:rPr lang="es-ES" sz="1200" b="1" dirty="0" smtClean="0">
                <a:solidFill>
                  <a:srgbClr val="FF0000"/>
                </a:solidFill>
              </a:rPr>
              <a:t>,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 </a:t>
            </a:r>
            <a:r>
              <a:rPr lang="es-ES" sz="1200" b="1" dirty="0" smtClean="0">
                <a:solidFill>
                  <a:srgbClr val="FF0000"/>
                </a:solidFill>
              </a:rPr>
              <a:t> (  ) Sb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2</a:t>
            </a:r>
            <a:r>
              <a:rPr lang="es-ES" sz="1200" b="1" dirty="0" smtClean="0">
                <a:solidFill>
                  <a:srgbClr val="FF0000"/>
                </a:solidFill>
              </a:rPr>
              <a:t>Mo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10</a:t>
            </a:r>
            <a:r>
              <a:rPr lang="es-ES" sz="1200" b="1" dirty="0" smtClean="0">
                <a:solidFill>
                  <a:srgbClr val="FF0000"/>
                </a:solidFill>
              </a:rPr>
              <a:t>O</a:t>
            </a:r>
            <a:r>
              <a:rPr lang="es-ES" sz="1200" b="1" baseline="-25000" dirty="0" smtClean="0">
                <a:solidFill>
                  <a:srgbClr val="FF0000"/>
                </a:solidFill>
              </a:rPr>
              <a:t>31</a:t>
            </a:r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sz="12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</a:t>
            </a:r>
            <a:endParaRPr lang="es-ES" sz="1200" b="1" baseline="-25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s-ES" sz="1200" b="1" dirty="0" smtClean="0"/>
          </a:p>
          <a:p>
            <a:endParaRPr lang="es-ES" sz="1200" b="1" dirty="0"/>
          </a:p>
        </p:txBody>
      </p:sp>
      <p:pic>
        <p:nvPicPr>
          <p:cNvPr id="49" name="Picture 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283618"/>
            <a:ext cx="150685" cy="129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" name="50 Triángulo isósceles"/>
          <p:cNvSpPr/>
          <p:nvPr/>
        </p:nvSpPr>
        <p:spPr>
          <a:xfrm>
            <a:off x="7303035" y="1484784"/>
            <a:ext cx="77277" cy="72008"/>
          </a:xfrm>
          <a:prstGeom prst="triangl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52" name="51 Grupo"/>
          <p:cNvGrpSpPr/>
          <p:nvPr/>
        </p:nvGrpSpPr>
        <p:grpSpPr>
          <a:xfrm>
            <a:off x="4788024" y="2132856"/>
            <a:ext cx="4104456" cy="3816424"/>
            <a:chOff x="4788024" y="3861048"/>
            <a:chExt cx="3312368" cy="2952328"/>
          </a:xfrm>
        </p:grpSpPr>
        <p:grpSp>
          <p:nvGrpSpPr>
            <p:cNvPr id="53" name="26 Grupo"/>
            <p:cNvGrpSpPr/>
            <p:nvPr/>
          </p:nvGrpSpPr>
          <p:grpSpPr>
            <a:xfrm>
              <a:off x="4788024" y="6328628"/>
              <a:ext cx="3312368" cy="484748"/>
              <a:chOff x="4860032" y="3205862"/>
              <a:chExt cx="3312368" cy="484748"/>
            </a:xfrm>
          </p:grpSpPr>
          <p:sp>
            <p:nvSpPr>
              <p:cNvPr id="57" name="56 CuadroTexto"/>
              <p:cNvSpPr txBox="1"/>
              <p:nvPr/>
            </p:nvSpPr>
            <p:spPr>
              <a:xfrm>
                <a:off x="4860032" y="3205862"/>
                <a:ext cx="3312368" cy="484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Variación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de la selectividad de los productos mayoritarios de reacción con la conversión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de. </a:t>
                </a:r>
              </a:p>
              <a:p>
                <a:pPr algn="just"/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Simbolos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: (    ) CH</a:t>
                </a:r>
                <a:r>
                  <a:rPr lang="es-ES" sz="850" b="1" baseline="-25000" dirty="0" smtClean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O,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 (    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)  </a:t>
                </a:r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CO</a:t>
                </a:r>
                <a:r>
                  <a:rPr lang="es-ES" sz="850" b="1" baseline="-25000" dirty="0" err="1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</p:txBody>
          </p:sp>
          <p:sp>
            <p:nvSpPr>
              <p:cNvPr id="58" name="57 Triángulo isósceles"/>
              <p:cNvSpPr/>
              <p:nvPr/>
            </p:nvSpPr>
            <p:spPr>
              <a:xfrm>
                <a:off x="5441149" y="3467793"/>
                <a:ext cx="45719" cy="45719"/>
              </a:xfrm>
              <a:prstGeom prst="triangle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9" name="58 Rectángulo"/>
              <p:cNvSpPr/>
              <p:nvPr/>
            </p:nvSpPr>
            <p:spPr>
              <a:xfrm>
                <a:off x="5918436" y="3467793"/>
                <a:ext cx="45719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pic>
          <p:nvPicPr>
            <p:cNvPr id="54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60031" y="3861048"/>
              <a:ext cx="3240361" cy="2479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5" name="54 Forma libre"/>
            <p:cNvSpPr/>
            <p:nvPr/>
          </p:nvSpPr>
          <p:spPr>
            <a:xfrm>
              <a:off x="5329451" y="4333164"/>
              <a:ext cx="1344304" cy="361666"/>
            </a:xfrm>
            <a:custGeom>
              <a:avLst/>
              <a:gdLst>
                <a:gd name="connsiteX0" fmla="*/ 0 w 1344304"/>
                <a:gd name="connsiteY0" fmla="*/ 0 h 361666"/>
                <a:gd name="connsiteX1" fmla="*/ 429904 w 1344304"/>
                <a:gd name="connsiteY1" fmla="*/ 27296 h 361666"/>
                <a:gd name="connsiteX2" fmla="*/ 873456 w 1344304"/>
                <a:gd name="connsiteY2" fmla="*/ 136478 h 361666"/>
                <a:gd name="connsiteX3" fmla="*/ 1344304 w 1344304"/>
                <a:gd name="connsiteY3" fmla="*/ 361666 h 36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44304" h="361666">
                  <a:moveTo>
                    <a:pt x="0" y="0"/>
                  </a:moveTo>
                  <a:cubicBezTo>
                    <a:pt x="142164" y="2275"/>
                    <a:pt x="284328" y="4550"/>
                    <a:pt x="429904" y="27296"/>
                  </a:cubicBezTo>
                  <a:cubicBezTo>
                    <a:pt x="575480" y="50042"/>
                    <a:pt x="721056" y="80750"/>
                    <a:pt x="873456" y="136478"/>
                  </a:cubicBezTo>
                  <a:cubicBezTo>
                    <a:pt x="1025856" y="192206"/>
                    <a:pt x="1256731" y="344606"/>
                    <a:pt x="1344304" y="361666"/>
                  </a:cubicBezTo>
                </a:path>
              </a:pathLst>
            </a:cu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6" name="55 Forma libre"/>
            <p:cNvSpPr/>
            <p:nvPr/>
          </p:nvSpPr>
          <p:spPr>
            <a:xfrm>
              <a:off x="5247564" y="5404513"/>
              <a:ext cx="1426191" cy="429905"/>
            </a:xfrm>
            <a:custGeom>
              <a:avLst/>
              <a:gdLst>
                <a:gd name="connsiteX0" fmla="*/ 0 w 1426191"/>
                <a:gd name="connsiteY0" fmla="*/ 429905 h 429905"/>
                <a:gd name="connsiteX1" fmla="*/ 150126 w 1426191"/>
                <a:gd name="connsiteY1" fmla="*/ 416257 h 429905"/>
                <a:gd name="connsiteX2" fmla="*/ 504967 w 1426191"/>
                <a:gd name="connsiteY2" fmla="*/ 375314 h 429905"/>
                <a:gd name="connsiteX3" fmla="*/ 955343 w 1426191"/>
                <a:gd name="connsiteY3" fmla="*/ 238836 h 429905"/>
                <a:gd name="connsiteX4" fmla="*/ 1426191 w 1426191"/>
                <a:gd name="connsiteY4" fmla="*/ 0 h 429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6191" h="429905">
                  <a:moveTo>
                    <a:pt x="0" y="429905"/>
                  </a:moveTo>
                  <a:lnTo>
                    <a:pt x="150126" y="416257"/>
                  </a:lnTo>
                  <a:cubicBezTo>
                    <a:pt x="234287" y="407159"/>
                    <a:pt x="370764" y="404884"/>
                    <a:pt x="504967" y="375314"/>
                  </a:cubicBezTo>
                  <a:cubicBezTo>
                    <a:pt x="639170" y="345744"/>
                    <a:pt x="801806" y="301388"/>
                    <a:pt x="955343" y="238836"/>
                  </a:cubicBezTo>
                  <a:cubicBezTo>
                    <a:pt x="1108880" y="176284"/>
                    <a:pt x="1337481" y="51179"/>
                    <a:pt x="1426191" y="0"/>
                  </a:cubicBezTo>
                </a:path>
              </a:pathLst>
            </a:cu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0" name="59 Rectángulo"/>
          <p:cNvSpPr/>
          <p:nvPr/>
        </p:nvSpPr>
        <p:spPr>
          <a:xfrm>
            <a:off x="6046599" y="2245259"/>
            <a:ext cx="1549737" cy="247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7198727" y="3469395"/>
            <a:ext cx="1549737" cy="535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uadroTexto"/>
          <p:cNvSpPr txBox="1"/>
          <p:nvPr/>
        </p:nvSpPr>
        <p:spPr>
          <a:xfrm>
            <a:off x="467544" y="5949280"/>
            <a:ext cx="820891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/>
              <a:t>Buena Selectividad a </a:t>
            </a:r>
            <a:r>
              <a:rPr lang="es-ES" sz="1600" b="1" dirty="0" err="1" smtClean="0"/>
              <a:t>Formaldehído</a:t>
            </a:r>
            <a:r>
              <a:rPr lang="es-ES" sz="1600" b="1" dirty="0" smtClean="0"/>
              <a:t> </a:t>
            </a:r>
            <a:r>
              <a:rPr lang="es-ES" b="1" dirty="0" smtClean="0">
                <a:sym typeface="Wingdings" pitchFamily="2" charset="2"/>
              </a:rPr>
              <a:t> Propiedades </a:t>
            </a:r>
            <a:r>
              <a:rPr lang="es-ES" b="1" dirty="0" err="1" smtClean="0">
                <a:sym typeface="Wingdings" pitchFamily="2" charset="2"/>
              </a:rPr>
              <a:t>redox</a:t>
            </a:r>
            <a:r>
              <a:rPr lang="es-ES" b="1" dirty="0" smtClean="0">
                <a:sym typeface="Wingdings" pitchFamily="2" charset="2"/>
              </a:rPr>
              <a:t> </a:t>
            </a:r>
            <a:endParaRPr lang="es-E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5.- RESULTADOS CATALÍTICOS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14/15</a:t>
            </a:r>
            <a:endParaRPr lang="es-ES" sz="1200" dirty="0">
              <a:latin typeface="Tahoma" pitchFamily="34" charset="0"/>
            </a:endParaRPr>
          </a:p>
        </p:txBody>
      </p:sp>
      <p:sp>
        <p:nvSpPr>
          <p:cNvPr id="52" name="51 CuadroTexto"/>
          <p:cNvSpPr txBox="1"/>
          <p:nvPr/>
        </p:nvSpPr>
        <p:spPr>
          <a:xfrm>
            <a:off x="2123728" y="1124744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A0000"/>
                </a:solidFill>
              </a:rPr>
              <a:t>WO</a:t>
            </a:r>
            <a:r>
              <a:rPr lang="es-ES" sz="1400" b="1" baseline="-25000" dirty="0" err="1" smtClean="0">
                <a:solidFill>
                  <a:srgbClr val="FA0000"/>
                </a:solidFill>
              </a:rPr>
              <a:t>x</a:t>
            </a:r>
            <a:r>
              <a:rPr lang="es-ES" sz="1400" b="1" dirty="0" smtClean="0"/>
              <a:t> </a:t>
            </a:r>
            <a:endParaRPr lang="es-ES" sz="1400" b="1" baseline="-25000" dirty="0"/>
          </a:p>
        </p:txBody>
      </p:sp>
      <p:sp>
        <p:nvSpPr>
          <p:cNvPr id="53" name="52 CuadroTexto"/>
          <p:cNvSpPr txBox="1"/>
          <p:nvPr/>
        </p:nvSpPr>
        <p:spPr>
          <a:xfrm>
            <a:off x="6300192" y="1124744"/>
            <a:ext cx="9732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A0000"/>
                </a:solidFill>
              </a:rPr>
              <a:t>WV</a:t>
            </a:r>
            <a:r>
              <a:rPr lang="es-ES" sz="1400" b="1" baseline="-25000" dirty="0" err="1" smtClean="0">
                <a:solidFill>
                  <a:srgbClr val="FA0000"/>
                </a:solidFill>
              </a:rPr>
              <a:t>z</a:t>
            </a:r>
            <a:r>
              <a:rPr lang="es-ES" sz="1400" b="1" dirty="0" err="1" smtClean="0">
                <a:solidFill>
                  <a:srgbClr val="FA0000"/>
                </a:solidFill>
              </a:rPr>
              <a:t>O</a:t>
            </a:r>
            <a:r>
              <a:rPr lang="es-ES" sz="1400" b="1" baseline="-25000" dirty="0" err="1" smtClean="0">
                <a:solidFill>
                  <a:srgbClr val="FA0000"/>
                </a:solidFill>
              </a:rPr>
              <a:t>x</a:t>
            </a:r>
            <a:endParaRPr lang="es-ES" sz="1400" b="1" baseline="-25000" dirty="0">
              <a:solidFill>
                <a:srgbClr val="FA0000"/>
              </a:solidFill>
            </a:endParaRPr>
          </a:p>
        </p:txBody>
      </p:sp>
      <p:grpSp>
        <p:nvGrpSpPr>
          <p:cNvPr id="71" name="70 Grupo"/>
          <p:cNvGrpSpPr/>
          <p:nvPr/>
        </p:nvGrpSpPr>
        <p:grpSpPr>
          <a:xfrm>
            <a:off x="323528" y="1628800"/>
            <a:ext cx="4320480" cy="3816424"/>
            <a:chOff x="395536" y="1772816"/>
            <a:chExt cx="3384376" cy="2808312"/>
          </a:xfrm>
        </p:grpSpPr>
        <p:grpSp>
          <p:nvGrpSpPr>
            <p:cNvPr id="62" name="61 Grupo"/>
            <p:cNvGrpSpPr/>
            <p:nvPr/>
          </p:nvGrpSpPr>
          <p:grpSpPr>
            <a:xfrm>
              <a:off x="395536" y="4096380"/>
              <a:ext cx="3312368" cy="484748"/>
              <a:chOff x="4788024" y="2905636"/>
              <a:chExt cx="3312368" cy="484748"/>
            </a:xfrm>
          </p:grpSpPr>
          <p:sp>
            <p:nvSpPr>
              <p:cNvPr id="63" name="62 CuadroTexto"/>
              <p:cNvSpPr txBox="1"/>
              <p:nvPr/>
            </p:nvSpPr>
            <p:spPr>
              <a:xfrm>
                <a:off x="4788024" y="2905636"/>
                <a:ext cx="3312368" cy="484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Variación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de la selectividad de los productos mayoritarios de reacción con la conversión de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metanol. </a:t>
                </a:r>
              </a:p>
              <a:p>
                <a:pPr algn="just"/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Simbolos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: (     ) CH</a:t>
                </a:r>
                <a:r>
                  <a:rPr lang="es-ES" sz="850" b="1" baseline="-25000" dirty="0" smtClean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O, (    )  </a:t>
                </a:r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CO</a:t>
                </a:r>
                <a:r>
                  <a:rPr lang="es-ES" sz="850" b="1" baseline="-25000" dirty="0" err="1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, (    ) DME.</a:t>
                </a:r>
              </a:p>
            </p:txBody>
          </p:sp>
          <p:sp>
            <p:nvSpPr>
              <p:cNvPr id="64" name="63 Triángulo isósceles"/>
              <p:cNvSpPr/>
              <p:nvPr/>
            </p:nvSpPr>
            <p:spPr>
              <a:xfrm>
                <a:off x="5352087" y="3178436"/>
                <a:ext cx="45719" cy="45719"/>
              </a:xfrm>
              <a:prstGeom prst="triangle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5" name="64 Rectángulo"/>
              <p:cNvSpPr/>
              <p:nvPr/>
            </p:nvSpPr>
            <p:spPr>
              <a:xfrm>
                <a:off x="5803337" y="3178436"/>
                <a:ext cx="45719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66" name="65 Elipse"/>
              <p:cNvSpPr/>
              <p:nvPr/>
            </p:nvSpPr>
            <p:spPr>
              <a:xfrm>
                <a:off x="6198181" y="3178436"/>
                <a:ext cx="45719" cy="45719"/>
              </a:xfrm>
              <a:prstGeom prst="ellips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aphicFrame>
          <p:nvGraphicFramePr>
            <p:cNvPr id="67" name="12 Gráfico"/>
            <p:cNvGraphicFramePr/>
            <p:nvPr/>
          </p:nvGraphicFramePr>
          <p:xfrm>
            <a:off x="395536" y="1772816"/>
            <a:ext cx="3384376" cy="230425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8" name="67 Forma libre"/>
            <p:cNvSpPr/>
            <p:nvPr/>
          </p:nvSpPr>
          <p:spPr>
            <a:xfrm>
              <a:off x="803970" y="3580284"/>
              <a:ext cx="2609850" cy="47625"/>
            </a:xfrm>
            <a:custGeom>
              <a:avLst/>
              <a:gdLst>
                <a:gd name="connsiteX0" fmla="*/ 0 w 2609850"/>
                <a:gd name="connsiteY0" fmla="*/ 47625 h 47625"/>
                <a:gd name="connsiteX1" fmla="*/ 238125 w 2609850"/>
                <a:gd name="connsiteY1" fmla="*/ 9525 h 47625"/>
                <a:gd name="connsiteX2" fmla="*/ 1352550 w 2609850"/>
                <a:gd name="connsiteY2" fmla="*/ 9525 h 47625"/>
                <a:gd name="connsiteX3" fmla="*/ 1914525 w 2609850"/>
                <a:gd name="connsiteY3" fmla="*/ 9525 h 47625"/>
                <a:gd name="connsiteX4" fmla="*/ 2609850 w 2609850"/>
                <a:gd name="connsiteY4" fmla="*/ 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50" h="47625">
                  <a:moveTo>
                    <a:pt x="0" y="47625"/>
                  </a:moveTo>
                  <a:cubicBezTo>
                    <a:pt x="6350" y="31750"/>
                    <a:pt x="12700" y="15875"/>
                    <a:pt x="238125" y="9525"/>
                  </a:cubicBezTo>
                  <a:cubicBezTo>
                    <a:pt x="463550" y="3175"/>
                    <a:pt x="1352550" y="9525"/>
                    <a:pt x="1352550" y="9525"/>
                  </a:cubicBezTo>
                  <a:lnTo>
                    <a:pt x="1914525" y="9525"/>
                  </a:lnTo>
                  <a:cubicBezTo>
                    <a:pt x="2124075" y="7938"/>
                    <a:pt x="2413000" y="7937"/>
                    <a:pt x="2609850" y="0"/>
                  </a:cubicBezTo>
                </a:path>
              </a:pathLst>
            </a:cu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9" name="68 Forma libre"/>
            <p:cNvSpPr/>
            <p:nvPr/>
          </p:nvSpPr>
          <p:spPr>
            <a:xfrm>
              <a:off x="783333" y="2083272"/>
              <a:ext cx="2468562" cy="1535112"/>
            </a:xfrm>
            <a:custGeom>
              <a:avLst/>
              <a:gdLst>
                <a:gd name="connsiteX0" fmla="*/ 1587 w 2468562"/>
                <a:gd name="connsiteY0" fmla="*/ 1535112 h 1535112"/>
                <a:gd name="connsiteX1" fmla="*/ 211137 w 2468562"/>
                <a:gd name="connsiteY1" fmla="*/ 563562 h 1535112"/>
                <a:gd name="connsiteX2" fmla="*/ 1268412 w 2468562"/>
                <a:gd name="connsiteY2" fmla="*/ 77787 h 1535112"/>
                <a:gd name="connsiteX3" fmla="*/ 1801812 w 2468562"/>
                <a:gd name="connsiteY3" fmla="*/ 96837 h 1535112"/>
                <a:gd name="connsiteX4" fmla="*/ 2468562 w 2468562"/>
                <a:gd name="connsiteY4" fmla="*/ 430212 h 1535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8562" h="1535112">
                  <a:moveTo>
                    <a:pt x="1587" y="1535112"/>
                  </a:moveTo>
                  <a:cubicBezTo>
                    <a:pt x="793" y="1170780"/>
                    <a:pt x="0" y="806449"/>
                    <a:pt x="211137" y="563562"/>
                  </a:cubicBezTo>
                  <a:cubicBezTo>
                    <a:pt x="422274" y="320675"/>
                    <a:pt x="1003300" y="155575"/>
                    <a:pt x="1268412" y="77787"/>
                  </a:cubicBezTo>
                  <a:cubicBezTo>
                    <a:pt x="1533525" y="0"/>
                    <a:pt x="1601787" y="38100"/>
                    <a:pt x="1801812" y="96837"/>
                  </a:cubicBezTo>
                  <a:cubicBezTo>
                    <a:pt x="2001837" y="155574"/>
                    <a:pt x="2327274" y="357187"/>
                    <a:pt x="2468562" y="430212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0" name="69 Forma libre"/>
            <p:cNvSpPr/>
            <p:nvPr/>
          </p:nvSpPr>
          <p:spPr>
            <a:xfrm>
              <a:off x="784920" y="2970684"/>
              <a:ext cx="2409825" cy="657225"/>
            </a:xfrm>
            <a:custGeom>
              <a:avLst/>
              <a:gdLst>
                <a:gd name="connsiteX0" fmla="*/ 0 w 2409825"/>
                <a:gd name="connsiteY0" fmla="*/ 657225 h 657225"/>
                <a:gd name="connsiteX1" fmla="*/ 219075 w 2409825"/>
                <a:gd name="connsiteY1" fmla="*/ 28575 h 657225"/>
                <a:gd name="connsiteX2" fmla="*/ 1247775 w 2409825"/>
                <a:gd name="connsiteY2" fmla="*/ 485775 h 657225"/>
                <a:gd name="connsiteX3" fmla="*/ 1800225 w 2409825"/>
                <a:gd name="connsiteY3" fmla="*/ 466725 h 657225"/>
                <a:gd name="connsiteX4" fmla="*/ 2409825 w 2409825"/>
                <a:gd name="connsiteY4" fmla="*/ 1619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9825" h="657225">
                  <a:moveTo>
                    <a:pt x="0" y="657225"/>
                  </a:moveTo>
                  <a:cubicBezTo>
                    <a:pt x="5556" y="357187"/>
                    <a:pt x="11113" y="57150"/>
                    <a:pt x="219075" y="28575"/>
                  </a:cubicBezTo>
                  <a:cubicBezTo>
                    <a:pt x="427037" y="0"/>
                    <a:pt x="984250" y="412750"/>
                    <a:pt x="1247775" y="485775"/>
                  </a:cubicBezTo>
                  <a:cubicBezTo>
                    <a:pt x="1511300" y="558800"/>
                    <a:pt x="1606550" y="520700"/>
                    <a:pt x="1800225" y="466725"/>
                  </a:cubicBezTo>
                  <a:cubicBezTo>
                    <a:pt x="1993900" y="412750"/>
                    <a:pt x="2263775" y="212725"/>
                    <a:pt x="2409825" y="161925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4" name="83 Grupo"/>
          <p:cNvGrpSpPr/>
          <p:nvPr/>
        </p:nvGrpSpPr>
        <p:grpSpPr>
          <a:xfrm>
            <a:off x="4860032" y="1628800"/>
            <a:ext cx="4211960" cy="3816424"/>
            <a:chOff x="4932040" y="1772816"/>
            <a:chExt cx="3312368" cy="2716995"/>
          </a:xfrm>
        </p:grpSpPr>
        <p:grpSp>
          <p:nvGrpSpPr>
            <p:cNvPr id="72" name="71 Grupo"/>
            <p:cNvGrpSpPr/>
            <p:nvPr/>
          </p:nvGrpSpPr>
          <p:grpSpPr>
            <a:xfrm>
              <a:off x="4932040" y="1772816"/>
              <a:ext cx="3168352" cy="2232247"/>
              <a:chOff x="4355976" y="620688"/>
              <a:chExt cx="4176464" cy="3000375"/>
            </a:xfrm>
          </p:grpSpPr>
          <p:pic>
            <p:nvPicPr>
              <p:cNvPr id="73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355976" y="620688"/>
                <a:ext cx="4176464" cy="30003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4" name="73 Forma libre"/>
              <p:cNvSpPr/>
              <p:nvPr/>
            </p:nvSpPr>
            <p:spPr>
              <a:xfrm>
                <a:off x="4856672" y="1518249"/>
                <a:ext cx="2406770" cy="1492370"/>
              </a:xfrm>
              <a:custGeom>
                <a:avLst/>
                <a:gdLst>
                  <a:gd name="connsiteX0" fmla="*/ 0 w 2406770"/>
                  <a:gd name="connsiteY0" fmla="*/ 1492370 h 1492370"/>
                  <a:gd name="connsiteX1" fmla="*/ 319177 w 2406770"/>
                  <a:gd name="connsiteY1" fmla="*/ 396815 h 1492370"/>
                  <a:gd name="connsiteX2" fmla="*/ 931653 w 2406770"/>
                  <a:gd name="connsiteY2" fmla="*/ 163902 h 1492370"/>
                  <a:gd name="connsiteX3" fmla="*/ 2406770 w 2406770"/>
                  <a:gd name="connsiteY3" fmla="*/ 0 h 1492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6770" h="1492370">
                    <a:moveTo>
                      <a:pt x="0" y="1492370"/>
                    </a:moveTo>
                    <a:cubicBezTo>
                      <a:pt x="81950" y="1055298"/>
                      <a:pt x="163901" y="618226"/>
                      <a:pt x="319177" y="396815"/>
                    </a:cubicBezTo>
                    <a:cubicBezTo>
                      <a:pt x="474453" y="175404"/>
                      <a:pt x="583721" y="230038"/>
                      <a:pt x="931653" y="163902"/>
                    </a:cubicBezTo>
                    <a:cubicBezTo>
                      <a:pt x="1279585" y="97766"/>
                      <a:pt x="2143665" y="30193"/>
                      <a:pt x="2406770" y="0"/>
                    </a:cubicBezTo>
                  </a:path>
                </a:pathLst>
              </a:cu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5" name="74 Forma libre"/>
              <p:cNvSpPr/>
              <p:nvPr/>
            </p:nvSpPr>
            <p:spPr>
              <a:xfrm>
                <a:off x="4856672" y="2628181"/>
                <a:ext cx="2406770" cy="382438"/>
              </a:xfrm>
              <a:custGeom>
                <a:avLst/>
                <a:gdLst>
                  <a:gd name="connsiteX0" fmla="*/ 0 w 2406770"/>
                  <a:gd name="connsiteY0" fmla="*/ 382438 h 382438"/>
                  <a:gd name="connsiteX1" fmla="*/ 293298 w 2406770"/>
                  <a:gd name="connsiteY1" fmla="*/ 227162 h 382438"/>
                  <a:gd name="connsiteX2" fmla="*/ 923026 w 2406770"/>
                  <a:gd name="connsiteY2" fmla="*/ 11502 h 382438"/>
                  <a:gd name="connsiteX3" fmla="*/ 2406770 w 2406770"/>
                  <a:gd name="connsiteY3" fmla="*/ 158151 h 38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6770" h="382438">
                    <a:moveTo>
                      <a:pt x="0" y="382438"/>
                    </a:moveTo>
                    <a:cubicBezTo>
                      <a:pt x="69730" y="335711"/>
                      <a:pt x="139460" y="288985"/>
                      <a:pt x="293298" y="227162"/>
                    </a:cubicBezTo>
                    <a:cubicBezTo>
                      <a:pt x="447136" y="165339"/>
                      <a:pt x="570781" y="23004"/>
                      <a:pt x="923026" y="11502"/>
                    </a:cubicBezTo>
                    <a:cubicBezTo>
                      <a:pt x="1275271" y="0"/>
                      <a:pt x="2153729" y="145211"/>
                      <a:pt x="2406770" y="158151"/>
                    </a:cubicBezTo>
                  </a:path>
                </a:pathLst>
              </a:custGeom>
              <a:ln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6" name="75 Forma libre"/>
              <p:cNvSpPr/>
              <p:nvPr/>
            </p:nvSpPr>
            <p:spPr>
              <a:xfrm>
                <a:off x="4865298" y="2855343"/>
                <a:ext cx="2424023" cy="155276"/>
              </a:xfrm>
              <a:custGeom>
                <a:avLst/>
                <a:gdLst>
                  <a:gd name="connsiteX0" fmla="*/ 0 w 2424023"/>
                  <a:gd name="connsiteY0" fmla="*/ 155276 h 155276"/>
                  <a:gd name="connsiteX1" fmla="*/ 310551 w 2424023"/>
                  <a:gd name="connsiteY1" fmla="*/ 112144 h 155276"/>
                  <a:gd name="connsiteX2" fmla="*/ 905774 w 2424023"/>
                  <a:gd name="connsiteY2" fmla="*/ 60385 h 155276"/>
                  <a:gd name="connsiteX3" fmla="*/ 2424023 w 2424023"/>
                  <a:gd name="connsiteY3" fmla="*/ 0 h 155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24023" h="155276">
                    <a:moveTo>
                      <a:pt x="0" y="155276"/>
                    </a:moveTo>
                    <a:cubicBezTo>
                      <a:pt x="79794" y="141617"/>
                      <a:pt x="159589" y="127959"/>
                      <a:pt x="310551" y="112144"/>
                    </a:cubicBezTo>
                    <a:cubicBezTo>
                      <a:pt x="461513" y="96329"/>
                      <a:pt x="553529" y="79076"/>
                      <a:pt x="905774" y="60385"/>
                    </a:cubicBezTo>
                    <a:cubicBezTo>
                      <a:pt x="1258019" y="41694"/>
                      <a:pt x="2101970" y="28755"/>
                      <a:pt x="2424023" y="0"/>
                    </a:cubicBezTo>
                  </a:path>
                </a:pathLst>
              </a:cu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77" name="76 Grupo"/>
            <p:cNvGrpSpPr/>
            <p:nvPr/>
          </p:nvGrpSpPr>
          <p:grpSpPr>
            <a:xfrm>
              <a:off x="4932040" y="4005063"/>
              <a:ext cx="3312368" cy="484748"/>
              <a:chOff x="4788024" y="2905636"/>
              <a:chExt cx="3312368" cy="484748"/>
            </a:xfrm>
          </p:grpSpPr>
          <p:sp>
            <p:nvSpPr>
              <p:cNvPr id="78" name="77 CuadroTexto"/>
              <p:cNvSpPr txBox="1"/>
              <p:nvPr/>
            </p:nvSpPr>
            <p:spPr>
              <a:xfrm>
                <a:off x="4788024" y="2905636"/>
                <a:ext cx="3312368" cy="484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Variación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de la selectividad de los productos mayoritarios de reacción con la conversión de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metanol. </a:t>
                </a:r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Simbolos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: (     ) CH</a:t>
                </a:r>
                <a:r>
                  <a:rPr lang="es-ES" sz="850" b="1" baseline="-25000" dirty="0" smtClean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O, (   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)  </a:t>
                </a:r>
                <a:r>
                  <a:rPr lang="es-ES" sz="850" b="1" dirty="0" err="1" smtClean="0">
                    <a:latin typeface="Arial" pitchFamily="34" charset="0"/>
                    <a:cs typeface="Arial" pitchFamily="34" charset="0"/>
                  </a:rPr>
                  <a:t>CO</a:t>
                </a:r>
                <a:r>
                  <a:rPr lang="es-ES" sz="850" b="1" baseline="-25000" dirty="0" err="1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es-ES" sz="850" b="1" dirty="0" smtClean="0">
                    <a:latin typeface="Arial" pitchFamily="34" charset="0"/>
                    <a:cs typeface="Arial" pitchFamily="34" charset="0"/>
                  </a:rPr>
                  <a:t>, (    ) DME.</a:t>
                </a:r>
              </a:p>
            </p:txBody>
          </p:sp>
          <p:sp>
            <p:nvSpPr>
              <p:cNvPr id="79" name="78 Triángulo isósceles"/>
              <p:cNvSpPr/>
              <p:nvPr/>
            </p:nvSpPr>
            <p:spPr>
              <a:xfrm>
                <a:off x="6327903" y="3031536"/>
                <a:ext cx="45719" cy="45719"/>
              </a:xfrm>
              <a:prstGeom prst="triangle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0" name="79 Rectángulo"/>
              <p:cNvSpPr/>
              <p:nvPr/>
            </p:nvSpPr>
            <p:spPr>
              <a:xfrm>
                <a:off x="6780931" y="3088345"/>
                <a:ext cx="45719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1" name="80 Elipse"/>
              <p:cNvSpPr/>
              <p:nvPr/>
            </p:nvSpPr>
            <p:spPr>
              <a:xfrm>
                <a:off x="7166421" y="3088345"/>
                <a:ext cx="45719" cy="45719"/>
              </a:xfrm>
              <a:prstGeom prst="ellips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82" name="81 Rectángulo"/>
            <p:cNvSpPr/>
            <p:nvPr/>
          </p:nvSpPr>
          <p:spPr>
            <a:xfrm>
              <a:off x="5796136" y="1844823"/>
              <a:ext cx="1296144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82 Rectángulo"/>
            <p:cNvSpPr/>
            <p:nvPr/>
          </p:nvSpPr>
          <p:spPr>
            <a:xfrm>
              <a:off x="6660232" y="1844823"/>
              <a:ext cx="1296144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6" name="Text Box 36"/>
          <p:cNvSpPr txBox="1">
            <a:spLocks noChangeArrowheads="1"/>
          </p:cNvSpPr>
          <p:nvPr/>
        </p:nvSpPr>
        <p:spPr bwMode="auto">
          <a:xfrm>
            <a:off x="3131840" y="836712"/>
            <a:ext cx="282545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1400" b="1" dirty="0" err="1" smtClean="0">
                <a:latin typeface="+mn-lt"/>
              </a:rPr>
              <a:t>Estructura</a:t>
            </a:r>
            <a:r>
              <a:rPr lang="en-US" sz="1400" b="1" dirty="0" smtClean="0">
                <a:latin typeface="+mn-lt"/>
              </a:rPr>
              <a:t> </a:t>
            </a:r>
            <a:r>
              <a:rPr lang="en-US" sz="1400" b="1" dirty="0" err="1" smtClean="0">
                <a:latin typeface="+mn-lt"/>
              </a:rPr>
              <a:t>bronce</a:t>
            </a:r>
            <a:r>
              <a:rPr lang="en-US" sz="1400" b="1" dirty="0" smtClean="0">
                <a:latin typeface="+mn-lt"/>
              </a:rPr>
              <a:t> </a:t>
            </a:r>
            <a:r>
              <a:rPr lang="en-US" sz="1400" b="1" dirty="0" smtClean="0">
                <a:latin typeface="+mn-lt"/>
              </a:rPr>
              <a:t>de </a:t>
            </a:r>
            <a:r>
              <a:rPr lang="en-US" sz="1400" b="1" dirty="0" err="1" smtClean="0">
                <a:latin typeface="+mn-lt"/>
              </a:rPr>
              <a:t>wolframio</a:t>
            </a:r>
            <a:r>
              <a:rPr lang="en-US" sz="1400" b="1" dirty="0" smtClean="0">
                <a:latin typeface="+mn-lt"/>
              </a:rPr>
              <a:t> hexagonal (HTB), similar a </a:t>
            </a:r>
            <a:r>
              <a:rPr lang="en-US" sz="1400" b="1" dirty="0" smtClean="0">
                <a:latin typeface="+mn-lt"/>
              </a:rPr>
              <a:t>la </a:t>
            </a:r>
            <a:r>
              <a:rPr lang="en-US" sz="1400" b="1" dirty="0" err="1" smtClean="0">
                <a:latin typeface="+mn-lt"/>
              </a:rPr>
              <a:t>fase</a:t>
            </a:r>
            <a:r>
              <a:rPr lang="en-US" sz="1400" b="1" dirty="0" smtClean="0">
                <a:latin typeface="+mn-lt"/>
              </a:rPr>
              <a:t> M2</a:t>
            </a:r>
            <a:r>
              <a:rPr lang="en-US" sz="1200" b="1" dirty="0" smtClean="0">
                <a:latin typeface="+mn-lt"/>
              </a:rPr>
              <a:t>.</a:t>
            </a:r>
            <a:endParaRPr lang="en-US" sz="1200" b="1" dirty="0">
              <a:latin typeface="+mn-lt"/>
            </a:endParaRPr>
          </a:p>
        </p:txBody>
      </p:sp>
      <p:sp>
        <p:nvSpPr>
          <p:cNvPr id="87" name="Text Box 36"/>
          <p:cNvSpPr txBox="1">
            <a:spLocks noChangeArrowheads="1"/>
          </p:cNvSpPr>
          <p:nvPr/>
        </p:nvSpPr>
        <p:spPr bwMode="auto">
          <a:xfrm>
            <a:off x="1026467" y="5445224"/>
            <a:ext cx="2825453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1400" b="1" dirty="0" err="1" smtClean="0"/>
              <a:t>Catalizador</a:t>
            </a:r>
            <a:r>
              <a:rPr lang="en-US" sz="1400" b="1" dirty="0" smtClean="0"/>
              <a:t> con </a:t>
            </a:r>
            <a:r>
              <a:rPr lang="en-US" sz="1400" b="1" dirty="0" err="1" smtClean="0"/>
              <a:t>centros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ácidos</a:t>
            </a:r>
            <a:r>
              <a:rPr lang="en-US" sz="1400" b="1" dirty="0" smtClean="0"/>
              <a:t>, </a:t>
            </a:r>
            <a:r>
              <a:rPr lang="en-US" sz="1400" b="1" dirty="0" err="1" smtClean="0"/>
              <a:t>principalmente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formación</a:t>
            </a:r>
            <a:r>
              <a:rPr lang="en-US" sz="1400" b="1" dirty="0" smtClean="0"/>
              <a:t> de </a:t>
            </a:r>
            <a:r>
              <a:rPr lang="en-US" sz="1400" b="1" dirty="0" err="1" smtClean="0"/>
              <a:t>dimetiléter</a:t>
            </a:r>
            <a:r>
              <a:rPr lang="en-US" sz="1400" b="1" dirty="0" smtClean="0"/>
              <a:t> (DME)</a:t>
            </a:r>
            <a:endParaRPr lang="en-US" sz="1400" b="1" dirty="0"/>
          </a:p>
        </p:txBody>
      </p:sp>
      <p:sp>
        <p:nvSpPr>
          <p:cNvPr id="88" name="Text Box 36"/>
          <p:cNvSpPr txBox="1">
            <a:spLocks noChangeArrowheads="1"/>
          </p:cNvSpPr>
          <p:nvPr/>
        </p:nvSpPr>
        <p:spPr bwMode="auto">
          <a:xfrm>
            <a:off x="4860032" y="5301208"/>
            <a:ext cx="3816424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/>
              <a:t>Al </a:t>
            </a:r>
            <a:r>
              <a:rPr lang="en-US" sz="1400" b="1" dirty="0" err="1" smtClean="0"/>
              <a:t>introducir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Vanadio</a:t>
            </a:r>
            <a:r>
              <a:rPr lang="en-US" sz="1400" b="1" dirty="0" smtClean="0"/>
              <a:t>, se </a:t>
            </a:r>
            <a:r>
              <a:rPr lang="en-US" sz="1400" b="1" dirty="0" err="1" smtClean="0"/>
              <a:t>invierte</a:t>
            </a:r>
            <a:r>
              <a:rPr lang="en-US" sz="1400" b="1" dirty="0" smtClean="0"/>
              <a:t> la </a:t>
            </a:r>
            <a:r>
              <a:rPr lang="en-US" sz="1400" b="1" dirty="0" err="1" smtClean="0"/>
              <a:t>situación</a:t>
            </a:r>
            <a:r>
              <a:rPr lang="en-US" sz="1400" b="1" dirty="0" smtClean="0"/>
              <a:t>,  </a:t>
            </a:r>
            <a:r>
              <a:rPr lang="en-US" sz="1400" b="1" dirty="0" err="1" smtClean="0"/>
              <a:t>aumentamos</a:t>
            </a:r>
            <a:r>
              <a:rPr lang="en-US" sz="1400" b="1" dirty="0" smtClean="0"/>
              <a:t> los </a:t>
            </a:r>
            <a:r>
              <a:rPr lang="en-US" sz="1400" b="1" dirty="0" err="1" smtClean="0"/>
              <a:t>centros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redox</a:t>
            </a:r>
            <a:r>
              <a:rPr lang="en-US" sz="1400" b="1" dirty="0" smtClean="0"/>
              <a:t> (CH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O) y </a:t>
            </a:r>
            <a:r>
              <a:rPr lang="en-US" sz="1400" b="1" dirty="0" err="1" smtClean="0"/>
              <a:t>disminuimos</a:t>
            </a:r>
            <a:r>
              <a:rPr lang="en-US" sz="1400" b="1" dirty="0" smtClean="0"/>
              <a:t> los </a:t>
            </a:r>
            <a:r>
              <a:rPr lang="en-US" sz="1400" b="1" dirty="0" err="1" smtClean="0"/>
              <a:t>ácidos</a:t>
            </a:r>
            <a:r>
              <a:rPr lang="en-US" sz="1400" b="1" dirty="0" smtClean="0"/>
              <a:t> (DME)</a:t>
            </a:r>
            <a:endParaRPr lang="en-US" sz="1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1691680" y="188640"/>
            <a:ext cx="6120680" cy="35944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6.- CONCLUSIONES </a:t>
            </a:r>
            <a:endParaRPr lang="es-ES" sz="2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35745" y="620241"/>
            <a:ext cx="5832599" cy="72455"/>
          </a:xfrm>
          <a:prstGeom prst="rect">
            <a:avLst/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rgbClr val="0000CC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2" name="41 CuadroTexto"/>
          <p:cNvSpPr txBox="1"/>
          <p:nvPr/>
        </p:nvSpPr>
        <p:spPr>
          <a:xfrm>
            <a:off x="611560" y="897339"/>
            <a:ext cx="7776864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" sz="1500" b="1" dirty="0" smtClean="0">
                <a:latin typeface="+mn-lt"/>
              </a:rPr>
              <a:t> La transformación de metanol en presencia de oxígeno se puede considerar como una </a:t>
            </a:r>
            <a:r>
              <a:rPr lang="es-ES" sz="1500" b="1" i="1" dirty="0" smtClean="0">
                <a:latin typeface="+mn-lt"/>
              </a:rPr>
              <a:t>técnica de caracterización</a:t>
            </a:r>
            <a:r>
              <a:rPr lang="es-ES" sz="1500" b="1" dirty="0" smtClean="0">
                <a:latin typeface="+mn-lt"/>
              </a:rPr>
              <a:t> para evaluar la actividad catalítica de centros ácidos y/o </a:t>
            </a:r>
            <a:r>
              <a:rPr lang="es-ES" sz="1500" b="1" dirty="0" err="1" smtClean="0">
                <a:latin typeface="+mn-lt"/>
              </a:rPr>
              <a:t>redox</a:t>
            </a:r>
            <a:r>
              <a:rPr lang="es-ES" sz="1500" b="1" dirty="0" smtClean="0">
                <a:latin typeface="+mn-lt"/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endParaRPr lang="es-ES" sz="800" b="1" dirty="0" smtClean="0">
              <a:latin typeface="+mn-lt"/>
            </a:endParaRPr>
          </a:p>
          <a:p>
            <a:pPr algn="just">
              <a:lnSpc>
                <a:spcPct val="150000"/>
              </a:lnSpc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</a:pPr>
            <a:endParaRPr lang="es-ES" sz="1400" b="1" dirty="0" smtClean="0">
              <a:latin typeface="+mn-lt"/>
            </a:endParaRPr>
          </a:p>
          <a:p>
            <a:pPr algn="just"/>
            <a:endParaRPr lang="es-ES" sz="800" b="1" dirty="0" smtClean="0">
              <a:latin typeface="+mn-lt"/>
            </a:endParaRPr>
          </a:p>
          <a:p>
            <a:pPr algn="just"/>
            <a:endParaRPr lang="es-ES" sz="8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" sz="1500" b="1" dirty="0" smtClean="0">
                <a:latin typeface="+mn-lt"/>
              </a:rPr>
              <a:t> Por </a:t>
            </a:r>
            <a:r>
              <a:rPr lang="es-ES" sz="1500" b="1" dirty="0" smtClean="0">
                <a:latin typeface="+mn-lt"/>
              </a:rPr>
              <a:t>tanto, en presencia de centros ácidos, se observa la transformación de metanol por catálisis ácida, observándose claramente la formación de DME en los catalizadores con wolframio. </a:t>
            </a:r>
            <a:endParaRPr lang="es-ES" sz="15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8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" sz="1500" b="1" dirty="0" smtClean="0">
                <a:latin typeface="+mn-lt"/>
              </a:rPr>
              <a:t> En </a:t>
            </a:r>
            <a:r>
              <a:rPr lang="es-ES" sz="1500" b="1" dirty="0" smtClean="0">
                <a:latin typeface="+mn-lt"/>
              </a:rPr>
              <a:t>vista de los resultados obtenidos, podemos concluir que tanto la fase M2 (con estructura HTB) como la fase Sb</a:t>
            </a:r>
            <a:r>
              <a:rPr lang="es-ES" sz="1500" b="1" baseline="-25000" dirty="0" smtClean="0">
                <a:latin typeface="+mn-lt"/>
              </a:rPr>
              <a:t>2</a:t>
            </a:r>
            <a:r>
              <a:rPr lang="es-ES" sz="1500" b="1" dirty="0" smtClean="0">
                <a:latin typeface="+mn-lt"/>
              </a:rPr>
              <a:t>Mo</a:t>
            </a:r>
            <a:r>
              <a:rPr lang="es-ES" sz="1500" b="1" baseline="-25000" dirty="0" smtClean="0">
                <a:latin typeface="+mn-lt"/>
              </a:rPr>
              <a:t>10</a:t>
            </a:r>
            <a:r>
              <a:rPr lang="es-ES" sz="1500" b="1" dirty="0" smtClean="0">
                <a:latin typeface="+mn-lt"/>
              </a:rPr>
              <a:t>O</a:t>
            </a:r>
            <a:r>
              <a:rPr lang="es-ES" sz="1500" b="1" baseline="-25000" dirty="0" smtClean="0">
                <a:latin typeface="+mn-lt"/>
              </a:rPr>
              <a:t>31</a:t>
            </a:r>
            <a:r>
              <a:rPr lang="es-ES" sz="1500" b="1" dirty="0" smtClean="0">
                <a:latin typeface="+mn-lt"/>
              </a:rPr>
              <a:t> son activas y selectivas en la oxidación parcial de metanol a formaldehido.</a:t>
            </a:r>
            <a:r>
              <a:rPr lang="es-ES" sz="1500" dirty="0" smtClean="0">
                <a:latin typeface="+mn-lt"/>
              </a:rPr>
              <a:t> </a:t>
            </a:r>
            <a:r>
              <a:rPr lang="es-ES" sz="1500" b="1" dirty="0" smtClean="0">
                <a:latin typeface="+mn-lt"/>
              </a:rPr>
              <a:t>Sin embargo, no está claro el posible papel de la fase M1, dado que ha sido minoritaria.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6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3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endParaRPr lang="es-ES" sz="1600" dirty="0" smtClean="0"/>
          </a:p>
          <a:p>
            <a:pPr>
              <a:buFont typeface="Wingdings" pitchFamily="2" charset="2"/>
              <a:buChar char="ü"/>
            </a:pPr>
            <a:endParaRPr lang="es-ES" sz="1600" dirty="0"/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8244408" y="6308725"/>
            <a:ext cx="89959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 smtClean="0">
                <a:latin typeface="Tahoma" pitchFamily="34" charset="0"/>
              </a:rPr>
              <a:t>15/15</a:t>
            </a:r>
            <a:endParaRPr lang="es-ES" sz="1200" dirty="0">
              <a:latin typeface="Tahoma" pitchFamily="34" charset="0"/>
            </a:endParaRPr>
          </a:p>
        </p:txBody>
      </p:sp>
      <p:pic>
        <p:nvPicPr>
          <p:cNvPr id="48130" name="Picture 2"/>
          <p:cNvPicPr>
            <a:picLocks noChangeArrowheads="1"/>
          </p:cNvPicPr>
          <p:nvPr/>
        </p:nvPicPr>
        <p:blipFill>
          <a:blip r:embed="rId3" cstate="print">
            <a:lum bright="-20000" contrast="40000"/>
          </a:blip>
          <a:srcRect l="-4121" t="-8170" r="-3978" b="-3462"/>
          <a:stretch>
            <a:fillRect/>
          </a:stretch>
        </p:blipFill>
        <p:spPr bwMode="auto">
          <a:xfrm>
            <a:off x="3347864" y="1844824"/>
            <a:ext cx="331236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827584" y="24208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A0000"/>
                </a:solidFill>
                <a:latin typeface="+mj-lt"/>
              </a:rPr>
              <a:t>Competitividad entre la catálisis ácida y la </a:t>
            </a:r>
            <a:r>
              <a:rPr lang="es-ES" sz="1400" b="1" dirty="0" err="1" smtClean="0">
                <a:solidFill>
                  <a:srgbClr val="FA0000"/>
                </a:solidFill>
                <a:latin typeface="+mj-lt"/>
              </a:rPr>
              <a:t>redox</a:t>
            </a:r>
            <a:endParaRPr lang="es-ES" sz="1400" b="1" dirty="0">
              <a:solidFill>
                <a:srgbClr val="FA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611560" y="914668"/>
            <a:ext cx="7776864" cy="3085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ü"/>
            </a:pPr>
            <a:endParaRPr lang="es-ES" sz="800" b="1" dirty="0" smtClean="0">
              <a:latin typeface="+mn-lt"/>
            </a:endParaRPr>
          </a:p>
          <a:p>
            <a:pPr algn="just">
              <a:buFont typeface="Wingdings" pitchFamily="2" charset="2"/>
              <a:buChar char="ü"/>
            </a:pPr>
            <a:endParaRPr lang="es-ES" sz="800" b="1" dirty="0" smtClean="0">
              <a:latin typeface="+mn-lt"/>
            </a:endParaRPr>
          </a:p>
          <a:p>
            <a:pPr marL="228600" indent="-228600" algn="just">
              <a:buFont typeface="+mj-lt"/>
              <a:buAutoNum type="arabicPeriod"/>
            </a:pPr>
            <a:endParaRPr lang="es-ES" sz="8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buFont typeface="Wingdings" pitchFamily="2" charset="2"/>
              <a:buChar char="ü"/>
            </a:pPr>
            <a:endParaRPr lang="es-ES" sz="1400" b="1" dirty="0" smtClean="0">
              <a:latin typeface="+mn-lt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" sz="1300" b="1" dirty="0" smtClean="0">
              <a:latin typeface="+mn-lt"/>
            </a:endParaRPr>
          </a:p>
          <a:p>
            <a:pPr>
              <a:buFont typeface="Wingdings" pitchFamily="2" charset="2"/>
              <a:buChar char="ü"/>
            </a:pPr>
            <a:endParaRPr lang="es-ES" sz="1600" dirty="0" smtClean="0"/>
          </a:p>
          <a:p>
            <a:pPr>
              <a:buFont typeface="Wingdings" pitchFamily="2" charset="2"/>
              <a:buChar char="ü"/>
            </a:pPr>
            <a:endParaRPr lang="es-ES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835696" y="2564904"/>
            <a:ext cx="568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GRACIAS POR VUESTRA ATENCIÓN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fil">
  <a:themeElements>
    <a:clrScheme name="Per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erfi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íxel">
  <a:themeElements>
    <a:clrScheme name="Pí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í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í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í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í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í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í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í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í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Compass</Template>
  <TotalTime>5609</TotalTime>
  <Words>1280</Words>
  <Application>Microsoft Office PowerPoint</Application>
  <PresentationFormat>Presentación en pantalla (4:3)</PresentationFormat>
  <Paragraphs>255</Paragraphs>
  <Slides>17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Perfil</vt:lpstr>
      <vt:lpstr>Píxel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SEGUNDO ALBACETE</dc:creator>
  <cp:lastModifiedBy>Segundo Zamora Blanco</cp:lastModifiedBy>
  <cp:revision>363</cp:revision>
  <dcterms:created xsi:type="dcterms:W3CDTF">2009-05-31T20:12:40Z</dcterms:created>
  <dcterms:modified xsi:type="dcterms:W3CDTF">2011-09-28T03:38:55Z</dcterms:modified>
</cp:coreProperties>
</file>