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72" y="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c2rules\Desktop\My Dropbox\Compartido\Bea\Proyecto\Power Point\PPT\titulos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80000" cy="977168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c2rules\Desktop\My Dropbox\Compartido\Bea\Proyecto\Power Point\PPT\titulos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80000" cy="977168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c2rules\Desktop\My Dropbox\Compartido\Bea\Proyecto\Power Point\PPT\titulos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60"/>
            <a:ext cx="9180000" cy="977168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02630"/>
            <a:ext cx="8229600" cy="56207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787563-9A12-4745-9736-BF175A4D11C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EE7E9B-6BA4-49B6-B978-3B16A5E6418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c2rules\Desktop\My Dropbox\Compartido\Bea\Proyecto\Power Point\PPT\fondo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8800" cy="6861600"/>
          </a:xfrm>
          <a:prstGeom prst="rect">
            <a:avLst/>
          </a:prstGeom>
          <a:noFill/>
        </p:spPr>
      </p:pic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Inicio</a:t>
            </a:r>
            <a:endParaRPr lang="en-U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pic>
        <p:nvPicPr>
          <p:cNvPr id="1027" name="Picture 3" descr="C:\Documents and Settings\c2rules\Desktop\My Dropbox\Compartido\Bea\Proyecto\Power Point\PPT\footer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6402586"/>
            <a:ext cx="9144000" cy="45541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>
              <a:lumMod val="85000"/>
              <a:lumOff val="15000"/>
            </a:schemeClr>
          </a:solidFill>
          <a:latin typeface="Lucida Sans Unicode" pitchFamily="34" charset="0"/>
          <a:ea typeface="+mj-ea"/>
          <a:cs typeface="Lucida Sans Unicod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c2rules\Desktop\My Dropbox\Compartido\Bea\Proyecto\Power Point\PPT\portada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c2rules\Desktop\My Dropbox\Compartido\Bea\Proyecto\Power Point\PPT\portad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Índice de contenidos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ES_tradnl" dirty="0" smtClean="0"/>
              <a:t>Introducción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dirty="0" smtClean="0"/>
              <a:t>Propiedades de la madera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dirty="0" smtClean="0"/>
              <a:t>Técnicas no destructivas de inspección y diagnóstico de la madera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mtClean="0"/>
              <a:t>Desarrollo </a:t>
            </a:r>
            <a:r>
              <a:rPr lang="es-ES_tradnl" dirty="0" smtClean="0"/>
              <a:t>experimental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dirty="0" smtClean="0"/>
              <a:t>Obtención e interpretación de resultados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dirty="0" smtClean="0"/>
              <a:t>Conclusiones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1. Introducción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8363272" cy="4857403"/>
          </a:xfrm>
        </p:spPr>
        <p:txBody>
          <a:bodyPr>
            <a:normAutofit/>
          </a:bodyPr>
          <a:lstStyle/>
          <a:p>
            <a:r>
              <a:rPr lang="es-ES_tradnl" sz="3000" b="1" dirty="0" smtClean="0"/>
              <a:t>Empleo de la madera estructural en edificación</a:t>
            </a:r>
          </a:p>
          <a:p>
            <a:pPr lvl="1"/>
            <a:r>
              <a:rPr lang="es-ES_tradnl" sz="2400" dirty="0" smtClean="0"/>
              <a:t>LOE: Ley 38/1999, de 5 de Noviembre, de ordenación de la edificación</a:t>
            </a:r>
          </a:p>
          <a:p>
            <a:pPr lvl="1"/>
            <a:r>
              <a:rPr lang="es-ES_tradnl" sz="2400" dirty="0" smtClean="0"/>
              <a:t>CTE: Código Técnico de la edificación</a:t>
            </a:r>
          </a:p>
          <a:p>
            <a:pPr lvl="1"/>
            <a:r>
              <a:rPr lang="es-ES_tradnl" sz="2400" dirty="0" smtClean="0"/>
              <a:t>Normas UNE</a:t>
            </a:r>
          </a:p>
          <a:p>
            <a:pPr lvl="1"/>
            <a:endParaRPr lang="es-ES_tradnl" sz="2400" dirty="0" smtClean="0"/>
          </a:p>
          <a:p>
            <a:r>
              <a:rPr lang="es-ES_tradnl" sz="3000" b="1" dirty="0" smtClean="0"/>
              <a:t>Definición de objetivos</a:t>
            </a:r>
          </a:p>
          <a:p>
            <a:pPr lvl="1"/>
            <a:r>
              <a:rPr lang="es-ES_tradnl" sz="2400" dirty="0" smtClean="0"/>
              <a:t>Objetivo principal</a:t>
            </a:r>
          </a:p>
          <a:p>
            <a:pPr lvl="1"/>
            <a:r>
              <a:rPr lang="es-ES_tradnl" sz="2400" dirty="0" smtClean="0"/>
              <a:t>Objetivos secundarios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2. Propiedades de la madera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b="1" dirty="0" smtClean="0"/>
              <a:t>Propiedades físicas</a:t>
            </a:r>
          </a:p>
          <a:p>
            <a:pPr lvl="1"/>
            <a:r>
              <a:rPr lang="es-ES_tradnl" dirty="0" smtClean="0"/>
              <a:t>Anisotropía</a:t>
            </a:r>
          </a:p>
          <a:p>
            <a:pPr lvl="1"/>
            <a:r>
              <a:rPr lang="es-ES_tradnl" dirty="0" smtClean="0"/>
              <a:t>Higroscopicidad y humedad</a:t>
            </a:r>
            <a:r>
              <a:rPr lang="en-US" dirty="0" smtClean="0"/>
              <a:t> de </a:t>
            </a:r>
            <a:r>
              <a:rPr lang="en-US" dirty="0" err="1" smtClean="0"/>
              <a:t>equilibrio</a:t>
            </a:r>
            <a:r>
              <a:rPr lang="en-US" dirty="0" smtClean="0"/>
              <a:t> </a:t>
            </a:r>
            <a:r>
              <a:rPr lang="en-US" dirty="0" err="1" smtClean="0"/>
              <a:t>higroscópico</a:t>
            </a:r>
            <a:r>
              <a:rPr lang="en-US" dirty="0" smtClean="0"/>
              <a:t> (HEH)</a:t>
            </a:r>
          </a:p>
          <a:p>
            <a:pPr lvl="1"/>
            <a:r>
              <a:rPr lang="es-ES_tradnl" dirty="0" smtClean="0"/>
              <a:t>Densidad</a:t>
            </a:r>
          </a:p>
          <a:p>
            <a:pPr lvl="1"/>
            <a:r>
              <a:rPr lang="es-ES_tradnl" dirty="0" smtClean="0"/>
              <a:t>Propiedades eléctricas</a:t>
            </a:r>
          </a:p>
          <a:p>
            <a:pPr lvl="2"/>
            <a:r>
              <a:rPr lang="es-ES_tradnl" dirty="0" smtClean="0"/>
              <a:t>Conductividad</a:t>
            </a:r>
          </a:p>
          <a:p>
            <a:pPr lvl="2"/>
            <a:r>
              <a:rPr lang="es-ES_tradnl" dirty="0" smtClean="0"/>
              <a:t>Cte. Dieléctrica</a:t>
            </a:r>
          </a:p>
          <a:p>
            <a:pPr lvl="2"/>
            <a:r>
              <a:rPr lang="es-ES_tradnl" dirty="0" smtClean="0"/>
              <a:t>Factor de pérdida</a:t>
            </a:r>
          </a:p>
        </p:txBody>
      </p:sp>
      <p:grpSp>
        <p:nvGrpSpPr>
          <p:cNvPr id="21" name="20 Grupo"/>
          <p:cNvGrpSpPr/>
          <p:nvPr/>
        </p:nvGrpSpPr>
        <p:grpSpPr>
          <a:xfrm>
            <a:off x="5220072" y="3573016"/>
            <a:ext cx="3240360" cy="1944216"/>
            <a:chOff x="1475656" y="2924944"/>
            <a:chExt cx="2894501" cy="1728192"/>
          </a:xfrm>
        </p:grpSpPr>
        <p:pic>
          <p:nvPicPr>
            <p:cNvPr id="7" name="6 Imagen" descr="1.bmp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75656" y="2924944"/>
              <a:ext cx="2894501" cy="1728192"/>
            </a:xfrm>
            <a:prstGeom prst="rect">
              <a:avLst/>
            </a:prstGeom>
            <a:ln w="12700">
              <a:solidFill>
                <a:schemeClr val="bg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9" name="8 Conector recto de flecha"/>
            <p:cNvCxnSpPr/>
            <p:nvPr/>
          </p:nvCxnSpPr>
          <p:spPr>
            <a:xfrm rot="10800000">
              <a:off x="2627784" y="3212976"/>
              <a:ext cx="720080" cy="360040"/>
            </a:xfrm>
            <a:prstGeom prst="straightConnector1">
              <a:avLst/>
            </a:prstGeom>
            <a:ln w="31750" cap="flat">
              <a:solidFill>
                <a:schemeClr val="bg1"/>
              </a:solidFill>
              <a:prstDash val="solid"/>
              <a:round/>
              <a:headEnd type="none"/>
              <a:tailEnd type="triangle" w="med" len="lg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10 Conector recto de flecha"/>
            <p:cNvCxnSpPr/>
            <p:nvPr/>
          </p:nvCxnSpPr>
          <p:spPr>
            <a:xfrm rot="5400000" flipH="1" flipV="1">
              <a:off x="3383471" y="3825441"/>
              <a:ext cx="504850" cy="1588"/>
            </a:xfrm>
            <a:prstGeom prst="straightConnector1">
              <a:avLst/>
            </a:prstGeom>
            <a:ln w="31750" cmpd="sng">
              <a:solidFill>
                <a:schemeClr val="bg1"/>
              </a:solidFill>
              <a:headEnd type="none"/>
              <a:tailEnd type="triangle" w="med" len="lg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/>
            <p:nvPr/>
          </p:nvCxnSpPr>
          <p:spPr>
            <a:xfrm rot="10800000" flipV="1">
              <a:off x="2699792" y="3725416"/>
              <a:ext cx="728464" cy="207640"/>
            </a:xfrm>
            <a:prstGeom prst="straightConnector1">
              <a:avLst/>
            </a:prstGeom>
            <a:ln w="31750" cmpd="sng">
              <a:solidFill>
                <a:schemeClr val="bg1"/>
              </a:solidFill>
              <a:headEnd type="none"/>
              <a:tailEnd type="triangle" w="med" len="lg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8" name="17 CuadroTexto"/>
            <p:cNvSpPr txBox="1"/>
            <p:nvPr/>
          </p:nvSpPr>
          <p:spPr>
            <a:xfrm>
              <a:off x="3131839" y="3087529"/>
              <a:ext cx="257260" cy="218863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s-ES_tradnl" sz="1600" dirty="0" smtClean="0">
                  <a:solidFill>
                    <a:schemeClr val="tx1"/>
                  </a:solidFill>
                </a:rPr>
                <a:t>L</a:t>
              </a:r>
              <a:endParaRPr 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9" name="18 CuadroTexto"/>
            <p:cNvSpPr txBox="1"/>
            <p:nvPr/>
          </p:nvSpPr>
          <p:spPr>
            <a:xfrm>
              <a:off x="3779912" y="3519577"/>
              <a:ext cx="257260" cy="218863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s-ES_tradnl" sz="1600" dirty="0">
                  <a:solidFill>
                    <a:schemeClr val="tx1"/>
                  </a:solidFill>
                </a:rPr>
                <a:t>R</a:t>
              </a:r>
              <a:endParaRPr 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0" name="19 CuadroTexto"/>
            <p:cNvSpPr txBox="1"/>
            <p:nvPr/>
          </p:nvSpPr>
          <p:spPr>
            <a:xfrm>
              <a:off x="2843808" y="4023632"/>
              <a:ext cx="257260" cy="218863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s-ES_tradnl" sz="1600" dirty="0" smtClean="0">
                  <a:solidFill>
                    <a:schemeClr val="tx1"/>
                  </a:solidFill>
                </a:rPr>
                <a:t>T</a:t>
              </a:r>
              <a:endParaRPr lang="en-US" sz="16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2. Propiedades de la madera</a:t>
            </a:r>
            <a:endParaRPr lang="en-U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b="1" dirty="0" smtClean="0"/>
              <a:t>La madera Pino Radiata</a:t>
            </a:r>
          </a:p>
          <a:p>
            <a:pPr>
              <a:buNone/>
            </a:pPr>
            <a:r>
              <a:rPr lang="es-ES_tradnl" sz="2800" i="1" dirty="0" err="1" smtClean="0"/>
              <a:t>Pinus</a:t>
            </a:r>
            <a:r>
              <a:rPr lang="es-ES_tradnl" sz="2800" i="1" dirty="0" smtClean="0"/>
              <a:t> radiata </a:t>
            </a:r>
            <a:r>
              <a:rPr lang="es-ES_tradnl" sz="2800" b="1" dirty="0" smtClean="0"/>
              <a:t>D. Don </a:t>
            </a:r>
            <a:r>
              <a:rPr lang="es-ES_tradnl" sz="2800" b="1" dirty="0" err="1" smtClean="0"/>
              <a:t>Syn</a:t>
            </a:r>
            <a:r>
              <a:rPr lang="es-ES_tradnl" sz="2800" b="1" dirty="0" smtClean="0"/>
              <a:t> </a:t>
            </a:r>
            <a:r>
              <a:rPr lang="es-ES_tradnl" sz="2400" dirty="0" smtClean="0"/>
              <a:t>(Norma UNE-EN 13.556:2004)</a:t>
            </a:r>
          </a:p>
          <a:p>
            <a:pPr marL="715963" indent="-354013"/>
            <a:r>
              <a:rPr lang="es-ES_tradnl" sz="2800" dirty="0" smtClean="0"/>
              <a:t>Propiedades físicas</a:t>
            </a:r>
          </a:p>
          <a:p>
            <a:pPr marL="715963" indent="-354013"/>
            <a:r>
              <a:rPr lang="es-ES_tradnl" sz="2800" dirty="0" smtClean="0"/>
              <a:t>Propiedades tecnológicas</a:t>
            </a:r>
          </a:p>
          <a:p>
            <a:pPr marL="715963" indent="-354013"/>
            <a:r>
              <a:rPr lang="es-ES_tradnl" sz="2800" dirty="0" smtClean="0"/>
              <a:t>Ubicación</a:t>
            </a:r>
            <a:endParaRPr lang="en-US" sz="3600" dirty="0"/>
          </a:p>
        </p:txBody>
      </p:sp>
      <p:pic>
        <p:nvPicPr>
          <p:cNvPr id="8" name="7 Imagen" descr="C:\Users\Weba\Desktop\Curso 10-11\PFG\imagen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816000"/>
            <a:ext cx="3244106" cy="2304000"/>
          </a:xfrm>
          <a:prstGeom prst="rect">
            <a:avLst/>
          </a:prstGeom>
          <a:noFill/>
          <a:ln w="9525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</p:spPr>
      </p:pic>
      <p:pic>
        <p:nvPicPr>
          <p:cNvPr id="10" name="9 Imagen" descr="C:\Users\Weba\Desktop\Curso 10-11\PFG\porcentaje de cortas por especie.jpg"/>
          <p:cNvPicPr>
            <a:picLocks noChangeAspect="1"/>
          </p:cNvPicPr>
          <p:nvPr/>
        </p:nvPicPr>
        <p:blipFill>
          <a:blip r:embed="rId3" cstate="print"/>
          <a:srcRect l="1736" t="1955" r="1031" b="4284"/>
          <a:stretch>
            <a:fillRect/>
          </a:stretch>
        </p:blipFill>
        <p:spPr bwMode="auto">
          <a:xfrm>
            <a:off x="4283968" y="3816000"/>
            <a:ext cx="4300800" cy="2304000"/>
          </a:xfrm>
          <a:prstGeom prst="rect">
            <a:avLst/>
          </a:prstGeom>
          <a:noFill/>
          <a:ln w="9525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562074"/>
          </a:xfrm>
        </p:spPr>
        <p:txBody>
          <a:bodyPr>
            <a:noAutofit/>
          </a:bodyPr>
          <a:lstStyle/>
          <a:p>
            <a:pPr marL="361950" indent="-361950"/>
            <a:r>
              <a:rPr lang="es-ES_tradnl" sz="2000" dirty="0" smtClean="0"/>
              <a:t>3. Técnicas no destructivas de inspección y diagnóstico de la madera</a:t>
            </a:r>
            <a:endParaRPr lang="en-US" sz="2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001419"/>
          </a:xfrm>
        </p:spPr>
        <p:txBody>
          <a:bodyPr numCol="2"/>
          <a:lstStyle/>
          <a:p>
            <a:r>
              <a:rPr lang="es-ES_tradnl" dirty="0" smtClean="0"/>
              <a:t>Fundamento teórico</a:t>
            </a:r>
          </a:p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Instrumentación</a:t>
            </a:r>
            <a:endParaRPr lang="en-US" dirty="0"/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2808312" cy="210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1475492"/>
            <a:ext cx="3456384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s-ES_tradnl" dirty="0" smtClean="0"/>
              <a:t>GEORRADAR</a:t>
            </a:r>
            <a:endParaRPr lang="en-U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88024" y="1475492"/>
            <a:ext cx="3456384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s-ES_tradnl" dirty="0" smtClean="0"/>
              <a:t>RESISTÓGRAFO</a:t>
            </a:r>
            <a:endParaRPr lang="en-US" dirty="0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077072"/>
            <a:ext cx="2808312" cy="21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28 Imagen" descr="P9130002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8024" y="1916832"/>
            <a:ext cx="2808124" cy="2106230"/>
          </a:xfrm>
          <a:prstGeom prst="rect">
            <a:avLst/>
          </a:prstGeom>
        </p:spPr>
      </p:pic>
      <p:pic>
        <p:nvPicPr>
          <p:cNvPr id="10" name="29 Imagen" descr="P91400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4788024" y="4077072"/>
            <a:ext cx="2808312" cy="2106372"/>
          </a:xfrm>
          <a:prstGeom prst="rect">
            <a:avLst/>
          </a:prstGeom>
        </p:spPr>
      </p:pic>
      <p:cxnSp>
        <p:nvCxnSpPr>
          <p:cNvPr id="13" name="12 Conector recto de flecha"/>
          <p:cNvCxnSpPr/>
          <p:nvPr/>
        </p:nvCxnSpPr>
        <p:spPr>
          <a:xfrm>
            <a:off x="971602" y="2276874"/>
            <a:ext cx="1152125" cy="504054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11" name="10 CuadroTexto"/>
          <p:cNvSpPr txBox="1"/>
          <p:nvPr/>
        </p:nvSpPr>
        <p:spPr>
          <a:xfrm>
            <a:off x="179513" y="2074060"/>
            <a:ext cx="1728191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PARÁMETROS ELEGIDOS</a:t>
            </a:r>
            <a:endParaRPr lang="en-US" sz="1200" dirty="0"/>
          </a:p>
        </p:txBody>
      </p:sp>
      <p:cxnSp>
        <p:nvCxnSpPr>
          <p:cNvPr id="15" name="14 Conector recto de flecha"/>
          <p:cNvCxnSpPr>
            <a:stCxn id="16" idx="3"/>
          </p:cNvCxnSpPr>
          <p:nvPr/>
        </p:nvCxnSpPr>
        <p:spPr>
          <a:xfrm flipV="1">
            <a:off x="1619672" y="3068961"/>
            <a:ext cx="1224136" cy="144668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16" name="15 CuadroTexto"/>
          <p:cNvSpPr txBox="1"/>
          <p:nvPr/>
        </p:nvSpPr>
        <p:spPr>
          <a:xfrm>
            <a:off x="251520" y="2982796"/>
            <a:ext cx="136815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RADARGRAMA DE </a:t>
            </a:r>
          </a:p>
          <a:p>
            <a:pPr algn="ctr"/>
            <a:r>
              <a:rPr lang="es-ES_tradnl" sz="1200" dirty="0" smtClean="0"/>
              <a:t>LA MEDICIÓN</a:t>
            </a:r>
            <a:endParaRPr lang="en-US" sz="1200" dirty="0"/>
          </a:p>
        </p:txBody>
      </p:sp>
      <p:cxnSp>
        <p:nvCxnSpPr>
          <p:cNvPr id="21" name="20 Conector recto de flecha"/>
          <p:cNvCxnSpPr>
            <a:stCxn id="22" idx="2"/>
          </p:cNvCxnSpPr>
          <p:nvPr/>
        </p:nvCxnSpPr>
        <p:spPr>
          <a:xfrm rot="16200000" flipH="1">
            <a:off x="1055804" y="4737338"/>
            <a:ext cx="443660" cy="540060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22" name="21 CuadroTexto"/>
          <p:cNvSpPr txBox="1"/>
          <p:nvPr/>
        </p:nvSpPr>
        <p:spPr>
          <a:xfrm>
            <a:off x="179512" y="4323873"/>
            <a:ext cx="165618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RUEDA PARA TOMA DE DATOS DE UN PERFIL</a:t>
            </a:r>
            <a:endParaRPr lang="en-US" sz="1200" dirty="0"/>
          </a:p>
        </p:txBody>
      </p:sp>
      <p:sp useBgFill="1">
        <p:nvSpPr>
          <p:cNvPr id="26" name="25 CuadroTexto"/>
          <p:cNvSpPr txBox="1"/>
          <p:nvPr/>
        </p:nvSpPr>
        <p:spPr>
          <a:xfrm>
            <a:off x="179512" y="5465549"/>
            <a:ext cx="1080120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DIMENSIONES</a:t>
            </a:r>
            <a:endParaRPr lang="en-US" sz="1200" dirty="0"/>
          </a:p>
        </p:txBody>
      </p:sp>
      <p:cxnSp>
        <p:nvCxnSpPr>
          <p:cNvPr id="27" name="26 Conector recto de flecha"/>
          <p:cNvCxnSpPr/>
          <p:nvPr/>
        </p:nvCxnSpPr>
        <p:spPr>
          <a:xfrm rot="5400000" flipH="1" flipV="1">
            <a:off x="2232534" y="5265204"/>
            <a:ext cx="1367358" cy="794"/>
          </a:xfrm>
          <a:prstGeom prst="straightConnector1">
            <a:avLst/>
          </a:prstGeom>
          <a:ln w="22225" cmpd="sng">
            <a:solidFill>
              <a:schemeClr val="bg1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cxnSp>
        <p:nvCxnSpPr>
          <p:cNvPr id="30" name="29 Conector recto de flecha"/>
          <p:cNvCxnSpPr/>
          <p:nvPr/>
        </p:nvCxnSpPr>
        <p:spPr>
          <a:xfrm flipV="1">
            <a:off x="2915816" y="5805264"/>
            <a:ext cx="576064" cy="144016"/>
          </a:xfrm>
          <a:prstGeom prst="straightConnector1">
            <a:avLst/>
          </a:prstGeom>
          <a:ln w="22225" cmpd="sng">
            <a:solidFill>
              <a:schemeClr val="bg1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cxnSp>
        <p:nvCxnSpPr>
          <p:cNvPr id="33" name="32 Conector recto de flecha"/>
          <p:cNvCxnSpPr/>
          <p:nvPr/>
        </p:nvCxnSpPr>
        <p:spPr>
          <a:xfrm rot="10800000">
            <a:off x="1547664" y="5733256"/>
            <a:ext cx="1368152" cy="216024"/>
          </a:xfrm>
          <a:prstGeom prst="straightConnector1">
            <a:avLst/>
          </a:prstGeom>
          <a:ln w="22225" cmpd="sng">
            <a:solidFill>
              <a:schemeClr val="bg1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37" name="36 CuadroTexto"/>
          <p:cNvSpPr txBox="1"/>
          <p:nvPr/>
        </p:nvSpPr>
        <p:spPr>
          <a:xfrm>
            <a:off x="1619672" y="5877272"/>
            <a:ext cx="504056" cy="2265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000" dirty="0" smtClean="0"/>
              <a:t>105 mm</a:t>
            </a:r>
            <a:endParaRPr lang="en-US" sz="1000" dirty="0"/>
          </a:p>
        </p:txBody>
      </p:sp>
      <p:sp useBgFill="1">
        <p:nvSpPr>
          <p:cNvPr id="38" name="37 CuadroTexto"/>
          <p:cNvSpPr txBox="1"/>
          <p:nvPr/>
        </p:nvSpPr>
        <p:spPr>
          <a:xfrm>
            <a:off x="2987824" y="4653136"/>
            <a:ext cx="504056" cy="2265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000" dirty="0" smtClean="0"/>
              <a:t>155 mm</a:t>
            </a:r>
            <a:endParaRPr lang="en-US" sz="1000" dirty="0"/>
          </a:p>
        </p:txBody>
      </p:sp>
      <p:sp useBgFill="1">
        <p:nvSpPr>
          <p:cNvPr id="39" name="38 CuadroTexto"/>
          <p:cNvSpPr txBox="1"/>
          <p:nvPr/>
        </p:nvSpPr>
        <p:spPr>
          <a:xfrm>
            <a:off x="3419872" y="5877272"/>
            <a:ext cx="504056" cy="2265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000" dirty="0" smtClean="0"/>
              <a:t>92 mm</a:t>
            </a:r>
            <a:endParaRPr lang="en-US" sz="1000" dirty="0"/>
          </a:p>
        </p:txBody>
      </p:sp>
      <p:cxnSp>
        <p:nvCxnSpPr>
          <p:cNvPr id="40" name="39 Conector recto de flecha"/>
          <p:cNvCxnSpPr/>
          <p:nvPr/>
        </p:nvCxnSpPr>
        <p:spPr>
          <a:xfrm rot="5400000">
            <a:off x="2988916" y="2421976"/>
            <a:ext cx="357861" cy="72011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41" name="40 CuadroTexto"/>
          <p:cNvSpPr txBox="1"/>
          <p:nvPr/>
        </p:nvSpPr>
        <p:spPr>
          <a:xfrm>
            <a:off x="2699792" y="2076237"/>
            <a:ext cx="1512168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TRAZA DE LA ONDA</a:t>
            </a:r>
            <a:endParaRPr lang="en-US" sz="1200" dirty="0"/>
          </a:p>
        </p:txBody>
      </p:sp>
      <p:cxnSp>
        <p:nvCxnSpPr>
          <p:cNvPr id="44" name="43 Conector recto de flecha"/>
          <p:cNvCxnSpPr>
            <a:stCxn id="45" idx="1"/>
          </p:cNvCxnSpPr>
          <p:nvPr/>
        </p:nvCxnSpPr>
        <p:spPr>
          <a:xfrm rot="10800000" flipV="1">
            <a:off x="5580112" y="2209858"/>
            <a:ext cx="1152128" cy="211030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45" name="44 CuadroTexto"/>
          <p:cNvSpPr txBox="1"/>
          <p:nvPr/>
        </p:nvSpPr>
        <p:spPr>
          <a:xfrm>
            <a:off x="6732240" y="1988840"/>
            <a:ext cx="2160240" cy="4420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200" dirty="0" smtClean="0"/>
              <a:t>ORIFICIO DONDE SALE LA AGUJA QUE PENETRA LA MADERA</a:t>
            </a:r>
            <a:endParaRPr lang="en-US" sz="1200" dirty="0"/>
          </a:p>
        </p:txBody>
      </p:sp>
      <p:cxnSp>
        <p:nvCxnSpPr>
          <p:cNvPr id="57" name="56 Conector recto de flecha"/>
          <p:cNvCxnSpPr>
            <a:stCxn id="58" idx="1"/>
          </p:cNvCxnSpPr>
          <p:nvPr/>
        </p:nvCxnSpPr>
        <p:spPr>
          <a:xfrm rot="10800000">
            <a:off x="6588224" y="2996977"/>
            <a:ext cx="216024" cy="416693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58" name="57 CuadroTexto"/>
          <p:cNvSpPr txBox="1"/>
          <p:nvPr/>
        </p:nvSpPr>
        <p:spPr>
          <a:xfrm>
            <a:off x="6804248" y="3284984"/>
            <a:ext cx="2088232" cy="2573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200" dirty="0" smtClean="0"/>
              <a:t>BOTÓN DE PUESTA EN MARCHA</a:t>
            </a:r>
            <a:endParaRPr lang="en-US" sz="1200" dirty="0"/>
          </a:p>
        </p:txBody>
      </p:sp>
      <p:cxnSp>
        <p:nvCxnSpPr>
          <p:cNvPr id="64" name="63 Conector recto de flecha"/>
          <p:cNvCxnSpPr>
            <a:stCxn id="65" idx="1"/>
          </p:cNvCxnSpPr>
          <p:nvPr/>
        </p:nvCxnSpPr>
        <p:spPr>
          <a:xfrm rot="10800000" flipV="1">
            <a:off x="6804248" y="4370098"/>
            <a:ext cx="504056" cy="499062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65" name="64 CuadroTexto"/>
          <p:cNvSpPr txBox="1"/>
          <p:nvPr/>
        </p:nvSpPr>
        <p:spPr>
          <a:xfrm>
            <a:off x="7308304" y="4149080"/>
            <a:ext cx="1584176" cy="4420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200" dirty="0" smtClean="0"/>
              <a:t>MONITOR DONDE SE VE EL Nº DE ARCHIVO</a:t>
            </a:r>
            <a:endParaRPr lang="en-US" sz="1200" dirty="0"/>
          </a:p>
        </p:txBody>
      </p:sp>
      <p:cxnSp>
        <p:nvCxnSpPr>
          <p:cNvPr id="71" name="70 Conector recto de flecha"/>
          <p:cNvCxnSpPr>
            <a:stCxn id="72" idx="1"/>
          </p:cNvCxnSpPr>
          <p:nvPr/>
        </p:nvCxnSpPr>
        <p:spPr>
          <a:xfrm rot="10800000">
            <a:off x="5868144" y="5445224"/>
            <a:ext cx="1440160" cy="437042"/>
          </a:xfrm>
          <a:prstGeom prst="straightConnector1">
            <a:avLst/>
          </a:prstGeom>
          <a:ln w="22225" cmpd="sng">
            <a:solidFill>
              <a:schemeClr val="accent3"/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72" name="71 CuadroTexto"/>
          <p:cNvSpPr txBox="1"/>
          <p:nvPr/>
        </p:nvSpPr>
        <p:spPr>
          <a:xfrm>
            <a:off x="7308304" y="5661248"/>
            <a:ext cx="1584176" cy="4420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 anchor="ctr" anchorCtr="1">
            <a:spAutoFit/>
          </a:bodyPr>
          <a:lstStyle/>
          <a:p>
            <a:pPr algn="ctr"/>
            <a:r>
              <a:rPr lang="es-ES_tradnl" sz="1200" dirty="0" smtClean="0"/>
              <a:t>LLAVE DE ENCENDIDO DEL RESISTÓGRAFO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33 Imagen" descr="F:\datos georradar y probetas pe\linescan+scope probeta 10 caso3.bmp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564904"/>
            <a:ext cx="4291541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562074"/>
          </a:xfrm>
        </p:spPr>
        <p:txBody>
          <a:bodyPr>
            <a:noAutofit/>
          </a:bodyPr>
          <a:lstStyle/>
          <a:p>
            <a:pPr marL="361950" indent="-361950"/>
            <a:r>
              <a:rPr lang="es-ES_tradnl" sz="2000" dirty="0" smtClean="0"/>
              <a:t>3. Técnicas no destructivas de inspección y diagnóstico de la madera</a:t>
            </a:r>
            <a:endParaRPr lang="en-US" sz="2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001419"/>
          </a:xfrm>
        </p:spPr>
        <p:txBody>
          <a:bodyPr numCol="1">
            <a:normAutofit/>
          </a:bodyPr>
          <a:lstStyle/>
          <a:p>
            <a:r>
              <a:rPr lang="es-ES_tradnl" dirty="0" smtClean="0"/>
              <a:t>Tipos de registros</a:t>
            </a:r>
            <a:endParaRPr lang="en-US" dirty="0"/>
          </a:p>
        </p:txBody>
      </p:sp>
      <p:sp>
        <p:nvSpPr>
          <p:cNvPr id="5" name="4 CuadroTexto"/>
          <p:cNvSpPr txBox="1"/>
          <p:nvPr/>
        </p:nvSpPr>
        <p:spPr>
          <a:xfrm>
            <a:off x="683568" y="1475492"/>
            <a:ext cx="4248472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s-ES_tradnl" dirty="0" smtClean="0"/>
              <a:t>GEORRADAR</a:t>
            </a:r>
            <a:endParaRPr lang="en-US" dirty="0"/>
          </a:p>
        </p:txBody>
      </p:sp>
      <p:sp>
        <p:nvSpPr>
          <p:cNvPr id="7" name="6 CuadroTexto"/>
          <p:cNvSpPr txBox="1"/>
          <p:nvPr/>
        </p:nvSpPr>
        <p:spPr>
          <a:xfrm>
            <a:off x="5508104" y="1484784"/>
            <a:ext cx="2808312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r>
              <a:rPr lang="es-ES_tradnl" dirty="0" smtClean="0"/>
              <a:t>RESISTÓGRAFO</a:t>
            </a:r>
            <a:endParaRPr lang="en-US" dirty="0"/>
          </a:p>
        </p:txBody>
      </p:sp>
      <p:cxnSp>
        <p:nvCxnSpPr>
          <p:cNvPr id="13" name="12 Conector recto de flecha"/>
          <p:cNvCxnSpPr/>
          <p:nvPr/>
        </p:nvCxnSpPr>
        <p:spPr>
          <a:xfrm rot="10800000">
            <a:off x="4427985" y="3861048"/>
            <a:ext cx="1440165" cy="432048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11" name="10 CuadroTexto"/>
          <p:cNvSpPr txBox="1"/>
          <p:nvPr/>
        </p:nvSpPr>
        <p:spPr>
          <a:xfrm>
            <a:off x="5220073" y="4293096"/>
            <a:ext cx="1728191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ONDA DIRECTA</a:t>
            </a:r>
            <a:endParaRPr lang="en-US" sz="1200" dirty="0"/>
          </a:p>
        </p:txBody>
      </p:sp>
      <p:cxnSp>
        <p:nvCxnSpPr>
          <p:cNvPr id="15" name="14 Conector recto de flecha"/>
          <p:cNvCxnSpPr>
            <a:stCxn id="16" idx="1"/>
          </p:cNvCxnSpPr>
          <p:nvPr/>
        </p:nvCxnSpPr>
        <p:spPr>
          <a:xfrm rot="10800000" flipV="1">
            <a:off x="3923929" y="4863644"/>
            <a:ext cx="1296145" cy="77524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16" name="15 CuadroTexto"/>
          <p:cNvSpPr txBox="1"/>
          <p:nvPr/>
        </p:nvSpPr>
        <p:spPr>
          <a:xfrm>
            <a:off x="5220073" y="4725144"/>
            <a:ext cx="1368152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ONDA REFLEJADA</a:t>
            </a:r>
            <a:endParaRPr lang="en-US" sz="1200" dirty="0"/>
          </a:p>
        </p:txBody>
      </p:sp>
      <p:sp useBgFill="1">
        <p:nvSpPr>
          <p:cNvPr id="26" name="25 CuadroTexto"/>
          <p:cNvSpPr txBox="1"/>
          <p:nvPr/>
        </p:nvSpPr>
        <p:spPr>
          <a:xfrm>
            <a:off x="3203849" y="2204864"/>
            <a:ext cx="1512168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AMPLITUD RELATIVA</a:t>
            </a:r>
            <a:endParaRPr lang="en-US" sz="1200" dirty="0"/>
          </a:p>
        </p:txBody>
      </p:sp>
      <p:pic>
        <p:nvPicPr>
          <p:cNvPr id="35" name="34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204864"/>
            <a:ext cx="326137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 useBgFill="1">
        <p:nvSpPr>
          <p:cNvPr id="46" name="45 CuadroTexto"/>
          <p:cNvSpPr txBox="1"/>
          <p:nvPr/>
        </p:nvSpPr>
        <p:spPr>
          <a:xfrm rot="16200000">
            <a:off x="-696816" y="4028329"/>
            <a:ext cx="2195736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TIEMPO DE PROPAGACIÓN (</a:t>
            </a:r>
            <a:r>
              <a:rPr lang="es-ES_tradnl" sz="1200" dirty="0" err="1" smtClean="0"/>
              <a:t>ns</a:t>
            </a:r>
            <a:r>
              <a:rPr lang="es-ES_tradnl" sz="1200" dirty="0" smtClean="0"/>
              <a:t>)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4. Desarrollo experimental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>
              <a:buNone/>
            </a:pPr>
            <a:r>
              <a:rPr lang="es-ES_tradnl" b="1" dirty="0" smtClean="0"/>
              <a:t>Contenido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s-ES_tradnl" sz="2800" dirty="0" smtClean="0"/>
              <a:t>Cálculo del contenido de humedad de una pieza aserrada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s-ES_tradnl" sz="2800" dirty="0" smtClean="0"/>
              <a:t>Descripción de las probetas a ensayar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s-ES_tradnl" sz="2800" dirty="0" smtClean="0"/>
              <a:t>Definición de tipos de medición con el </a:t>
            </a:r>
            <a:r>
              <a:rPr lang="es-ES_tradnl" sz="2800" u="sng" dirty="0" err="1" smtClean="0"/>
              <a:t>georradar</a:t>
            </a:r>
            <a:endParaRPr lang="es-ES_tradnl" sz="2800" u="sng" dirty="0" smtClean="0"/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s-ES_tradnl" sz="2800" dirty="0" smtClean="0"/>
              <a:t>Definición de tipos de medición con el </a:t>
            </a:r>
            <a:r>
              <a:rPr lang="es-ES_tradnl" sz="2800" u="sng" dirty="0" err="1" smtClean="0"/>
              <a:t>resistógrafo</a:t>
            </a:r>
            <a:endParaRPr lang="en-US" sz="28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4. Desarrollo experimental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24745"/>
            <a:ext cx="8229600" cy="1296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_tradnl" sz="2400" b="1" dirty="0" smtClean="0"/>
              <a:t>1. Cálculo del contenido de humedad de una pieza aserrada</a:t>
            </a:r>
          </a:p>
          <a:p>
            <a:pPr marL="216000">
              <a:buNone/>
            </a:pPr>
            <a:r>
              <a:rPr lang="es-ES_tradnl" sz="2400" dirty="0" smtClean="0"/>
              <a:t>				</a:t>
            </a:r>
            <a:r>
              <a:rPr lang="es-ES_tradnl" sz="2000" dirty="0" smtClean="0"/>
              <a:t>- </a:t>
            </a:r>
            <a:r>
              <a:rPr lang="es-ES_tradnl" sz="2000" u="sng" dirty="0" smtClean="0"/>
              <a:t>Secado en estufa</a:t>
            </a:r>
            <a:r>
              <a:rPr lang="es-ES_tradnl" sz="2000" dirty="0" smtClean="0"/>
              <a:t/>
            </a:r>
            <a:br>
              <a:rPr lang="es-ES_tradnl" sz="2000" dirty="0" smtClean="0"/>
            </a:br>
            <a:r>
              <a:rPr lang="es-ES_tradnl" sz="2000" dirty="0" smtClean="0"/>
              <a:t>			- Resistencia eléctrica</a:t>
            </a:r>
            <a:endParaRPr lang="es-ES_tradnl" sz="2400" dirty="0" smtClean="0"/>
          </a:p>
          <a:p>
            <a:pPr marL="0" indent="0">
              <a:buNone/>
            </a:pPr>
            <a:endParaRPr lang="es-ES_tradnl" sz="2400" dirty="0" smtClean="0"/>
          </a:p>
          <a:p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b="1" dirty="0" smtClean="0"/>
          </a:p>
        </p:txBody>
      </p:sp>
      <p:sp>
        <p:nvSpPr>
          <p:cNvPr id="4" name="3 Abrir llave"/>
          <p:cNvSpPr/>
          <p:nvPr/>
        </p:nvSpPr>
        <p:spPr>
          <a:xfrm>
            <a:off x="2915816" y="1700808"/>
            <a:ext cx="144016" cy="648072"/>
          </a:xfrm>
          <a:prstGeom prst="leftBrace">
            <a:avLst/>
          </a:prstGeom>
          <a:effectLst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4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212976"/>
            <a:ext cx="2376264" cy="1111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0" name="9 Grupo"/>
          <p:cNvGrpSpPr/>
          <p:nvPr/>
        </p:nvGrpSpPr>
        <p:grpSpPr>
          <a:xfrm>
            <a:off x="971600" y="3356992"/>
            <a:ext cx="1656184" cy="504056"/>
            <a:chOff x="1187624" y="3429000"/>
            <a:chExt cx="1656184" cy="504056"/>
          </a:xfrm>
        </p:grpSpPr>
        <p:sp>
          <p:nvSpPr>
            <p:cNvPr id="6149" name="AutoShape 5"/>
            <p:cNvSpPr>
              <a:spLocks noChangeArrowheads="1"/>
            </p:cNvSpPr>
            <p:nvPr/>
          </p:nvSpPr>
          <p:spPr bwMode="auto">
            <a:xfrm>
              <a:off x="1187624" y="3429000"/>
              <a:ext cx="1656184" cy="50405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C0504D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59632" y="3501008"/>
              <a:ext cx="1524000" cy="428625"/>
            </a:xfrm>
            <a:prstGeom prst="rect">
              <a:avLst/>
            </a:prstGeom>
            <a:noFill/>
          </p:spPr>
        </p:pic>
      </p:grpSp>
      <p:sp>
        <p:nvSpPr>
          <p:cNvPr id="13" name="12 Rectángulo"/>
          <p:cNvSpPr/>
          <p:nvPr/>
        </p:nvSpPr>
        <p:spPr>
          <a:xfrm>
            <a:off x="467544" y="4437112"/>
            <a:ext cx="82296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/>
              <a:t>Para un contenido de </a:t>
            </a:r>
            <a:r>
              <a:rPr lang="es-ES_tradnl" b="1" dirty="0"/>
              <a:t>humedad del 12,8%</a:t>
            </a:r>
            <a:r>
              <a:rPr lang="es-ES_tradnl" dirty="0"/>
              <a:t>, se procede al cálculo de la densidad de madera del pino radiata o </a:t>
            </a:r>
            <a:r>
              <a:rPr lang="es-ES_tradnl" dirty="0" err="1"/>
              <a:t>insignis</a:t>
            </a:r>
            <a:r>
              <a:rPr lang="es-ES_tradnl" dirty="0"/>
              <a:t>, de nuestro lote, según la Norma UNE 56.531:1977.</a:t>
            </a:r>
          </a:p>
          <a:p>
            <a:pPr>
              <a:buNone/>
            </a:pPr>
            <a:endParaRPr lang="es-ES_tradnl" sz="2000" dirty="0"/>
          </a:p>
          <a:p>
            <a:pPr algn="r">
              <a:buNone/>
            </a:pPr>
            <a:r>
              <a:rPr lang="es-ES_tradnl" b="1" dirty="0" smtClean="0"/>
              <a:t>Resultado</a:t>
            </a:r>
            <a:r>
              <a:rPr lang="es-ES_tradnl" dirty="0"/>
              <a:t>: densidad media = 616,69 Kg/m</a:t>
            </a:r>
            <a:r>
              <a:rPr lang="es-ES_tradnl" baseline="30000" dirty="0"/>
              <a:t>3</a:t>
            </a:r>
            <a:endParaRPr lang="es-ES_tradnl" sz="2000" baseline="30000" dirty="0" smtClean="0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8" name="17 Grupo"/>
          <p:cNvGrpSpPr/>
          <p:nvPr/>
        </p:nvGrpSpPr>
        <p:grpSpPr>
          <a:xfrm>
            <a:off x="899592" y="5301208"/>
            <a:ext cx="864096" cy="648072"/>
            <a:chOff x="1619672" y="5373216"/>
            <a:chExt cx="864096" cy="648072"/>
          </a:xfrm>
        </p:grpSpPr>
        <p:sp>
          <p:nvSpPr>
            <p:cNvPr id="6152" name="AutoShape 8"/>
            <p:cNvSpPr>
              <a:spLocks noChangeArrowheads="1"/>
            </p:cNvSpPr>
            <p:nvPr/>
          </p:nvSpPr>
          <p:spPr bwMode="auto">
            <a:xfrm>
              <a:off x="1619672" y="5373216"/>
              <a:ext cx="864096" cy="64807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C0504D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6150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91680" y="5445224"/>
              <a:ext cx="676275" cy="533400"/>
            </a:xfrm>
            <a:prstGeom prst="rect">
              <a:avLst/>
            </a:prstGeom>
            <a:noFill/>
          </p:spPr>
        </p:pic>
      </p:grpSp>
      <p:sp>
        <p:nvSpPr>
          <p:cNvPr id="19" name="18 CuadroTexto"/>
          <p:cNvSpPr txBox="1"/>
          <p:nvPr/>
        </p:nvSpPr>
        <p:spPr>
          <a:xfrm>
            <a:off x="467544" y="256490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Descripción de las probetas para el cálculo del contenido de humedad del pino radiata o </a:t>
            </a:r>
            <a:r>
              <a:rPr lang="es-ES_tradnl" dirty="0" err="1"/>
              <a:t>insignis</a:t>
            </a:r>
            <a:r>
              <a:rPr lang="es-ES_tradnl" dirty="0"/>
              <a:t>, de nuestro lote, según la Norma UNE 13.183-1:2002.</a:t>
            </a:r>
            <a:endParaRPr lang="en-U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971600" y="1772816"/>
            <a:ext cx="1625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/>
              <a:t>Dos métodos: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4. Desarrollo experimental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s-ES_tradnl" sz="2400" b="1" dirty="0" smtClean="0"/>
              <a:t>2. Descripción de las probetas a ensayar</a:t>
            </a:r>
          </a:p>
          <a:p>
            <a:r>
              <a:rPr lang="es-ES_tradnl" sz="2400" dirty="0" smtClean="0"/>
              <a:t>Dimensiones: 25 x 25 x 7,5 cm</a:t>
            </a:r>
          </a:p>
          <a:p>
            <a:r>
              <a:rPr lang="es-ES_tradnl" sz="2400" dirty="0" smtClean="0"/>
              <a:t>20 probetas</a:t>
            </a:r>
          </a:p>
        </p:txBody>
      </p:sp>
      <p:pic>
        <p:nvPicPr>
          <p:cNvPr id="8" name="7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2941569"/>
            <a:ext cx="2088232" cy="1351528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26000"/>
              </a:srgbClr>
            </a:outerShdw>
          </a:effectLst>
        </p:spPr>
      </p:pic>
      <p:pic>
        <p:nvPicPr>
          <p:cNvPr id="9" name="8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924944"/>
            <a:ext cx="2016224" cy="136815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26000"/>
              </a:srgbClr>
            </a:outerShdw>
          </a:effectLst>
        </p:spPr>
      </p:pic>
      <p:pic>
        <p:nvPicPr>
          <p:cNvPr id="10" name="9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509120"/>
            <a:ext cx="2088232" cy="136815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26000"/>
              </a:srgbClr>
            </a:outerShdw>
          </a:effectLst>
        </p:spPr>
      </p:pic>
      <p:pic>
        <p:nvPicPr>
          <p:cNvPr id="11" name="10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4509120"/>
            <a:ext cx="2016223" cy="136815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26000"/>
              </a:srgbClr>
            </a:outerShdw>
          </a:effectLst>
        </p:spPr>
      </p:pic>
      <p:grpSp>
        <p:nvGrpSpPr>
          <p:cNvPr id="25" name="24 Grupo"/>
          <p:cNvGrpSpPr/>
          <p:nvPr/>
        </p:nvGrpSpPr>
        <p:grpSpPr>
          <a:xfrm>
            <a:off x="5436096" y="2132856"/>
            <a:ext cx="3240360" cy="2869287"/>
            <a:chOff x="3203848" y="2852936"/>
            <a:chExt cx="3240360" cy="2869287"/>
          </a:xfrm>
        </p:grpSpPr>
        <p:pic>
          <p:nvPicPr>
            <p:cNvPr id="4" name="6 Imagen" descr="1.bmp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35896" y="3645024"/>
              <a:ext cx="2046210" cy="12241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27000"/>
                </a:srgbClr>
              </a:outerShdw>
            </a:effectLst>
          </p:spPr>
        </p:pic>
        <p:cxnSp>
          <p:nvCxnSpPr>
            <p:cNvPr id="12" name="11 Conector recto de flecha"/>
            <p:cNvCxnSpPr>
              <a:stCxn id="13" idx="2"/>
            </p:cNvCxnSpPr>
            <p:nvPr/>
          </p:nvCxnSpPr>
          <p:spPr>
            <a:xfrm rot="5400000">
              <a:off x="4260450" y="3513493"/>
              <a:ext cx="803121" cy="36004"/>
            </a:xfrm>
            <a:prstGeom prst="straightConnector1">
              <a:avLst/>
            </a:prstGeom>
            <a:ln w="22225" cmpd="sng">
              <a:solidFill>
                <a:schemeClr val="accent3">
                  <a:lumMod val="60000"/>
                  <a:lumOff val="40000"/>
                </a:schemeClr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64000"/>
                </a:prstClr>
              </a:out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cxnSp>
        <p:sp useBgFill="1">
          <p:nvSpPr>
            <p:cNvPr id="13" name="12 CuadroTexto"/>
            <p:cNvSpPr txBox="1"/>
            <p:nvPr/>
          </p:nvSpPr>
          <p:spPr>
            <a:xfrm>
              <a:off x="4211960" y="2852936"/>
              <a:ext cx="936104" cy="27699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 anchor="ctr" anchorCtr="1">
              <a:spAutoFit/>
            </a:bodyPr>
            <a:lstStyle/>
            <a:p>
              <a:pPr algn="ctr"/>
              <a:r>
                <a:rPr lang="es-ES_tradnl" sz="1200" dirty="0" smtClean="0"/>
                <a:t>CARA</a:t>
              </a:r>
              <a:endParaRPr lang="en-US" sz="1200" dirty="0"/>
            </a:p>
          </p:txBody>
        </p:sp>
        <p:cxnSp>
          <p:nvCxnSpPr>
            <p:cNvPr id="14" name="13 Conector recto de flecha"/>
            <p:cNvCxnSpPr>
              <a:stCxn id="15" idx="0"/>
            </p:cNvCxnSpPr>
            <p:nvPr/>
          </p:nvCxnSpPr>
          <p:spPr>
            <a:xfrm rot="5400000" flipH="1" flipV="1">
              <a:off x="3545886" y="4779150"/>
              <a:ext cx="1080120" cy="252028"/>
            </a:xfrm>
            <a:prstGeom prst="straightConnector1">
              <a:avLst/>
            </a:prstGeom>
            <a:ln w="22225" cmpd="sng">
              <a:solidFill>
                <a:schemeClr val="accent3">
                  <a:lumMod val="60000"/>
                  <a:lumOff val="40000"/>
                </a:schemeClr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64000"/>
                </a:prstClr>
              </a:out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cxnSp>
        <p:sp useBgFill="1">
          <p:nvSpPr>
            <p:cNvPr id="15" name="14 CuadroTexto"/>
            <p:cNvSpPr txBox="1"/>
            <p:nvPr/>
          </p:nvSpPr>
          <p:spPr>
            <a:xfrm>
              <a:off x="3203848" y="5445224"/>
              <a:ext cx="1512168" cy="27699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 anchor="ctr" anchorCtr="1">
              <a:spAutoFit/>
            </a:bodyPr>
            <a:lstStyle/>
            <a:p>
              <a:pPr algn="ctr"/>
              <a:r>
                <a:rPr lang="es-ES_tradnl" sz="1200" dirty="0" smtClean="0"/>
                <a:t>CANTO</a:t>
              </a:r>
              <a:endParaRPr lang="en-US" sz="1200" dirty="0"/>
            </a:p>
          </p:txBody>
        </p:sp>
        <p:cxnSp>
          <p:nvCxnSpPr>
            <p:cNvPr id="16" name="15 Conector recto de flecha"/>
            <p:cNvCxnSpPr>
              <a:stCxn id="17" idx="0"/>
            </p:cNvCxnSpPr>
            <p:nvPr/>
          </p:nvCxnSpPr>
          <p:spPr>
            <a:xfrm rot="16200000" flipV="1">
              <a:off x="4842031" y="4599131"/>
              <a:ext cx="1080118" cy="612068"/>
            </a:xfrm>
            <a:prstGeom prst="straightConnector1">
              <a:avLst/>
            </a:prstGeom>
            <a:ln w="22225" cmpd="sng">
              <a:solidFill>
                <a:schemeClr val="accent3">
                  <a:lumMod val="60000"/>
                  <a:lumOff val="40000"/>
                </a:schemeClr>
              </a:solidFill>
              <a:tailEnd type="arrow"/>
            </a:ln>
            <a:effectLst>
              <a:outerShdw blurRad="50800" dist="38100" dir="2700000" algn="tl" rotWithShape="0">
                <a:prstClr val="black">
                  <a:alpha val="64000"/>
                </a:prstClr>
              </a:out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cxnSp>
        <p:sp useBgFill="1">
          <p:nvSpPr>
            <p:cNvPr id="17" name="16 CuadroTexto"/>
            <p:cNvSpPr txBox="1"/>
            <p:nvPr/>
          </p:nvSpPr>
          <p:spPr>
            <a:xfrm>
              <a:off x="4932040" y="5445224"/>
              <a:ext cx="1512168" cy="27699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 anchor="ctr" anchorCtr="1">
              <a:spAutoFit/>
            </a:bodyPr>
            <a:lstStyle/>
            <a:p>
              <a:pPr algn="ctr"/>
              <a:r>
                <a:rPr lang="es-ES_tradnl" sz="1200" dirty="0" smtClean="0"/>
                <a:t>TESTA</a:t>
              </a:r>
              <a:endParaRPr lang="en-US" sz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4. Desarrollo experimental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s-ES_tradnl" sz="2400" b="1" dirty="0" smtClean="0"/>
              <a:t>3. Definición de tipos de medición con el </a:t>
            </a:r>
            <a:r>
              <a:rPr lang="es-ES_tradnl" sz="2400" b="1" dirty="0" err="1" smtClean="0"/>
              <a:t>georradar</a:t>
            </a:r>
            <a:endParaRPr lang="es-ES_tradnl" sz="2400" b="1" dirty="0" smtClean="0"/>
          </a:p>
          <a:p>
            <a:r>
              <a:rPr lang="es-ES_tradnl" sz="1600" dirty="0" smtClean="0"/>
              <a:t>Con la antena utilizada el campo eléctrico oscila en dirección perpendicular al dipolo (emisor E – receptor R) de la misma.</a:t>
            </a:r>
            <a:endParaRPr lang="en-US" sz="1800" dirty="0"/>
          </a:p>
        </p:txBody>
      </p:sp>
      <p:pic>
        <p:nvPicPr>
          <p:cNvPr id="15" name="14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509120"/>
            <a:ext cx="2448272" cy="128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509120"/>
            <a:ext cx="1584177" cy="1584177"/>
          </a:xfrm>
          <a:prstGeom prst="rect">
            <a:avLst/>
          </a:prstGeom>
        </p:spPr>
      </p:pic>
      <p:pic>
        <p:nvPicPr>
          <p:cNvPr id="17" name="16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509120"/>
            <a:ext cx="1584176" cy="1585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509120"/>
            <a:ext cx="2376265" cy="1264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19 Grupo"/>
          <p:cNvGrpSpPr/>
          <p:nvPr/>
        </p:nvGrpSpPr>
        <p:grpSpPr>
          <a:xfrm>
            <a:off x="1835696" y="2204864"/>
            <a:ext cx="1041050" cy="1008112"/>
            <a:chOff x="3347864" y="1988840"/>
            <a:chExt cx="1264132" cy="1224136"/>
          </a:xfrm>
        </p:grpSpPr>
        <p:grpSp>
          <p:nvGrpSpPr>
            <p:cNvPr id="13" name="12 Grupo"/>
            <p:cNvGrpSpPr/>
            <p:nvPr/>
          </p:nvGrpSpPr>
          <p:grpSpPr>
            <a:xfrm>
              <a:off x="3347864" y="1988840"/>
              <a:ext cx="1264132" cy="1224136"/>
              <a:chOff x="2803812" y="1671637"/>
              <a:chExt cx="3536376" cy="3246399"/>
            </a:xfrm>
          </p:grpSpPr>
          <p:pic>
            <p:nvPicPr>
              <p:cNvPr id="5" name="4 Imagen"/>
              <p:cNvPicPr/>
              <p:nvPr/>
            </p:nvPicPr>
            <p:blipFill>
              <a:blip r:embed="rId6" cstate="print"/>
              <a:srcRect b="7634"/>
              <a:stretch>
                <a:fillRect/>
              </a:stretch>
            </p:blipFill>
            <p:spPr bwMode="auto">
              <a:xfrm>
                <a:off x="2803812" y="1671637"/>
                <a:ext cx="3536376" cy="32463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02" name="Oval 2"/>
              <p:cNvSpPr>
                <a:spLocks noChangeArrowheads="1"/>
              </p:cNvSpPr>
              <p:nvPr/>
            </p:nvSpPr>
            <p:spPr bwMode="auto">
              <a:xfrm>
                <a:off x="3895724" y="3084339"/>
                <a:ext cx="381739" cy="207303"/>
              </a:xfrm>
              <a:prstGeom prst="ellipse">
                <a:avLst/>
              </a:prstGeom>
              <a:solidFill>
                <a:srgbClr val="9BBB59"/>
              </a:solidFill>
              <a:ln w="1905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603" name="Oval 3"/>
              <p:cNvSpPr>
                <a:spLocks noChangeArrowheads="1"/>
              </p:cNvSpPr>
              <p:nvPr/>
            </p:nvSpPr>
            <p:spPr bwMode="auto">
              <a:xfrm>
                <a:off x="4933950" y="3084339"/>
                <a:ext cx="376998" cy="207303"/>
              </a:xfrm>
              <a:prstGeom prst="ellipse">
                <a:avLst/>
              </a:prstGeom>
              <a:solidFill>
                <a:srgbClr val="9BBB59"/>
              </a:solidFill>
              <a:ln w="1905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cxnSp>
            <p:nvCxnSpPr>
              <p:cNvPr id="25604" name="AutoShape 4"/>
              <p:cNvCxnSpPr>
                <a:cxnSpLocks noChangeShapeType="1"/>
              </p:cNvCxnSpPr>
              <p:nvPr/>
            </p:nvCxnSpPr>
            <p:spPr bwMode="auto">
              <a:xfrm>
                <a:off x="4572000" y="2204864"/>
                <a:ext cx="0" cy="1733550"/>
              </a:xfrm>
              <a:prstGeom prst="straightConnector1">
                <a:avLst/>
              </a:prstGeom>
              <a:noFill/>
              <a:ln w="19050">
                <a:solidFill>
                  <a:schemeClr val="accent1"/>
                </a:solidFill>
                <a:round/>
                <a:headEnd/>
                <a:tailEnd type="triangle" w="lg" len="med"/>
              </a:ln>
            </p:spPr>
          </p:cxnSp>
          <p:cxnSp>
            <p:nvCxnSpPr>
              <p:cNvPr id="25605" name="AutoShape 5"/>
              <p:cNvCxnSpPr>
                <a:cxnSpLocks noChangeShapeType="1"/>
              </p:cNvCxnSpPr>
              <p:nvPr/>
            </p:nvCxnSpPr>
            <p:spPr bwMode="auto">
              <a:xfrm>
                <a:off x="4257675" y="3182764"/>
                <a:ext cx="676275" cy="0"/>
              </a:xfrm>
              <a:prstGeom prst="straightConnector1">
                <a:avLst/>
              </a:prstGeom>
              <a:noFill/>
              <a:ln w="19050">
                <a:solidFill>
                  <a:srgbClr val="FFFFFF"/>
                </a:solidFill>
                <a:round/>
                <a:headEnd/>
                <a:tailEnd/>
              </a:ln>
            </p:spPr>
          </p:cxnSp>
          <p:sp>
            <p:nvSpPr>
              <p:cNvPr id="25607" name="Text Box 7"/>
              <p:cNvSpPr txBox="1">
                <a:spLocks noChangeArrowheads="1"/>
              </p:cNvSpPr>
              <p:nvPr/>
            </p:nvSpPr>
            <p:spPr bwMode="auto">
              <a:xfrm>
                <a:off x="4894978" y="2602655"/>
                <a:ext cx="415969" cy="3975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vert="horz" wrap="square" lIns="0" tIns="0" rIns="0" bIns="0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R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3707904" y="2342990"/>
              <a:ext cx="148695" cy="14990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E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25608" name="19 CuadroTexto"/>
          <p:cNvSpPr txBox="1">
            <a:spLocks noChangeArrowheads="1"/>
          </p:cNvSpPr>
          <p:nvPr/>
        </p:nvSpPr>
        <p:spPr bwMode="auto">
          <a:xfrm>
            <a:off x="323528" y="3421112"/>
            <a:ext cx="16557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 1. Cara paralela: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 antena se sitúa sobre la cara de modo que el campo eléctrico oscila en la dirección paralela a la dirección de las fibras.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5609" name="20 CuadroTexto"/>
          <p:cNvSpPr txBox="1">
            <a:spLocks noChangeArrowheads="1"/>
          </p:cNvSpPr>
          <p:nvPr/>
        </p:nvSpPr>
        <p:spPr bwMode="auto">
          <a:xfrm>
            <a:off x="2051721" y="3421112"/>
            <a:ext cx="1656184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 2. Cara perpendicular: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 antena se sitúa sobre la cara de modo que el campo eléctrico oscila en la dirección perpendicular a la dirección de la fibra.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5610" name="21 CuadroTexto"/>
          <p:cNvSpPr txBox="1">
            <a:spLocks noChangeArrowheads="1"/>
          </p:cNvSpPr>
          <p:nvPr/>
        </p:nvSpPr>
        <p:spPr bwMode="auto">
          <a:xfrm>
            <a:off x="3779912" y="3421112"/>
            <a:ext cx="252028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 3. Testa: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se coloca la antena sobre la testa de modo que el campo oscila en dirección perpendicular a las fibras. Y para la probeta que se muestra el campo oscila de forma radial.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5611" name="22 CuadroTexto"/>
          <p:cNvSpPr txBox="1">
            <a:spLocks noChangeArrowheads="1"/>
          </p:cNvSpPr>
          <p:nvPr/>
        </p:nvSpPr>
        <p:spPr bwMode="auto">
          <a:xfrm>
            <a:off x="6372200" y="3429000"/>
            <a:ext cx="237626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 4. Canto: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se coloca la antena en el canto de la probeta y así el campo eléctrico oscila perpendicular a las fibras. Y para la probeta que se muestra el campo oscila de forma radial.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25" name="24 Imagen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988840"/>
            <a:ext cx="2015867" cy="1312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AutoShape 4"/>
          <p:cNvCxnSpPr>
            <a:cxnSpLocks noChangeShapeType="1"/>
          </p:cNvCxnSpPr>
          <p:nvPr/>
        </p:nvCxnSpPr>
        <p:spPr bwMode="auto">
          <a:xfrm rot="16200000" flipH="1">
            <a:off x="972394" y="5374010"/>
            <a:ext cx="503262" cy="71214"/>
          </a:xfrm>
          <a:prstGeom prst="straightConnector1">
            <a:avLst/>
          </a:prstGeom>
          <a:noFill/>
          <a:ln w="19050">
            <a:solidFill>
              <a:schemeClr val="accent1"/>
            </a:solidFill>
            <a:round/>
            <a:headEnd/>
            <a:tailEnd type="triangle" w="lg" len="med"/>
          </a:ln>
        </p:spPr>
      </p:cxnSp>
      <p:cxnSp>
        <p:nvCxnSpPr>
          <p:cNvPr id="32" name="AutoShape 4"/>
          <p:cNvCxnSpPr>
            <a:cxnSpLocks noChangeShapeType="1"/>
          </p:cNvCxnSpPr>
          <p:nvPr/>
        </p:nvCxnSpPr>
        <p:spPr bwMode="auto">
          <a:xfrm rot="5400000">
            <a:off x="503548" y="5481228"/>
            <a:ext cx="504056" cy="1588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lg" len="med"/>
          </a:ln>
        </p:spPr>
      </p:cxnSp>
      <p:cxnSp>
        <p:nvCxnSpPr>
          <p:cNvPr id="37" name="AutoShape 4"/>
          <p:cNvCxnSpPr>
            <a:cxnSpLocks noChangeShapeType="1"/>
          </p:cNvCxnSpPr>
          <p:nvPr/>
        </p:nvCxnSpPr>
        <p:spPr bwMode="auto">
          <a:xfrm rot="5400000">
            <a:off x="2232534" y="5408426"/>
            <a:ext cx="504056" cy="1588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lg" len="med"/>
          </a:ln>
        </p:spPr>
      </p:cxnSp>
      <p:cxnSp>
        <p:nvCxnSpPr>
          <p:cNvPr id="38" name="AutoShape 4"/>
          <p:cNvCxnSpPr>
            <a:cxnSpLocks noChangeShapeType="1"/>
          </p:cNvCxnSpPr>
          <p:nvPr/>
        </p:nvCxnSpPr>
        <p:spPr bwMode="auto">
          <a:xfrm flipV="1">
            <a:off x="2555776" y="5229200"/>
            <a:ext cx="864096" cy="72008"/>
          </a:xfrm>
          <a:prstGeom prst="straightConnector1">
            <a:avLst/>
          </a:prstGeom>
          <a:noFill/>
          <a:ln w="19050">
            <a:solidFill>
              <a:schemeClr val="accent1"/>
            </a:solidFill>
            <a:round/>
            <a:headEnd/>
            <a:tailEnd type="triangle" w="lg" len="med"/>
          </a:ln>
        </p:spPr>
      </p:cxnSp>
      <p:cxnSp>
        <p:nvCxnSpPr>
          <p:cNvPr id="42" name="AutoShape 4"/>
          <p:cNvCxnSpPr>
            <a:cxnSpLocks noChangeShapeType="1"/>
          </p:cNvCxnSpPr>
          <p:nvPr/>
        </p:nvCxnSpPr>
        <p:spPr bwMode="auto">
          <a:xfrm rot="16200000" flipV="1">
            <a:off x="4608004" y="5121188"/>
            <a:ext cx="1008112" cy="72008"/>
          </a:xfrm>
          <a:prstGeom prst="straightConnector1">
            <a:avLst/>
          </a:prstGeom>
          <a:noFill/>
          <a:ln w="19050">
            <a:solidFill>
              <a:schemeClr val="accent1"/>
            </a:solidFill>
            <a:round/>
            <a:headEnd/>
            <a:tailEnd type="triangle" w="lg" len="med"/>
          </a:ln>
        </p:spPr>
      </p:cxnSp>
      <p:sp>
        <p:nvSpPr>
          <p:cNvPr id="45" name="44 Elipse"/>
          <p:cNvSpPr/>
          <p:nvPr/>
        </p:nvSpPr>
        <p:spPr>
          <a:xfrm>
            <a:off x="5076056" y="5157192"/>
            <a:ext cx="72008" cy="72008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AutoShape 4"/>
          <p:cNvCxnSpPr>
            <a:cxnSpLocks noChangeShapeType="1"/>
          </p:cNvCxnSpPr>
          <p:nvPr/>
        </p:nvCxnSpPr>
        <p:spPr bwMode="auto">
          <a:xfrm rot="5400000" flipH="1" flipV="1">
            <a:off x="6949058" y="5085184"/>
            <a:ext cx="1008112" cy="1588"/>
          </a:xfrm>
          <a:prstGeom prst="straightConnector1">
            <a:avLst/>
          </a:prstGeom>
          <a:noFill/>
          <a:ln w="19050">
            <a:solidFill>
              <a:schemeClr val="accent1"/>
            </a:solidFill>
            <a:round/>
            <a:headEnd/>
            <a:tailEnd type="triangle" w="lg" len="med"/>
          </a:ln>
        </p:spPr>
      </p:cxnSp>
      <p:cxnSp>
        <p:nvCxnSpPr>
          <p:cNvPr id="48" name="AutoShape 4"/>
          <p:cNvCxnSpPr>
            <a:cxnSpLocks noChangeShapeType="1"/>
          </p:cNvCxnSpPr>
          <p:nvPr/>
        </p:nvCxnSpPr>
        <p:spPr bwMode="auto">
          <a:xfrm rot="10800000">
            <a:off x="7020272" y="5085184"/>
            <a:ext cx="1224136" cy="1588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lg" len="med"/>
          </a:ln>
        </p:spPr>
      </p:cxnSp>
      <p:sp>
        <p:nvSpPr>
          <p:cNvPr id="52" name="Text Box 7"/>
          <p:cNvSpPr txBox="1">
            <a:spLocks noChangeArrowheads="1"/>
          </p:cNvSpPr>
          <p:nvPr/>
        </p:nvSpPr>
        <p:spPr bwMode="auto">
          <a:xfrm>
            <a:off x="611560" y="5445224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</a:rPr>
              <a:t>F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53" name="Text Box 7"/>
          <p:cNvSpPr txBox="1">
            <a:spLocks noChangeArrowheads="1"/>
          </p:cNvSpPr>
          <p:nvPr/>
        </p:nvSpPr>
        <p:spPr bwMode="auto">
          <a:xfrm>
            <a:off x="1259632" y="5373216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</a:endParaRPr>
          </a:p>
        </p:txBody>
      </p:sp>
      <p:sp>
        <p:nvSpPr>
          <p:cNvPr id="55" name="Text Box 7"/>
          <p:cNvSpPr txBox="1">
            <a:spLocks noChangeArrowheads="1"/>
          </p:cNvSpPr>
          <p:nvPr/>
        </p:nvSpPr>
        <p:spPr bwMode="auto">
          <a:xfrm>
            <a:off x="2339752" y="5445224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</a:rPr>
              <a:t>F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56" name="Text Box 7"/>
          <p:cNvSpPr txBox="1">
            <a:spLocks noChangeArrowheads="1"/>
          </p:cNvSpPr>
          <p:nvPr/>
        </p:nvSpPr>
        <p:spPr bwMode="auto">
          <a:xfrm>
            <a:off x="4932040" y="5157192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</a:rPr>
              <a:t>F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57" name="Text Box 7"/>
          <p:cNvSpPr txBox="1">
            <a:spLocks noChangeArrowheads="1"/>
          </p:cNvSpPr>
          <p:nvPr/>
        </p:nvSpPr>
        <p:spPr bwMode="auto">
          <a:xfrm>
            <a:off x="7020272" y="4869160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</a:rPr>
              <a:t>F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3203848" y="5301208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</a:endParaRPr>
          </a:p>
        </p:txBody>
      </p:sp>
      <p:sp>
        <p:nvSpPr>
          <p:cNvPr id="59" name="Text Box 7"/>
          <p:cNvSpPr txBox="1">
            <a:spLocks noChangeArrowheads="1"/>
          </p:cNvSpPr>
          <p:nvPr/>
        </p:nvSpPr>
        <p:spPr bwMode="auto">
          <a:xfrm>
            <a:off x="5148064" y="4725144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</a:endParaRPr>
          </a:p>
        </p:txBody>
      </p:sp>
      <p:sp>
        <p:nvSpPr>
          <p:cNvPr id="60" name="Text Box 7"/>
          <p:cNvSpPr txBox="1">
            <a:spLocks noChangeArrowheads="1"/>
          </p:cNvSpPr>
          <p:nvPr/>
        </p:nvSpPr>
        <p:spPr bwMode="auto">
          <a:xfrm>
            <a:off x="7524328" y="4653136"/>
            <a:ext cx="122455" cy="12345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C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</a:endParaRPr>
          </a:p>
        </p:txBody>
      </p:sp>
      <p:grpSp>
        <p:nvGrpSpPr>
          <p:cNvPr id="71" name="70 Grupo"/>
          <p:cNvGrpSpPr/>
          <p:nvPr/>
        </p:nvGrpSpPr>
        <p:grpSpPr>
          <a:xfrm>
            <a:off x="2987824" y="2780928"/>
            <a:ext cx="2592288" cy="369332"/>
            <a:chOff x="2987824" y="2780928"/>
            <a:chExt cx="2592288" cy="369332"/>
          </a:xfrm>
        </p:grpSpPr>
        <p:sp>
          <p:nvSpPr>
            <p:cNvPr id="27" name="26 CuadroTexto"/>
            <p:cNvSpPr txBox="1"/>
            <p:nvPr/>
          </p:nvSpPr>
          <p:spPr>
            <a:xfrm>
              <a:off x="2987824" y="2780928"/>
              <a:ext cx="22351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/>
                <a:t>Dirección de las fibras</a:t>
              </a:r>
              <a:endParaRPr lang="en-US" dirty="0"/>
            </a:p>
          </p:txBody>
        </p:sp>
        <p:cxnSp>
          <p:nvCxnSpPr>
            <p:cNvPr id="63" name="AutoShape 4"/>
            <p:cNvCxnSpPr>
              <a:cxnSpLocks noChangeShapeType="1"/>
            </p:cNvCxnSpPr>
            <p:nvPr/>
          </p:nvCxnSpPr>
          <p:spPr bwMode="auto">
            <a:xfrm>
              <a:off x="5292080" y="2996952"/>
              <a:ext cx="288032" cy="1588"/>
            </a:xfrm>
            <a:prstGeom prst="straightConnector1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lg" len="med"/>
            </a:ln>
          </p:spPr>
        </p:cxnSp>
        <p:sp>
          <p:nvSpPr>
            <p:cNvPr id="65" name="Text Box 7"/>
            <p:cNvSpPr txBox="1">
              <a:spLocks noChangeArrowheads="1"/>
            </p:cNvSpPr>
            <p:nvPr/>
          </p:nvSpPr>
          <p:spPr bwMode="auto">
            <a:xfrm>
              <a:off x="5148064" y="2924944"/>
              <a:ext cx="122455" cy="12345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Calibri" pitchFamily="34" charset="0"/>
                </a:rPr>
                <a:t>F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</a:endParaRPr>
            </a:p>
          </p:txBody>
        </p:sp>
      </p:grpSp>
      <p:grpSp>
        <p:nvGrpSpPr>
          <p:cNvPr id="70" name="69 Grupo"/>
          <p:cNvGrpSpPr/>
          <p:nvPr/>
        </p:nvGrpSpPr>
        <p:grpSpPr>
          <a:xfrm>
            <a:off x="2987824" y="2348880"/>
            <a:ext cx="2592288" cy="369332"/>
            <a:chOff x="3059832" y="2348880"/>
            <a:chExt cx="2592288" cy="369332"/>
          </a:xfrm>
        </p:grpSpPr>
        <p:sp>
          <p:nvSpPr>
            <p:cNvPr id="26" name="25 CuadroTexto"/>
            <p:cNvSpPr txBox="1"/>
            <p:nvPr/>
          </p:nvSpPr>
          <p:spPr>
            <a:xfrm>
              <a:off x="3059832" y="2348880"/>
              <a:ext cx="17088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/>
                <a:t>Campo eléctrico</a:t>
              </a:r>
              <a:endParaRPr lang="en-US" dirty="0"/>
            </a:p>
          </p:txBody>
        </p:sp>
        <p:sp>
          <p:nvSpPr>
            <p:cNvPr id="61" name="Text Box 7"/>
            <p:cNvSpPr txBox="1">
              <a:spLocks noChangeArrowheads="1"/>
            </p:cNvSpPr>
            <p:nvPr/>
          </p:nvSpPr>
          <p:spPr bwMode="auto">
            <a:xfrm>
              <a:off x="5220072" y="2492896"/>
              <a:ext cx="122455" cy="12345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accent1"/>
                  </a:solidFill>
                  <a:effectLst/>
                  <a:latin typeface="Calibri" pitchFamily="34" charset="0"/>
                </a:rPr>
                <a:t>C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</a:endParaRPr>
            </a:p>
          </p:txBody>
        </p:sp>
        <p:cxnSp>
          <p:nvCxnSpPr>
            <p:cNvPr id="67" name="AutoShape 4"/>
            <p:cNvCxnSpPr>
              <a:cxnSpLocks noChangeShapeType="1"/>
            </p:cNvCxnSpPr>
            <p:nvPr/>
          </p:nvCxnSpPr>
          <p:spPr bwMode="auto">
            <a:xfrm>
              <a:off x="5364088" y="2564904"/>
              <a:ext cx="288032" cy="1588"/>
            </a:xfrm>
            <a:prstGeom prst="straightConnector1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triangle" w="lg" len="med"/>
            </a:ln>
          </p:spPr>
        </p:cxnSp>
      </p:grpSp>
      <p:sp>
        <p:nvSpPr>
          <p:cNvPr id="72" name="71 Rectángulo"/>
          <p:cNvSpPr/>
          <p:nvPr/>
        </p:nvSpPr>
        <p:spPr>
          <a:xfrm>
            <a:off x="1763688" y="2132856"/>
            <a:ext cx="388843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48 Conector recto de flecha"/>
          <p:cNvCxnSpPr>
            <a:stCxn id="50" idx="2"/>
          </p:cNvCxnSpPr>
          <p:nvPr/>
        </p:nvCxnSpPr>
        <p:spPr>
          <a:xfrm rot="5400000">
            <a:off x="7688379" y="2296907"/>
            <a:ext cx="247962" cy="576064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50" name="49 CuadroTexto"/>
          <p:cNvSpPr txBox="1"/>
          <p:nvPr/>
        </p:nvSpPr>
        <p:spPr>
          <a:xfrm>
            <a:off x="7308304" y="2060848"/>
            <a:ext cx="158417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000" b="1" dirty="0" smtClean="0"/>
              <a:t>REFLECTOR METÁLICO (PAPEL ALUMINIO)</a:t>
            </a:r>
            <a:endParaRPr 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4. Desarrollo experimental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_tradnl" sz="2400" b="1" dirty="0" smtClean="0"/>
              <a:t>4. Definición de tipos de medición con el </a:t>
            </a:r>
            <a:r>
              <a:rPr lang="es-ES_tradnl" sz="2400" b="1" u="sng" dirty="0" err="1" smtClean="0"/>
              <a:t>resistógrafo</a:t>
            </a:r>
            <a:endParaRPr lang="es-ES_tradnl" sz="2400" b="1" u="sng" dirty="0" smtClean="0"/>
          </a:p>
          <a:p>
            <a:r>
              <a:rPr lang="es-ES_tradnl" sz="1800" dirty="0" smtClean="0"/>
              <a:t>Las perforaciones analizadas en este estudio se realizan con un ángulo de 90</a:t>
            </a:r>
            <a:r>
              <a:rPr lang="es-ES_tradnl" sz="1800" dirty="0" smtClean="0">
                <a:latin typeface="Arial" pitchFamily="34" charset="0"/>
                <a:cs typeface="Arial" pitchFamily="34" charset="0"/>
              </a:rPr>
              <a:t>º</a:t>
            </a:r>
            <a:r>
              <a:rPr lang="es-ES_tradnl" sz="1800" dirty="0" smtClean="0"/>
              <a:t> respecto a las probetas, ángulo óptimo que define la geometría interna de la madera.</a:t>
            </a:r>
            <a:endParaRPr lang="en-US" sz="1800" u="sng" dirty="0"/>
          </a:p>
        </p:txBody>
      </p:sp>
      <p:grpSp>
        <p:nvGrpSpPr>
          <p:cNvPr id="4" name="3 Grupo"/>
          <p:cNvGrpSpPr/>
          <p:nvPr/>
        </p:nvGrpSpPr>
        <p:grpSpPr>
          <a:xfrm>
            <a:off x="3131840" y="2636912"/>
            <a:ext cx="3285652" cy="369332"/>
            <a:chOff x="3203848" y="2348880"/>
            <a:chExt cx="3285652" cy="369332"/>
          </a:xfrm>
        </p:grpSpPr>
        <p:sp>
          <p:nvSpPr>
            <p:cNvPr id="5" name="4 CuadroTexto"/>
            <p:cNvSpPr txBox="1"/>
            <p:nvPr/>
          </p:nvSpPr>
          <p:spPr>
            <a:xfrm>
              <a:off x="3779912" y="2348880"/>
              <a:ext cx="2709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/>
                <a:t>Dirección de la perforación</a:t>
              </a:r>
              <a:endParaRPr lang="en-US" dirty="0"/>
            </a:p>
          </p:txBody>
        </p:sp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3203848" y="2492896"/>
              <a:ext cx="216024" cy="14401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s-ES_tradnl" sz="1100" dirty="0" smtClean="0">
                  <a:solidFill>
                    <a:schemeClr val="accent6"/>
                  </a:solidFill>
                  <a:latin typeface="Calibri" pitchFamily="34" charset="0"/>
                </a:rPr>
                <a:t>DP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" pitchFamily="34" charset="0"/>
              </a:endParaRPr>
            </a:p>
          </p:txBody>
        </p:sp>
        <p:cxnSp>
          <p:nvCxnSpPr>
            <p:cNvPr id="7" name="AutoShape 4"/>
            <p:cNvCxnSpPr>
              <a:cxnSpLocks noChangeShapeType="1"/>
            </p:cNvCxnSpPr>
            <p:nvPr/>
          </p:nvCxnSpPr>
          <p:spPr bwMode="auto">
            <a:xfrm>
              <a:off x="3491880" y="2564904"/>
              <a:ext cx="288032" cy="1588"/>
            </a:xfrm>
            <a:prstGeom prst="straightConnector1">
              <a:avLst/>
            </a:prstGeom>
            <a:noFill/>
            <a:ln w="19050">
              <a:solidFill>
                <a:schemeClr val="accent6"/>
              </a:solidFill>
              <a:round/>
              <a:headEnd/>
              <a:tailEnd type="triangle" w="lg" len="med"/>
            </a:ln>
          </p:spPr>
        </p:cxnSp>
      </p:grpSp>
      <p:sp>
        <p:nvSpPr>
          <p:cNvPr id="8" name="7 Rectángulo"/>
          <p:cNvSpPr/>
          <p:nvPr/>
        </p:nvSpPr>
        <p:spPr>
          <a:xfrm>
            <a:off x="2987824" y="2636912"/>
            <a:ext cx="3384376" cy="432048"/>
          </a:xfrm>
          <a:prstGeom prst="rect">
            <a:avLst/>
          </a:prstGeom>
          <a:noFill/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8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907663"/>
            <a:ext cx="3309366" cy="1536192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32000"/>
              </a:srgbClr>
            </a:outerShdw>
          </a:effectLst>
        </p:spPr>
      </p:pic>
      <p:pic>
        <p:nvPicPr>
          <p:cNvPr id="10" name="9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907663"/>
            <a:ext cx="2893197" cy="1537561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32000"/>
              </a:srgb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1187624" y="3475615"/>
            <a:ext cx="604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Cara</a:t>
            </a:r>
            <a:endParaRPr lang="en-U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932040" y="3403607"/>
            <a:ext cx="734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Canto</a:t>
            </a:r>
            <a:endParaRPr lang="en-US" dirty="0"/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3275856" y="4869160"/>
            <a:ext cx="216024" cy="144016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s-ES_tradnl" sz="1100" dirty="0" smtClean="0">
                <a:solidFill>
                  <a:schemeClr val="accent6"/>
                </a:solidFill>
                <a:latin typeface="Calibri" pitchFamily="34" charset="0"/>
              </a:rPr>
              <a:t>DP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itchFamily="34" charset="0"/>
            </a:endParaRPr>
          </a:p>
        </p:txBody>
      </p:sp>
      <p:cxnSp>
        <p:nvCxnSpPr>
          <p:cNvPr id="16" name="AutoShape 4"/>
          <p:cNvCxnSpPr>
            <a:cxnSpLocks noChangeShapeType="1"/>
          </p:cNvCxnSpPr>
          <p:nvPr/>
        </p:nvCxnSpPr>
        <p:spPr bwMode="auto">
          <a:xfrm flipV="1">
            <a:off x="2483768" y="4509120"/>
            <a:ext cx="1368152" cy="72008"/>
          </a:xfrm>
          <a:prstGeom prst="straightConnector1">
            <a:avLst/>
          </a:prstGeom>
          <a:noFill/>
          <a:ln w="19050">
            <a:solidFill>
              <a:schemeClr val="accent6"/>
            </a:solidFill>
            <a:round/>
            <a:headEnd/>
            <a:tailEnd type="triangle" w="lg" len="med"/>
          </a:ln>
        </p:spPr>
      </p:cxn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20272" y="4941168"/>
            <a:ext cx="216024" cy="144016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s-ES_tradnl" sz="1100" dirty="0" smtClean="0">
                <a:solidFill>
                  <a:schemeClr val="accent6"/>
                </a:solidFill>
                <a:latin typeface="Calibri" pitchFamily="34" charset="0"/>
              </a:rPr>
              <a:t>DP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6"/>
              </a:solidFill>
              <a:effectLst/>
              <a:latin typeface="Arial" pitchFamily="34" charset="0"/>
            </a:endParaRPr>
          </a:p>
        </p:txBody>
      </p:sp>
      <p:cxnSp>
        <p:nvCxnSpPr>
          <p:cNvPr id="19" name="AutoShape 4"/>
          <p:cNvCxnSpPr>
            <a:cxnSpLocks noChangeShapeType="1"/>
          </p:cNvCxnSpPr>
          <p:nvPr/>
        </p:nvCxnSpPr>
        <p:spPr bwMode="auto">
          <a:xfrm flipV="1">
            <a:off x="6084168" y="4653136"/>
            <a:ext cx="1512168" cy="72008"/>
          </a:xfrm>
          <a:prstGeom prst="straightConnector1">
            <a:avLst/>
          </a:prstGeom>
          <a:noFill/>
          <a:ln w="19050">
            <a:solidFill>
              <a:schemeClr val="accent6"/>
            </a:solidFill>
            <a:round/>
            <a:headEnd/>
            <a:tailEnd type="triangle" w="lg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600" b="1" dirty="0"/>
              <a:t>Datos del pino radiata con la utilización de </a:t>
            </a:r>
            <a:r>
              <a:rPr lang="es-ES" sz="2600" b="1" u="sng" dirty="0" err="1"/>
              <a:t>georradar</a:t>
            </a:r>
            <a:endParaRPr lang="es-ES" sz="2600" b="1" u="sng" dirty="0"/>
          </a:p>
          <a:p>
            <a:pPr marL="715963" indent="-354013"/>
            <a:r>
              <a:rPr lang="es-ES" sz="2000" dirty="0" smtClean="0"/>
              <a:t>Criterio </a:t>
            </a:r>
            <a:r>
              <a:rPr lang="es-ES" sz="2000" dirty="0"/>
              <a:t>de lectura de tiempos y amplitudes en la traza de ondas. </a:t>
            </a:r>
            <a:r>
              <a:rPr lang="es-ES" sz="2000" dirty="0" smtClean="0"/>
              <a:t>Tablas</a:t>
            </a:r>
            <a:endParaRPr lang="es-ES" sz="2000" dirty="0"/>
          </a:p>
          <a:p>
            <a:pPr marL="715963" indent="-354013"/>
            <a:r>
              <a:rPr lang="es-ES" sz="2000" dirty="0"/>
              <a:t>Cálculo de velocidades y constante dieléctrica. </a:t>
            </a:r>
            <a:r>
              <a:rPr lang="es-ES" sz="2000" dirty="0" smtClean="0"/>
              <a:t>Tabla</a:t>
            </a:r>
            <a:endParaRPr lang="es-ES" sz="2000" dirty="0"/>
          </a:p>
          <a:p>
            <a:pPr marL="715963" indent="-354013"/>
            <a:r>
              <a:rPr lang="es-ES" sz="2000" dirty="0"/>
              <a:t>Normalización de las amplitudes. </a:t>
            </a:r>
            <a:r>
              <a:rPr lang="es-ES" sz="2000" dirty="0" smtClean="0"/>
              <a:t>Tabla</a:t>
            </a:r>
            <a:endParaRPr lang="es-ES" sz="2000" dirty="0"/>
          </a:p>
          <a:p>
            <a:pPr marL="715963" indent="-354013"/>
            <a:r>
              <a:rPr lang="es-ES" sz="2000" dirty="0"/>
              <a:t>Comparación de los resultados caso 1 vs caso </a:t>
            </a:r>
            <a:r>
              <a:rPr lang="es-ES" sz="2000" dirty="0" smtClean="0"/>
              <a:t>2</a:t>
            </a:r>
            <a:endParaRPr lang="es-ES" sz="2000" dirty="0"/>
          </a:p>
          <a:p>
            <a:pPr marL="715963" indent="-354013"/>
            <a:r>
              <a:rPr lang="es-ES" sz="2000" dirty="0"/>
              <a:t>Comparación de los resultados caso 3 vs caso </a:t>
            </a:r>
            <a:r>
              <a:rPr lang="es-ES" sz="2000" dirty="0" smtClean="0"/>
              <a:t>4</a:t>
            </a:r>
            <a:endParaRPr lang="es-ES" sz="2000" dirty="0"/>
          </a:p>
          <a:p>
            <a:endParaRPr lang="es-ES" u="sng" dirty="0"/>
          </a:p>
          <a:p>
            <a:pPr marL="514350" indent="-514350">
              <a:buFont typeface="+mj-lt"/>
              <a:buAutoNum type="arabicPeriod" startAt="2"/>
            </a:pPr>
            <a:r>
              <a:rPr lang="es-ES" sz="2600" b="1" dirty="0"/>
              <a:t>Datos del pino radiata con la utilización de </a:t>
            </a:r>
            <a:r>
              <a:rPr lang="es-ES" sz="2600" b="1" u="sng" dirty="0" err="1"/>
              <a:t>resistógrafo</a:t>
            </a:r>
            <a:endParaRPr lang="es-ES" sz="2600" b="1" u="sng" dirty="0"/>
          </a:p>
          <a:p>
            <a:pPr marL="715963" indent="-354013"/>
            <a:r>
              <a:rPr lang="es-ES" sz="2000" dirty="0" smtClean="0"/>
              <a:t>Comparación de datos </a:t>
            </a:r>
            <a:r>
              <a:rPr lang="es-ES" sz="2000" dirty="0"/>
              <a:t>en </a:t>
            </a:r>
            <a:r>
              <a:rPr lang="es-ES" sz="2000" dirty="0" smtClean="0"/>
              <a:t>cara y canto</a:t>
            </a:r>
            <a:endParaRPr lang="es-ES" sz="2000" dirty="0"/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n-US" dirty="0" smtClean="0"/>
          </a:p>
          <a:p>
            <a:pPr marL="514350" indent="-514350"/>
            <a:r>
              <a:rPr lang="es-ES_tradnl" sz="2000" dirty="0" smtClean="0"/>
              <a:t>Criterio de lectura de tiempos y amplitudes en la traza de ondas:</a:t>
            </a:r>
          </a:p>
        </p:txBody>
      </p:sp>
      <p:pic>
        <p:nvPicPr>
          <p:cNvPr id="266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852936"/>
            <a:ext cx="257810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0639" y="2852638"/>
            <a:ext cx="29400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21 CuadroTexto"/>
          <p:cNvSpPr txBox="1">
            <a:spLocks noChangeArrowheads="1"/>
          </p:cNvSpPr>
          <p:nvPr/>
        </p:nvSpPr>
        <p:spPr bwMode="auto">
          <a:xfrm>
            <a:off x="468313" y="3429000"/>
            <a:ext cx="25193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Casos 1 y 2:</a:t>
            </a: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En estos casos se toman: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Tiempo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directa (D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y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directa (A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DT1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): en el primer máximo apreciado en la traza de onda.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Tiempo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(R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y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(A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): el tiempo de llegada de la reflexión en el primer punto donde se produce un cambio de la tendencia de la traza cuando hay reflector y cuando no hay reflector. Se aprecia un cambio de polaridad.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132856"/>
            <a:ext cx="31686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4355976" y="2492896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Caso 1</a:t>
            </a:r>
            <a:endParaRPr lang="en-US" dirty="0"/>
          </a:p>
        </p:txBody>
      </p:sp>
      <p:sp>
        <p:nvSpPr>
          <p:cNvPr id="9" name="8 CuadroTexto"/>
          <p:cNvSpPr txBox="1"/>
          <p:nvPr/>
        </p:nvSpPr>
        <p:spPr>
          <a:xfrm>
            <a:off x="6876256" y="248360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Caso 2</a:t>
            </a:r>
            <a:endParaRPr lang="en-US" dirty="0"/>
          </a:p>
        </p:txBody>
      </p:sp>
      <p:sp>
        <p:nvSpPr>
          <p:cNvPr id="10" name="9 CuadroTexto"/>
          <p:cNvSpPr txBox="1"/>
          <p:nvPr/>
        </p:nvSpPr>
        <p:spPr>
          <a:xfrm>
            <a:off x="5292080" y="3501008"/>
            <a:ext cx="1782860" cy="26161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con reflector</a:t>
            </a:r>
            <a:endParaRPr lang="en-US" sz="11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292080" y="4581128"/>
            <a:ext cx="1739579" cy="26161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sin reflector</a:t>
            </a:r>
            <a:endParaRPr lang="en-US" sz="1100" b="1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292080" y="5661248"/>
            <a:ext cx="1814920" cy="430887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con reflector </a:t>
            </a:r>
          </a:p>
          <a:p>
            <a:pPr algn="ctr"/>
            <a:r>
              <a:rPr lang="es-ES_tradnl" sz="1100" b="1" dirty="0" smtClean="0"/>
              <a:t>y con ganancia</a:t>
            </a:r>
            <a:endParaRPr lang="en-US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n-US" dirty="0" smtClean="0"/>
          </a:p>
          <a:p>
            <a:pPr marL="514350" indent="-514350"/>
            <a:r>
              <a:rPr lang="es-ES_tradnl" sz="2000" dirty="0" smtClean="0"/>
              <a:t>Criterio de lectura de tiempos y amplitudes en el </a:t>
            </a:r>
            <a:r>
              <a:rPr lang="es-ES_tradnl" sz="2000" dirty="0" err="1" smtClean="0"/>
              <a:t>radargrama</a:t>
            </a:r>
            <a:r>
              <a:rPr lang="es-ES_tradnl" sz="2000" dirty="0" smtClean="0"/>
              <a:t>:</a:t>
            </a:r>
          </a:p>
        </p:txBody>
      </p:sp>
      <p:sp>
        <p:nvSpPr>
          <p:cNvPr id="27652" name="21 CuadroTexto"/>
          <p:cNvSpPr txBox="1">
            <a:spLocks noChangeArrowheads="1"/>
          </p:cNvSpPr>
          <p:nvPr/>
        </p:nvSpPr>
        <p:spPr bwMode="auto">
          <a:xfrm>
            <a:off x="467544" y="3429000"/>
            <a:ext cx="251936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Casos 3 y 4:</a:t>
            </a: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En estos casos se toman: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Tiempo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directa (D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y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directa (A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DT1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): en el primer máximo apreciado en el </a:t>
            </a:r>
            <a:r>
              <a:rPr kumimoji="0" 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radargrama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Tiempo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(RT1) y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(ART1): donde se puede apreciar un cambio de tendencia.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Tiempo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(RT2) y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onda reflejada (ART2): en el primer máximo apreciado de la onda reflejada.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076" y="2854469"/>
            <a:ext cx="2592388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351" y="2854469"/>
            <a:ext cx="2927350" cy="312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132856"/>
            <a:ext cx="31686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4355976" y="248360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Caso 3</a:t>
            </a:r>
            <a:endParaRPr lang="en-US" dirty="0"/>
          </a:p>
        </p:txBody>
      </p:sp>
      <p:sp>
        <p:nvSpPr>
          <p:cNvPr id="9" name="8 CuadroTexto"/>
          <p:cNvSpPr txBox="1"/>
          <p:nvPr/>
        </p:nvSpPr>
        <p:spPr>
          <a:xfrm>
            <a:off x="6876256" y="248360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Caso 4</a:t>
            </a:r>
            <a:endParaRPr lang="en-US" dirty="0"/>
          </a:p>
        </p:txBody>
      </p:sp>
      <p:sp>
        <p:nvSpPr>
          <p:cNvPr id="10" name="9 CuadroTexto"/>
          <p:cNvSpPr txBox="1"/>
          <p:nvPr/>
        </p:nvSpPr>
        <p:spPr>
          <a:xfrm>
            <a:off x="5580756" y="3528591"/>
            <a:ext cx="1782860" cy="26161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con reflector</a:t>
            </a:r>
            <a:endParaRPr lang="en-US" sz="11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580756" y="4536703"/>
            <a:ext cx="1739579" cy="26161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sin reflector</a:t>
            </a:r>
            <a:endParaRPr lang="en-US" sz="1100" b="1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364088" y="5805264"/>
            <a:ext cx="1814920" cy="430887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100" b="1" dirty="0" smtClean="0"/>
              <a:t>Traza de onda con reflector </a:t>
            </a:r>
          </a:p>
          <a:p>
            <a:pPr algn="ctr"/>
            <a:r>
              <a:rPr lang="es-ES_tradnl" sz="1100" b="1" dirty="0" smtClean="0"/>
              <a:t>y con ganancia</a:t>
            </a:r>
            <a:endParaRPr lang="en-US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n-US" dirty="0" smtClean="0"/>
          </a:p>
        </p:txBody>
      </p:sp>
      <p:sp>
        <p:nvSpPr>
          <p:cNvPr id="28676" name="23 CuadroTexto"/>
          <p:cNvSpPr txBox="1">
            <a:spLocks noChangeArrowheads="1"/>
          </p:cNvSpPr>
          <p:nvPr/>
        </p:nvSpPr>
        <p:spPr bwMode="auto">
          <a:xfrm>
            <a:off x="611560" y="5589240"/>
            <a:ext cx="3240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1000"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Tabla de datos de tiempos en nano segundos de las ondas directas y reflejadas en cada caso.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8677" name="24 CuadroTexto"/>
          <p:cNvSpPr txBox="1">
            <a:spLocks noChangeArrowheads="1"/>
          </p:cNvSpPr>
          <p:nvPr/>
        </p:nvSpPr>
        <p:spPr bwMode="auto">
          <a:xfrm>
            <a:off x="5292080" y="5517232"/>
            <a:ext cx="223361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1000"/>
              <a:tabLst/>
            </a:pP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Tabla de datos de amplitudes.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499992" y="1844825"/>
          <a:ext cx="4271295" cy="3600660"/>
        </p:xfrm>
        <a:graphic>
          <a:graphicData uri="http://schemas.openxmlformats.org/drawingml/2006/table">
            <a:tbl>
              <a:tblPr/>
              <a:tblGrid>
                <a:gridCol w="756028"/>
                <a:gridCol w="364118"/>
                <a:gridCol w="384580"/>
                <a:gridCol w="364118"/>
                <a:gridCol w="349952"/>
                <a:gridCol w="364118"/>
                <a:gridCol w="315327"/>
                <a:gridCol w="329492"/>
                <a:gridCol w="364118"/>
                <a:gridCol w="349952"/>
                <a:gridCol w="329492"/>
              </a:tblGrid>
              <a:tr h="114214">
                <a:tc>
                  <a:txBody>
                    <a:bodyPr/>
                    <a:lstStyle/>
                    <a:p>
                      <a:endParaRPr lang="en-US" sz="500" dirty="0">
                        <a:latin typeface="Calibri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MADERA PINO RADIATA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4214">
                <a:tc>
                  <a:txBody>
                    <a:bodyPr/>
                    <a:lstStyle/>
                    <a:p>
                      <a:endParaRPr lang="en-US" sz="500" dirty="0">
                        <a:latin typeface="Calibri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latin typeface="Arial"/>
                          <a:ea typeface="Times New Roman"/>
                          <a:cs typeface="Times New Roman"/>
                        </a:rPr>
                        <a:t>CASO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4214">
                <a:tc>
                  <a:txBody>
                    <a:bodyPr/>
                    <a:lstStyle/>
                    <a:p>
                      <a:endParaRPr lang="en-US" sz="500" dirty="0">
                        <a:latin typeface="Calibri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1: Cara //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2: Cara </a:t>
                      </a:r>
                      <a:r>
                        <a:rPr lang="es-ES" sz="500" b="1">
                          <a:latin typeface="Cambria Math"/>
                          <a:ea typeface="Times New Roman"/>
                          <a:cs typeface="Cambria Math"/>
                        </a:rPr>
                        <a:t>⊥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3: Testa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4: Canto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PROBETA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 dirty="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 dirty="0">
                          <a:latin typeface="Arial"/>
                          <a:ea typeface="Times New Roman"/>
                          <a:cs typeface="Times New Roman"/>
                        </a:rPr>
                        <a:t> RT2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 dirty="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500" b="1" baseline="-25000">
                          <a:latin typeface="Arial"/>
                          <a:ea typeface="Times New Roman"/>
                          <a:cs typeface="Times New Roman"/>
                        </a:rPr>
                        <a:t> RT2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1678,00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1871,00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-560,00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1899,00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157,00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1844,00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1678,00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1678,00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1678,00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-200,00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683,00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-311,00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1678,00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-436,00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-311,00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-1058,00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434,00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-1058,00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1797,00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2300,00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-560,00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2300,00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1553,00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1797,00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1553,00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-560,00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-933,00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2175,00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-311,00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2040,00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-108,00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536,00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2300,00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-311,00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1553,00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1927,00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-850,00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1802,00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-809,00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-63,00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310,00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2051,00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-187,00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559,00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750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PROMEDIO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1746,10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-871,10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2066,90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-497,85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1975,10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-56,80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333,55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2059,10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-96,25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495,65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232584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DESVIACION TIPICA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102,76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85,57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160,73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461,18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102,92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19,08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139,16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245,94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64,83</a:t>
                      </a:r>
                      <a:endParaRPr lang="en-US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102,29</a:t>
                      </a:r>
                      <a:endParaRPr lang="en-US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092" marR="23092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323528" y="1844825"/>
          <a:ext cx="4037760" cy="3600399"/>
        </p:xfrm>
        <a:graphic>
          <a:graphicData uri="http://schemas.openxmlformats.org/drawingml/2006/table">
            <a:tbl>
              <a:tblPr/>
              <a:tblGrid>
                <a:gridCol w="802873"/>
                <a:gridCol w="432483"/>
                <a:gridCol w="351149"/>
                <a:gridCol w="310042"/>
                <a:gridCol w="351149"/>
                <a:gridCol w="298344"/>
                <a:gridCol w="298344"/>
                <a:gridCol w="298344"/>
                <a:gridCol w="298344"/>
                <a:gridCol w="298344"/>
                <a:gridCol w="298344"/>
              </a:tblGrid>
              <a:tr h="123621">
                <a:tc>
                  <a:txBody>
                    <a:bodyPr/>
                    <a:lstStyle/>
                    <a:p>
                      <a:endParaRPr lang="en-US" sz="700" dirty="0">
                        <a:latin typeface="Calibri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MADERA PINO RADIATA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621">
                <a:tc>
                  <a:txBody>
                    <a:bodyPr/>
                    <a:lstStyle/>
                    <a:p>
                      <a:endParaRPr lang="en-US" sz="700">
                        <a:latin typeface="Calibri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47243">
                <a:tc>
                  <a:txBody>
                    <a:bodyPr/>
                    <a:lstStyle/>
                    <a:p>
                      <a:endParaRPr lang="en-US" sz="700" dirty="0">
                        <a:latin typeface="Calibri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1: Cara //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2: Cara </a:t>
                      </a:r>
                      <a:r>
                        <a:rPr lang="es-ES" sz="500" b="1">
                          <a:latin typeface="Cambria Math"/>
                          <a:ea typeface="Times New Roman"/>
                          <a:cs typeface="Cambria Math"/>
                        </a:rPr>
                        <a:t>⊥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3: Testa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latin typeface="Arial"/>
                          <a:ea typeface="Times New Roman"/>
                          <a:cs typeface="Times New Roman"/>
                        </a:rPr>
                        <a:t>CASO 4: Canto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038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PROBETA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T2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2,80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2,81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2,82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4,56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5,00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4,28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4,39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362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2,78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2,68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4,93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4,42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latin typeface="Arial"/>
                          <a:ea typeface="Times New Roman"/>
                          <a:cs typeface="Times New Roman"/>
                        </a:rPr>
                        <a:t>4,83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65870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PROMEDIO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0,08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0,14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0,09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24724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DESVIACION TIPICA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0,01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0,07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0,06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0,05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5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0,05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55" marR="43455" marT="0" marB="0" anchor="ctr" anchorCtr="1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s-ES" sz="2400" b="1" u="sng" dirty="0" smtClean="0"/>
          </a:p>
          <a:p>
            <a:pPr marL="514350" indent="-514350">
              <a:buNone/>
            </a:pPr>
            <a:r>
              <a:rPr lang="es-ES" sz="2000" dirty="0" smtClean="0"/>
              <a:t>Cálculo de velocidades y constante dieléctrica</a:t>
            </a:r>
          </a:p>
          <a:p>
            <a:pPr marL="514350" indent="-514350">
              <a:buNone/>
            </a:pPr>
            <a:endParaRPr lang="en-US" sz="2000" dirty="0" smtClean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32856"/>
            <a:ext cx="2952254" cy="104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 r="38929"/>
          <a:stretch>
            <a:fillRect/>
          </a:stretch>
        </p:blipFill>
        <p:spPr bwMode="auto">
          <a:xfrm>
            <a:off x="1115616" y="4365104"/>
            <a:ext cx="7920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 r="39548"/>
          <a:stretch>
            <a:fillRect/>
          </a:stretch>
        </p:blipFill>
        <p:spPr bwMode="auto">
          <a:xfrm>
            <a:off x="2195736" y="4365104"/>
            <a:ext cx="827243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971600" y="5013176"/>
            <a:ext cx="210711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1600" dirty="0" smtClean="0"/>
              <a:t>C velocidad de la luz</a:t>
            </a:r>
          </a:p>
          <a:p>
            <a:r>
              <a:rPr lang="es-ES_tradnl" sz="1600" dirty="0" smtClean="0"/>
              <a:t>E</a:t>
            </a:r>
            <a:r>
              <a:rPr lang="es-ES_tradnl" sz="1600" baseline="-25000" dirty="0" smtClean="0"/>
              <a:t>r</a:t>
            </a:r>
            <a:r>
              <a:rPr lang="es-ES_tradnl" sz="1600" dirty="0" smtClean="0"/>
              <a:t> constante dieléctrica</a:t>
            </a:r>
            <a:endParaRPr lang="en-US" sz="1600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95536" y="3429000"/>
            <a:ext cx="178125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dirty="0" smtClean="0"/>
              <a:t>t1 tiempo onda directa</a:t>
            </a:r>
          </a:p>
          <a:p>
            <a:r>
              <a:rPr lang="es-ES_tradnl" sz="1100" dirty="0" smtClean="0"/>
              <a:t>t2 tiempo de onda reflejada</a:t>
            </a:r>
          </a:p>
          <a:p>
            <a:r>
              <a:rPr lang="es-ES_tradnl" sz="1100" dirty="0" smtClean="0"/>
              <a:t>h altura de la probeta</a:t>
            </a:r>
            <a:endParaRPr lang="en-US" sz="1100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267744" y="3573016"/>
            <a:ext cx="18832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/>
              <a:t>Representados en la figura</a:t>
            </a:r>
            <a:endParaRPr lang="en-US" sz="1200" b="1" dirty="0"/>
          </a:p>
        </p:txBody>
      </p:sp>
      <p:sp>
        <p:nvSpPr>
          <p:cNvPr id="17" name="16 Cerrar llave"/>
          <p:cNvSpPr/>
          <p:nvPr/>
        </p:nvSpPr>
        <p:spPr>
          <a:xfrm>
            <a:off x="2123728" y="3356992"/>
            <a:ext cx="144016" cy="6480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4211960" y="2204864"/>
          <a:ext cx="4583781" cy="3602302"/>
        </p:xfrm>
        <a:graphic>
          <a:graphicData uri="http://schemas.openxmlformats.org/drawingml/2006/table">
            <a:tbl>
              <a:tblPr/>
              <a:tblGrid>
                <a:gridCol w="527436"/>
                <a:gridCol w="396706"/>
                <a:gridCol w="321230"/>
                <a:gridCol w="404306"/>
                <a:gridCol w="321567"/>
                <a:gridCol w="334167"/>
                <a:gridCol w="334167"/>
                <a:gridCol w="318967"/>
                <a:gridCol w="318967"/>
                <a:gridCol w="334167"/>
                <a:gridCol w="334167"/>
                <a:gridCol w="318967"/>
                <a:gridCol w="318967"/>
              </a:tblGrid>
              <a:tr h="131323">
                <a:tc>
                  <a:txBody>
                    <a:bodyPr/>
                    <a:lstStyle/>
                    <a:p>
                      <a:endParaRPr lang="en-US" sz="600" dirty="0">
                        <a:latin typeface="Calibri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MADERA PINO RADIATA (25*25*7,5 cm)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323">
                <a:tc>
                  <a:txBody>
                    <a:bodyPr/>
                    <a:lstStyle/>
                    <a:p>
                      <a:endParaRPr lang="en-US" sz="600" dirty="0">
                        <a:latin typeface="Calibri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323">
                <a:tc>
                  <a:txBody>
                    <a:bodyPr/>
                    <a:lstStyle/>
                    <a:p>
                      <a:endParaRPr lang="en-US" sz="600" dirty="0">
                        <a:latin typeface="Calibri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latin typeface="Arial"/>
                          <a:ea typeface="Times New Roman"/>
                          <a:cs typeface="Times New Roman"/>
                        </a:rPr>
                        <a:t>CASO 1: Cara //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latin typeface="Arial"/>
                          <a:ea typeface="Times New Roman"/>
                          <a:cs typeface="Times New Roman"/>
                        </a:rPr>
                        <a:t>CASO 2: Cara </a:t>
                      </a:r>
                      <a:r>
                        <a:rPr lang="es-ES" sz="600" b="1" dirty="0">
                          <a:latin typeface="Cambria Math"/>
                          <a:ea typeface="Times New Roman"/>
                          <a:cs typeface="Cambria Math"/>
                        </a:rPr>
                        <a:t>⊥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3: Testa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4: Canto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PROBETA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 dirty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 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3RT1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3RT2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 3RT1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 3RT2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4RT1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es-ES" sz="600" b="1" baseline="-25000" dirty="0">
                          <a:latin typeface="Arial"/>
                          <a:ea typeface="Times New Roman"/>
                          <a:cs typeface="Times New Roman"/>
                        </a:rPr>
                        <a:t>4RT2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 4RT1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ε</a:t>
                      </a:r>
                      <a:r>
                        <a:rPr lang="es-ES" sz="600" b="1" baseline="-25000">
                          <a:latin typeface="Arial"/>
                          <a:ea typeface="Times New Roman"/>
                          <a:cs typeface="Times New Roman"/>
                        </a:rPr>
                        <a:t> 4RT2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18,29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16,89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20,16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18,29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19,84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16,89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17,36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18,07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2,76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20,27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19,76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16,67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2,30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16,95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2,82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19,74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2,31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19,16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16,39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2,45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3,35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20,08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17,73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21,43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17,79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21,43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17,54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17,79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21,43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20,66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17,73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20,55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20,66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17,67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20,27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2,19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21,01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21,01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21,43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21,10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20,16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16,67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21,46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18,52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17,12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20,75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16,89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21,19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17,73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2,86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21,74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1,90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17,12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17,54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19,48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2,37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19,84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16,45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2,29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3,33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17,54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18,52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20,27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20,33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16,56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2,18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3,28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20,33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16,95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18,29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19,92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17,01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3,11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17,36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18,52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20,55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20,08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16,78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3,20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20,16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17,24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2,21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3,03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18,52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2,62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20,83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2,07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20,33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16,84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3,18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20,33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17,42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2,18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2,97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31323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18,66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2,59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20,80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2,08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20,43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17,00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2,16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3,12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20,63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17,47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2,12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2,95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73302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DES. T.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0,39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0,10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0,55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0,56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0,38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0,14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0,38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0,28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0,08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0,09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768" marR="2876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s-ES" sz="2400" b="1" u="sng" dirty="0" smtClean="0"/>
          </a:p>
          <a:p>
            <a:pPr marL="514350" indent="-514350">
              <a:buNone/>
            </a:pPr>
            <a:r>
              <a:rPr lang="es-ES" sz="2000" dirty="0" smtClean="0"/>
              <a:t>Normalización de las amplitudes</a:t>
            </a:r>
          </a:p>
          <a:p>
            <a:pPr marL="514350" indent="-514350">
              <a:buNone/>
            </a:pPr>
            <a:endParaRPr lang="en-US" sz="2000" dirty="0" smtClean="0"/>
          </a:p>
        </p:txBody>
      </p:sp>
      <p:sp>
        <p:nvSpPr>
          <p:cNvPr id="18" name="17 CuadroTexto"/>
          <p:cNvSpPr txBox="1"/>
          <p:nvPr/>
        </p:nvSpPr>
        <p:spPr>
          <a:xfrm>
            <a:off x="595500" y="3029803"/>
            <a:ext cx="14763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/>
              <a:t>Amplitud del aire</a:t>
            </a:r>
            <a:endParaRPr lang="en-US" sz="1400" b="1" dirty="0"/>
          </a:p>
        </p:txBody>
      </p:sp>
      <p:pic>
        <p:nvPicPr>
          <p:cNvPr id="19" name="18 Imagen" descr="F:\datos georradar y probetas pe\aire radargrama y traza.bmp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239274"/>
            <a:ext cx="2376264" cy="172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11 Conector recto de flecha"/>
          <p:cNvCxnSpPr>
            <a:stCxn id="13" idx="1"/>
          </p:cNvCxnSpPr>
          <p:nvPr/>
        </p:nvCxnSpPr>
        <p:spPr>
          <a:xfrm rot="10800000" flipV="1">
            <a:off x="2915817" y="4307904"/>
            <a:ext cx="288033" cy="489247"/>
          </a:xfrm>
          <a:prstGeom prst="straightConnector1">
            <a:avLst/>
          </a:prstGeom>
          <a:ln w="22225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cxnSp>
      <p:sp useBgFill="1">
        <p:nvSpPr>
          <p:cNvPr id="13" name="12 CuadroTexto"/>
          <p:cNvSpPr txBox="1"/>
          <p:nvPr/>
        </p:nvSpPr>
        <p:spPr>
          <a:xfrm>
            <a:off x="3203849" y="4092461"/>
            <a:ext cx="1080120" cy="4308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100" dirty="0" smtClean="0"/>
              <a:t>ONDA DIRECTA </a:t>
            </a:r>
            <a:br>
              <a:rPr lang="es-ES_tradnl" sz="1100" dirty="0" smtClean="0"/>
            </a:br>
            <a:r>
              <a:rPr lang="en-US" sz="1100" dirty="0" smtClean="0">
                <a:solidFill>
                  <a:srgbClr val="943634"/>
                </a:solidFill>
                <a:latin typeface="Calibri" pitchFamily="34" charset="0"/>
              </a:rPr>
              <a:t>T</a:t>
            </a:r>
            <a:r>
              <a:rPr lang="en-US" sz="1100" baseline="-25000" dirty="0" smtClean="0">
                <a:solidFill>
                  <a:srgbClr val="943634"/>
                </a:solidFill>
                <a:latin typeface="Calibri" pitchFamily="34" charset="0"/>
              </a:rPr>
              <a:t>1</a:t>
            </a:r>
            <a:r>
              <a:rPr lang="en-US" sz="1100" dirty="0" smtClean="0">
                <a:solidFill>
                  <a:srgbClr val="943634"/>
                </a:solidFill>
                <a:latin typeface="Calibri" pitchFamily="34" charset="0"/>
              </a:rPr>
              <a:t>=1,98</a:t>
            </a:r>
            <a:endParaRPr lang="en-US" sz="1100" dirty="0"/>
          </a:p>
        </p:txBody>
      </p:sp>
      <p:sp useBgFill="1">
        <p:nvSpPr>
          <p:cNvPr id="16" name="15 CuadroTexto"/>
          <p:cNvSpPr txBox="1"/>
          <p:nvPr/>
        </p:nvSpPr>
        <p:spPr>
          <a:xfrm rot="16200000">
            <a:off x="-923872" y="4748409"/>
            <a:ext cx="2627784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200" dirty="0" smtClean="0"/>
              <a:t>TIEMPO DOBLE DE PROPAGACIÓN (</a:t>
            </a:r>
            <a:r>
              <a:rPr lang="es-ES_tradnl" sz="1200" dirty="0" err="1" smtClean="0"/>
              <a:t>ns</a:t>
            </a:r>
            <a:r>
              <a:rPr lang="es-ES_tradnl" sz="1200" dirty="0" smtClean="0"/>
              <a:t>)</a:t>
            </a:r>
            <a:endParaRPr lang="en-US" sz="1200" dirty="0"/>
          </a:p>
        </p:txBody>
      </p:sp>
      <p:sp useBgFill="1">
        <p:nvSpPr>
          <p:cNvPr id="17" name="16 CuadroTexto"/>
          <p:cNvSpPr txBox="1"/>
          <p:nvPr/>
        </p:nvSpPr>
        <p:spPr>
          <a:xfrm>
            <a:off x="1979712" y="3900899"/>
            <a:ext cx="1080120" cy="2616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s-ES_tradnl" sz="1100" dirty="0" smtClean="0"/>
              <a:t>AMPLITUD</a:t>
            </a:r>
            <a:endParaRPr lang="en-US" sz="1200" dirty="0"/>
          </a:p>
        </p:txBody>
      </p:sp>
      <p:graphicFrame>
        <p:nvGraphicFramePr>
          <p:cNvPr id="29" name="28 Tabla"/>
          <p:cNvGraphicFramePr>
            <a:graphicFrameLocks noGrp="1"/>
          </p:cNvGraphicFramePr>
          <p:nvPr/>
        </p:nvGraphicFramePr>
        <p:xfrm>
          <a:off x="2116904" y="2382999"/>
          <a:ext cx="2065710" cy="914400"/>
        </p:xfrm>
        <a:graphic>
          <a:graphicData uri="http://schemas.openxmlformats.org/drawingml/2006/table">
            <a:tbl>
              <a:tblPr/>
              <a:tblGrid>
                <a:gridCol w="953453"/>
                <a:gridCol w="464185"/>
                <a:gridCol w="648072"/>
              </a:tblGrid>
              <a:tr h="176530">
                <a:tc>
                  <a:txBody>
                    <a:bodyPr/>
                    <a:lstStyle/>
                    <a:p>
                      <a:pPr algn="l"/>
                      <a:endParaRPr lang="en-US" sz="1100" dirty="0">
                        <a:latin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AIRE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7005">
                <a:tc>
                  <a:txBody>
                    <a:bodyPr/>
                    <a:lstStyle/>
                    <a:p>
                      <a:pPr algn="l"/>
                      <a:endParaRPr lang="en-US" sz="1100">
                        <a:latin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7005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PROBETA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es-ES" sz="1000" b="1" baseline="-25000" dirty="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1000" b="1" baseline="-2500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67005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900">
                          <a:latin typeface="Arial"/>
                          <a:ea typeface="Times New Roman"/>
                          <a:cs typeface="Times New Roman"/>
                        </a:rPr>
                        <a:t>1,98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Arial"/>
                          <a:ea typeface="Times New Roman"/>
                          <a:cs typeface="Times New Roman"/>
                        </a:rPr>
                        <a:t>2797,00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" name="30 Tabla"/>
          <p:cNvGraphicFramePr>
            <a:graphicFrameLocks noGrp="1"/>
          </p:cNvGraphicFramePr>
          <p:nvPr/>
        </p:nvGraphicFramePr>
        <p:xfrm>
          <a:off x="4427984" y="2348880"/>
          <a:ext cx="4464469" cy="3726180"/>
        </p:xfrm>
        <a:graphic>
          <a:graphicData uri="http://schemas.openxmlformats.org/drawingml/2006/table">
            <a:tbl>
              <a:tblPr/>
              <a:tblGrid>
                <a:gridCol w="758623"/>
                <a:gridCol w="386464"/>
                <a:gridCol w="369411"/>
                <a:gridCol w="393920"/>
                <a:gridCol w="369411"/>
                <a:gridCol w="354498"/>
                <a:gridCol w="369411"/>
                <a:gridCol w="369411"/>
                <a:gridCol w="354498"/>
                <a:gridCol w="369411"/>
                <a:gridCol w="369411"/>
              </a:tblGrid>
              <a:tr h="129478">
                <a:tc>
                  <a:txBody>
                    <a:bodyPr/>
                    <a:lstStyle/>
                    <a:p>
                      <a:pPr algn="l"/>
                      <a:endParaRPr lang="en-US" sz="800">
                        <a:latin typeface="Calibri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MADERA PINO RADIATA AMPLITUDES NORMALIZADAS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9478">
                <a:tc>
                  <a:txBody>
                    <a:bodyPr/>
                    <a:lstStyle/>
                    <a:p>
                      <a:pPr algn="l"/>
                      <a:endParaRPr lang="en-US" sz="800">
                        <a:latin typeface="Calibri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10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9478">
                <a:tc>
                  <a:txBody>
                    <a:bodyPr/>
                    <a:lstStyle/>
                    <a:p>
                      <a:pPr algn="l"/>
                      <a:endParaRPr lang="en-US" sz="800">
                        <a:latin typeface="Calibri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1: Cara //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2: Cara </a:t>
                      </a:r>
                      <a:r>
                        <a:rPr lang="es-ES" sz="600" b="1">
                          <a:latin typeface="Cambria Math"/>
                          <a:ea typeface="Times New Roman"/>
                          <a:cs typeface="Cambria Math"/>
                        </a:rPr>
                        <a:t>⊥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3: Testa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latin typeface="Arial"/>
                          <a:ea typeface="Times New Roman"/>
                          <a:cs typeface="Times New Roman"/>
                        </a:rPr>
                        <a:t>CASO 4: Canto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1057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PROBETA</a:t>
                      </a:r>
                      <a:endParaRPr lang="en-U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 dirty="0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 dirty="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DT1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latin typeface="Aria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s-ES" sz="700" b="1" baseline="-25000">
                          <a:latin typeface="Arial"/>
                          <a:ea typeface="Times New Roman"/>
                          <a:cs typeface="Times New Roman"/>
                        </a:rPr>
                        <a:t> RT2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0,82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0,82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0,56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0.64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0,56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0,82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0,56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0,30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0,64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0,11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0,73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0,07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latin typeface="Arial"/>
                          <a:ea typeface="Times New Roman"/>
                          <a:cs typeface="Times New Roman"/>
                        </a:rPr>
                        <a:t>0,20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2947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PROMEDIO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0,62</a:t>
                      </a:r>
                      <a:endParaRPr lang="en-U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0,31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0,74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0,22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0,71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0,74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0,18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258955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DESVIACION TIPICA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0,03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0,06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0,10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0,04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0,01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0,05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0,09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0,02</a:t>
                      </a:r>
                      <a:endParaRPr lang="en-U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600" dirty="0">
                          <a:solidFill>
                            <a:srgbClr val="FFFFFF"/>
                          </a:solidFill>
                          <a:latin typeface="Arial"/>
                          <a:ea typeface="Calibri"/>
                          <a:cs typeface="Times New Roman"/>
                        </a:rPr>
                        <a:t>0,04</a:t>
                      </a:r>
                      <a:endParaRPr lang="en-U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07" marR="47507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s-ES" sz="2400" b="1" u="sng" dirty="0" smtClean="0"/>
          </a:p>
          <a:p>
            <a:pPr marL="514350" indent="-514350">
              <a:buNone/>
            </a:pPr>
            <a:r>
              <a:rPr lang="es-ES" sz="2000" u="sng" dirty="0" smtClean="0"/>
              <a:t>Comparación de resultados caso 1 vs caso 2</a:t>
            </a:r>
          </a:p>
          <a:p>
            <a:pPr marL="514350" indent="-514350">
              <a:buNone/>
            </a:pPr>
            <a:endParaRPr lang="en-US" sz="2000" dirty="0" smtClean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320" y="2205038"/>
            <a:ext cx="3527425" cy="1544637"/>
          </a:xfrm>
          <a:prstGeom prst="rect">
            <a:avLst/>
          </a:prstGeom>
          <a:noFill/>
          <a:ln w="6350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49080"/>
            <a:ext cx="3384550" cy="1587500"/>
          </a:xfrm>
          <a:prstGeom prst="rect">
            <a:avLst/>
          </a:prstGeom>
          <a:noFill/>
          <a:ln w="6350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208" y="2133600"/>
            <a:ext cx="3313112" cy="1697038"/>
          </a:xfrm>
          <a:prstGeom prst="rect">
            <a:avLst/>
          </a:prstGeom>
          <a:noFill/>
          <a:ln w="6350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</p:pic>
      <p:sp>
        <p:nvSpPr>
          <p:cNvPr id="31749" name="20 CuadroTexto"/>
          <p:cNvSpPr txBox="1">
            <a:spLocks noChangeArrowheads="1"/>
          </p:cNvSpPr>
          <p:nvPr/>
        </p:nvSpPr>
        <p:spPr bwMode="auto">
          <a:xfrm>
            <a:off x="4211960" y="4005065"/>
            <a:ext cx="374491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Casos 1 y 2:</a:t>
            </a: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velocidad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de propagación es mayor cuando las ondas viajan en la cara perpendicular (caso 2) que en la paralela (caso 1)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constante dieléctrica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es mayor cuando las ondas viajan en la cara paralela (caso 1) que en la perpendicular (caso 2)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Las amplitudes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son más grandes cuando la onda viaja en perpendicular (caso 2) que en paralelo (caso 1) para la onda directa.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2132856"/>
            <a:ext cx="118425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georradar</a:t>
            </a:r>
            <a:endParaRPr lang="es-ES" sz="2400" b="1" u="sng" dirty="0" smtClean="0"/>
          </a:p>
          <a:p>
            <a:pPr marL="514350" indent="-514350">
              <a:buNone/>
            </a:pPr>
            <a:r>
              <a:rPr lang="es-ES" sz="2000" u="sng" dirty="0" smtClean="0"/>
              <a:t>Comparación de resultados caso 3 vs caso 4</a:t>
            </a:r>
          </a:p>
          <a:p>
            <a:pPr marL="514350" indent="-514350">
              <a:buNone/>
            </a:pPr>
            <a:endParaRPr lang="en-US" sz="2000" dirty="0" smtClean="0"/>
          </a:p>
        </p:txBody>
      </p:sp>
      <p:pic>
        <p:nvPicPr>
          <p:cNvPr id="3277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432" y="4292600"/>
            <a:ext cx="3636962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0 CuadroTexto"/>
          <p:cNvSpPr txBox="1">
            <a:spLocks noChangeArrowheads="1"/>
          </p:cNvSpPr>
          <p:nvPr/>
        </p:nvSpPr>
        <p:spPr bwMode="auto">
          <a:xfrm>
            <a:off x="4284663" y="3789363"/>
            <a:ext cx="37433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Las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amplitudes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son iguales o similares en los dos casos tomados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76475"/>
            <a:ext cx="3527425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292600"/>
            <a:ext cx="34480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894" y="2276475"/>
            <a:ext cx="359886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15 CuadroTexto"/>
          <p:cNvSpPr txBox="1">
            <a:spLocks noChangeArrowheads="1"/>
          </p:cNvSpPr>
          <p:nvPr/>
        </p:nvSpPr>
        <p:spPr bwMode="auto">
          <a:xfrm>
            <a:off x="539750" y="3789363"/>
            <a:ext cx="34559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Las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velocidades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de propagación son iguales o similares, para el tiempo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(R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de onda reflejada tomado, cuando las ondas viajan en el canto (caso 4) y en la testa (caso 3)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2776" name="16 CuadroTexto"/>
          <p:cNvSpPr txBox="1">
            <a:spLocks noChangeArrowheads="1"/>
          </p:cNvSpPr>
          <p:nvPr/>
        </p:nvSpPr>
        <p:spPr bwMode="auto">
          <a:xfrm>
            <a:off x="539750" y="5732463"/>
            <a:ext cx="34559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Las </a:t>
            </a:r>
            <a:r>
              <a:rPr kumimoji="0" lang="es-ES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constantes dieléctricas 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son iguales o similares, para el tiempo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(R</a:t>
            </a:r>
            <a:r>
              <a:rPr kumimoji="0" lang="es-ES" sz="10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de onda reflejada tomado, cuando las ondas viajan en el canto (caso 4) que en la testa (caso 3)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2777" name="21 CuadroTexto"/>
          <p:cNvSpPr txBox="1">
            <a:spLocks noChangeArrowheads="1"/>
          </p:cNvSpPr>
          <p:nvPr/>
        </p:nvSpPr>
        <p:spPr bwMode="auto">
          <a:xfrm>
            <a:off x="4284663" y="5805488"/>
            <a:ext cx="37433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Al tener las ondas una dirección perpendicular a las fibras, deberían dar resultados similares a los resultados obtenidos en el caso 2.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3277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1340768"/>
            <a:ext cx="1008063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Multiplicar"/>
          <p:cNvSpPr/>
          <p:nvPr/>
        </p:nvSpPr>
        <p:spPr>
          <a:xfrm>
            <a:off x="7164288" y="4149080"/>
            <a:ext cx="739781" cy="648072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resistógrafo</a:t>
            </a:r>
            <a:endParaRPr lang="en-US" dirty="0" smtClean="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4859532" y="1772816"/>
          <a:ext cx="3456884" cy="4344205"/>
        </p:xfrm>
        <a:graphic>
          <a:graphicData uri="http://schemas.openxmlformats.org/drawingml/2006/table">
            <a:tbl>
              <a:tblPr/>
              <a:tblGrid>
                <a:gridCol w="864221"/>
                <a:gridCol w="864221"/>
                <a:gridCol w="864221"/>
                <a:gridCol w="864221"/>
              </a:tblGrid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CANTO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MEDIA PONDERADA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VARIANZA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DESVIACIÓN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11,67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1,23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12,53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2,23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12,32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2,11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11,85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8,05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9,01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10,32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2,48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9,42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10,83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2,17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13,13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24,57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4,95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11,40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10,66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11,17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10,50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10,60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10,86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12,97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8,98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2,99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12,27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1,28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12,31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12,11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 SIN DESCARTADOS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10,99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1,54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1,24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 TODOS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11,20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1,78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1,33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899092" y="1772816"/>
          <a:ext cx="3456384" cy="4344205"/>
        </p:xfrm>
        <a:graphic>
          <a:graphicData uri="http://schemas.openxmlformats.org/drawingml/2006/table">
            <a:tbl>
              <a:tblPr/>
              <a:tblGrid>
                <a:gridCol w="864096"/>
                <a:gridCol w="864096"/>
                <a:gridCol w="864096"/>
                <a:gridCol w="864096"/>
              </a:tblGrid>
              <a:tr h="320040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CARA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MEDIA PONDERADA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VARIANZA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DESVIACIÓN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10,51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2,80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1,76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11,58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3,89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1,97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10,24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8,17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2,67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7,99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1,86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1,36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8,58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3,09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1,76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8,61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2,32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12,04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2,64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9,85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4,19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2,04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2,18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2,04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1,42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9,07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3,15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1,77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9,09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3,12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1,76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9,25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2,80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9,19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1,92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1,38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17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11,51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4,53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2,13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18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11,26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3,61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1,90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75551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19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11,44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3,41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1,84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PROBETA 20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11,81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4,01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2,00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 DESCARTADOS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9,91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1,81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1,34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</a:tr>
              <a:tr h="184328"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 TODOS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9,99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1,75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9375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1,32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98" marR="63198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0D"/>
                    </a:solidFill>
                  </a:tcPr>
                </a:tc>
              </a:tr>
            </a:tbl>
          </a:graphicData>
        </a:graphic>
      </p:graphicFrame>
      <p:sp>
        <p:nvSpPr>
          <p:cNvPr id="6" name="5 Rectángulo"/>
          <p:cNvSpPr/>
          <p:nvPr/>
        </p:nvSpPr>
        <p:spPr>
          <a:xfrm>
            <a:off x="1763688" y="5877272"/>
            <a:ext cx="864096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Rectángulo"/>
          <p:cNvSpPr/>
          <p:nvPr/>
        </p:nvSpPr>
        <p:spPr>
          <a:xfrm>
            <a:off x="5724128" y="5877272"/>
            <a:ext cx="864096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5. Obtención e interpretación de resultados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6805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s-ES" sz="2400" b="1" dirty="0" smtClean="0"/>
              <a:t>Datos del pino radiata con la utilización de </a:t>
            </a:r>
            <a:r>
              <a:rPr lang="es-ES" sz="2400" b="1" u="sng" dirty="0" err="1" smtClean="0"/>
              <a:t>resistógrafo</a:t>
            </a:r>
            <a:endParaRPr lang="en-US" dirty="0" smtClean="0"/>
          </a:p>
        </p:txBody>
      </p:sp>
      <p:pic>
        <p:nvPicPr>
          <p:cNvPr id="9" name="8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5372037" cy="117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84984"/>
            <a:ext cx="5372037" cy="117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97152"/>
            <a:ext cx="5328592" cy="111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12 CuadroTexto"/>
          <p:cNvSpPr txBox="1">
            <a:spLocks noChangeArrowheads="1"/>
          </p:cNvSpPr>
          <p:nvPr/>
        </p:nvSpPr>
        <p:spPr bwMode="auto">
          <a:xfrm>
            <a:off x="467544" y="4437112"/>
            <a:ext cx="37449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Resistograma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del canto de la probeta 10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7891" name="14 CuadroTexto"/>
          <p:cNvSpPr txBox="1">
            <a:spLocks noChangeArrowheads="1"/>
          </p:cNvSpPr>
          <p:nvPr/>
        </p:nvSpPr>
        <p:spPr bwMode="auto">
          <a:xfrm>
            <a:off x="467544" y="2996952"/>
            <a:ext cx="37433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Resistograma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del canto de la probeta 11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7892" name="17 CuadroTexto"/>
          <p:cNvSpPr txBox="1">
            <a:spLocks noChangeArrowheads="1"/>
          </p:cNvSpPr>
          <p:nvPr/>
        </p:nvSpPr>
        <p:spPr bwMode="auto">
          <a:xfrm>
            <a:off x="467544" y="5949280"/>
            <a:ext cx="37449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Resistograma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del canto de la probeta 17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17" name="16 Imagen" descr="C:\Users\Weba\Desktop\2011-06-07 13.05.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372200" y="2586236"/>
            <a:ext cx="199977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C:\Users\Weba\Desktop\2011-06-07 13.05.2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372200" y="4509120"/>
            <a:ext cx="1967030" cy="1472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7092280" y="3573016"/>
            <a:ext cx="1893888" cy="266700"/>
          </a:xfrm>
          <a:prstGeom prst="rect">
            <a:avLst/>
          </a:prstGeom>
          <a:solidFill>
            <a:srgbClr val="FFFFFF"/>
          </a:solidFill>
          <a:ln w="9525">
            <a:solidFill>
              <a:srgbClr val="E36C0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</a:rPr>
              <a:t>DIRECCIÓN DE PERFORACIÓN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37896" name="AutoShape 8"/>
          <p:cNvCxnSpPr>
            <a:cxnSpLocks noChangeShapeType="1"/>
          </p:cNvCxnSpPr>
          <p:nvPr/>
        </p:nvCxnSpPr>
        <p:spPr bwMode="auto">
          <a:xfrm flipH="1">
            <a:off x="7596336" y="3356992"/>
            <a:ext cx="966787" cy="0"/>
          </a:xfrm>
          <a:prstGeom prst="straightConnector1">
            <a:avLst/>
          </a:prstGeom>
          <a:noFill/>
          <a:ln w="22225">
            <a:solidFill>
              <a:srgbClr val="F79646"/>
            </a:solidFill>
            <a:round/>
            <a:headEnd/>
            <a:tailEnd type="triangle" w="med" len="med"/>
          </a:ln>
        </p:spPr>
      </p:cxnSp>
      <p:cxnSp>
        <p:nvCxnSpPr>
          <p:cNvPr id="37898" name="AutoShape 10"/>
          <p:cNvCxnSpPr>
            <a:cxnSpLocks noChangeShapeType="1"/>
          </p:cNvCxnSpPr>
          <p:nvPr/>
        </p:nvCxnSpPr>
        <p:spPr bwMode="auto">
          <a:xfrm rot="5400000">
            <a:off x="7056276" y="2838264"/>
            <a:ext cx="504056" cy="432048"/>
          </a:xfrm>
          <a:prstGeom prst="straightConnector1">
            <a:avLst/>
          </a:prstGeom>
          <a:noFill/>
          <a:ln w="19050">
            <a:solidFill>
              <a:srgbClr val="F79646"/>
            </a:solidFill>
            <a:round/>
            <a:headEnd/>
            <a:tailEnd type="triangle" w="med" len="med"/>
          </a:ln>
        </p:spPr>
      </p:cxnSp>
      <p:cxnSp>
        <p:nvCxnSpPr>
          <p:cNvPr id="37904" name="AutoShape 16"/>
          <p:cNvCxnSpPr>
            <a:cxnSpLocks noChangeShapeType="1"/>
          </p:cNvCxnSpPr>
          <p:nvPr/>
        </p:nvCxnSpPr>
        <p:spPr bwMode="auto">
          <a:xfrm flipH="1">
            <a:off x="7668344" y="5229200"/>
            <a:ext cx="966787" cy="0"/>
          </a:xfrm>
          <a:prstGeom prst="straightConnector1">
            <a:avLst/>
          </a:prstGeom>
          <a:noFill/>
          <a:ln w="22225">
            <a:solidFill>
              <a:srgbClr val="F79646"/>
            </a:solidFill>
            <a:round/>
            <a:headEnd/>
            <a:tailEnd type="triangle" w="med" len="med"/>
          </a:ln>
        </p:spPr>
      </p:cxnSp>
      <p:cxnSp>
        <p:nvCxnSpPr>
          <p:cNvPr id="37906" name="AutoShape 18"/>
          <p:cNvCxnSpPr>
            <a:cxnSpLocks noChangeShapeType="1"/>
          </p:cNvCxnSpPr>
          <p:nvPr/>
        </p:nvCxnSpPr>
        <p:spPr bwMode="auto">
          <a:xfrm rot="10800000" flipV="1">
            <a:off x="6948264" y="4725144"/>
            <a:ext cx="720080" cy="432048"/>
          </a:xfrm>
          <a:prstGeom prst="straightConnector1">
            <a:avLst/>
          </a:prstGeom>
          <a:noFill/>
          <a:ln w="19050">
            <a:solidFill>
              <a:srgbClr val="F79646"/>
            </a:solidFill>
            <a:round/>
            <a:headEnd/>
            <a:tailEnd type="triangle" w="med" len="med"/>
          </a:ln>
        </p:spPr>
      </p:cxn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7020272" y="2370212"/>
            <a:ext cx="1963737" cy="439738"/>
          </a:xfrm>
          <a:prstGeom prst="rect">
            <a:avLst/>
          </a:prstGeom>
          <a:solidFill>
            <a:srgbClr val="FFFFFF"/>
          </a:solidFill>
          <a:ln w="9525">
            <a:solidFill>
              <a:srgbClr val="E36C0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</a:rPr>
              <a:t>NUDO DONDE SE APRECIA UN AUMENTO DE RESISTENCIA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7164288" y="5445224"/>
            <a:ext cx="1893888" cy="266700"/>
          </a:xfrm>
          <a:prstGeom prst="rect">
            <a:avLst/>
          </a:prstGeom>
          <a:solidFill>
            <a:srgbClr val="FFFFFF"/>
          </a:solidFill>
          <a:ln w="9525">
            <a:solidFill>
              <a:srgbClr val="E36C0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</a:rPr>
              <a:t>DIRECCIÓN DE PERFORACIÓN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6948264" y="4437112"/>
            <a:ext cx="2107753" cy="449139"/>
          </a:xfrm>
          <a:prstGeom prst="rect">
            <a:avLst/>
          </a:prstGeom>
          <a:solidFill>
            <a:srgbClr val="FFFFFF"/>
          </a:solidFill>
          <a:ln w="9525">
            <a:solidFill>
              <a:srgbClr val="E36C0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</a:rPr>
              <a:t>NUDO DONDE SE APRECIA UNA DISMINUCIÓN DE RESISTENCIA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051720" y="3933056"/>
            <a:ext cx="86409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20 Rectángulo"/>
          <p:cNvSpPr/>
          <p:nvPr/>
        </p:nvSpPr>
        <p:spPr>
          <a:xfrm>
            <a:off x="1691680" y="5445224"/>
            <a:ext cx="86409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6. Conclusiones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b="1" dirty="0" smtClean="0"/>
              <a:t>Objetivos alcanzados</a:t>
            </a:r>
          </a:p>
          <a:p>
            <a:pPr lvl="1">
              <a:spcBef>
                <a:spcPts val="1200"/>
              </a:spcBef>
            </a:pPr>
            <a:r>
              <a:rPr lang="es-ES_tradnl" sz="2400" dirty="0" smtClean="0"/>
              <a:t>Conclusiones obtenidas con la utilización del </a:t>
            </a:r>
            <a:r>
              <a:rPr lang="es-ES_tradnl" sz="2400" dirty="0" err="1" smtClean="0"/>
              <a:t>georradar</a:t>
            </a:r>
            <a:endParaRPr lang="es-ES_tradnl" sz="2400" dirty="0" smtClean="0"/>
          </a:p>
          <a:p>
            <a:pPr lvl="2"/>
            <a:r>
              <a:rPr lang="es-ES_tradnl" sz="2000" dirty="0" smtClean="0"/>
              <a:t>Conclusiones obtenidas durante el proceso de aprendizaje</a:t>
            </a:r>
          </a:p>
          <a:p>
            <a:pPr lvl="2"/>
            <a:r>
              <a:rPr lang="es-ES_tradnl" sz="2000" dirty="0" smtClean="0"/>
              <a:t>Análisis de la </a:t>
            </a:r>
            <a:r>
              <a:rPr lang="es-ES" sz="2000" dirty="0" smtClean="0"/>
              <a:t>respuesta dieléctrica  de la madera pino radiata con </a:t>
            </a:r>
            <a:r>
              <a:rPr lang="es-ES" sz="2000" dirty="0" err="1" smtClean="0"/>
              <a:t>georradar</a:t>
            </a:r>
            <a:endParaRPr lang="es-ES_tradnl" sz="2000" dirty="0" smtClean="0"/>
          </a:p>
          <a:p>
            <a:pPr lvl="1">
              <a:buNone/>
            </a:pPr>
            <a:endParaRPr lang="es-ES_tradnl" sz="2400" dirty="0" smtClean="0"/>
          </a:p>
          <a:p>
            <a:pPr lvl="1"/>
            <a:r>
              <a:rPr lang="es-ES_tradnl" sz="2400" dirty="0" smtClean="0"/>
              <a:t>Conclusiones obtenidas con la utilización del </a:t>
            </a:r>
            <a:r>
              <a:rPr lang="es-ES_tradnl" sz="2400" dirty="0" err="1" smtClean="0"/>
              <a:t>resistógrafo</a:t>
            </a:r>
            <a:endParaRPr lang="es-ES_tradnl" sz="2400" dirty="0" smtClean="0"/>
          </a:p>
          <a:p>
            <a:pPr lvl="2"/>
            <a:r>
              <a:rPr lang="es-ES_tradnl" sz="1900" dirty="0" smtClean="0"/>
              <a:t>Conclusiones obtenidas durante el proceso de aprendizaje</a:t>
            </a:r>
          </a:p>
          <a:p>
            <a:pPr lvl="2"/>
            <a:r>
              <a:rPr lang="es-ES_tradnl" sz="1900" dirty="0" smtClean="0"/>
              <a:t>Análisis de las propiedades físicas de la madera con </a:t>
            </a:r>
            <a:r>
              <a:rPr lang="es-ES_tradnl" sz="1900" dirty="0" err="1" smtClean="0"/>
              <a:t>resistógrafo</a:t>
            </a: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dirty="0" smtClean="0"/>
              <a:t>FIN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endParaRPr lang="es-ES_tradnl" dirty="0"/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dirty="0" smtClean="0"/>
              <a:t>Gracias por su atención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</TotalTime>
  <Words>2963</Words>
  <Application>Microsoft Office PowerPoint</Application>
  <PresentationFormat>Presentación en pantalla (4:3)</PresentationFormat>
  <Paragraphs>1501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personalizado</vt:lpstr>
      <vt:lpstr>Diapositiva 1</vt:lpstr>
      <vt:lpstr>Índice de contenidos</vt:lpstr>
      <vt:lpstr>1. Introducción</vt:lpstr>
      <vt:lpstr>2. Propiedades de la madera</vt:lpstr>
      <vt:lpstr>2. Propiedades de la madera</vt:lpstr>
      <vt:lpstr>3. Técnicas no destructivas de inspección y diagnóstico de la madera</vt:lpstr>
      <vt:lpstr>3. Técnicas no destructivas de inspección y diagnóstico de la madera</vt:lpstr>
      <vt:lpstr>4. Desarrollo experimental</vt:lpstr>
      <vt:lpstr>4. Desarrollo experimental</vt:lpstr>
      <vt:lpstr>4. Desarrollo experimental</vt:lpstr>
      <vt:lpstr>4. Desarrollo experimental</vt:lpstr>
      <vt:lpstr>4. Desarrollo experimental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5. Obtención e interpretación de resultados</vt:lpstr>
      <vt:lpstr>6. Conclusiones</vt:lpstr>
      <vt:lpstr>FIN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Centor</dc:creator>
  <cp:lastModifiedBy>Weba</cp:lastModifiedBy>
  <cp:revision>43</cp:revision>
  <dcterms:created xsi:type="dcterms:W3CDTF">2011-07-05T19:57:57Z</dcterms:created>
  <dcterms:modified xsi:type="dcterms:W3CDTF">2011-07-06T07:47:39Z</dcterms:modified>
</cp:coreProperties>
</file>