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4" r:id="rId4"/>
    <p:sldId id="260" r:id="rId5"/>
    <p:sldId id="269" r:id="rId6"/>
    <p:sldId id="282" r:id="rId7"/>
    <p:sldId id="261" r:id="rId8"/>
    <p:sldId id="262" r:id="rId9"/>
    <p:sldId id="263" r:id="rId10"/>
    <p:sldId id="265" r:id="rId11"/>
    <p:sldId id="266" r:id="rId12"/>
    <p:sldId id="270" r:id="rId13"/>
    <p:sldId id="267" r:id="rId14"/>
    <p:sldId id="284" r:id="rId15"/>
    <p:sldId id="271" r:id="rId16"/>
    <p:sldId id="272" r:id="rId17"/>
    <p:sldId id="273" r:id="rId18"/>
    <p:sldId id="274" r:id="rId19"/>
    <p:sldId id="275" r:id="rId20"/>
    <p:sldId id="283" r:id="rId21"/>
    <p:sldId id="277" r:id="rId22"/>
    <p:sldId id="279" r:id="rId23"/>
    <p:sldId id="285" r:id="rId24"/>
    <p:sldId id="280" r:id="rId25"/>
    <p:sldId id="281" r:id="rId26"/>
    <p:sldId id="286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09" autoAdjust="0"/>
    <p:restoredTop sz="95520" autoAdjust="0"/>
  </p:normalViewPr>
  <p:slideViewPr>
    <p:cSldViewPr>
      <p:cViewPr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54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tx>
        <c:rich>
          <a:bodyPr/>
          <a:lstStyle/>
          <a:p>
            <a:pPr>
              <a:defRPr/>
            </a:pPr>
            <a:r>
              <a:rPr lang="en-US" dirty="0" err="1"/>
              <a:t>Consumo</a:t>
            </a:r>
            <a:r>
              <a:rPr lang="en-US" dirty="0"/>
              <a:t> de </a:t>
            </a:r>
            <a:r>
              <a:rPr lang="en-US" dirty="0" err="1" smtClean="0"/>
              <a:t>Energía</a:t>
            </a:r>
            <a:r>
              <a:rPr lang="en-US" dirty="0" smtClean="0"/>
              <a:t> </a:t>
            </a:r>
            <a:r>
              <a:rPr lang="en-US" dirty="0"/>
              <a:t>Mundial </a:t>
            </a:r>
            <a:r>
              <a:rPr lang="en-US" dirty="0" smtClean="0"/>
              <a:t>(%)</a:t>
            </a:r>
            <a:r>
              <a:rPr lang="en-US" baseline="0" dirty="0" smtClean="0"/>
              <a:t> </a:t>
            </a:r>
            <a:r>
              <a:rPr lang="en-US" dirty="0" smtClean="0"/>
              <a:t>2007</a:t>
            </a:r>
            <a:endParaRPr lang="en-US" dirty="0"/>
          </a:p>
        </c:rich>
      </c:tx>
      <c:layout>
        <c:manualLayout>
          <c:xMode val="edge"/>
          <c:yMode val="edge"/>
          <c:x val="3.3560895543183651E-2"/>
          <c:y val="0.8153825321288366"/>
        </c:manualLayout>
      </c:layout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8.2022824150003129E-2"/>
          <c:y val="0.12580511353150664"/>
          <c:w val="0.77083333333333381"/>
          <c:h val="0.67480559232848603"/>
        </c:manualLayout>
      </c:layout>
      <c:pie3D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Consumo de energía Mundial (%)</c:v>
                </c:pt>
              </c:strCache>
            </c:strRef>
          </c:tx>
          <c:explosion val="33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err="1"/>
                      <a:t>Petróleo</a:t>
                    </a:r>
                    <a:r>
                      <a:rPr lang="en-US" dirty="0"/>
                      <a:t>
</a:t>
                    </a:r>
                    <a:r>
                      <a:rPr lang="en-US" dirty="0" smtClean="0"/>
                      <a:t>35,5</a:t>
                    </a:r>
                    <a:endParaRPr lang="en-US" dirty="0"/>
                  </a:p>
                </c:rich>
              </c:tx>
              <c:showCatName val="1"/>
              <c:showPercent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/>
                      <a:t>Gas</a:t>
                    </a:r>
                    <a:r>
                      <a:rPr lang="en-US"/>
                      <a:t>
</a:t>
                    </a:r>
                    <a:r>
                      <a:rPr lang="en-US" smtClean="0"/>
                      <a:t>23,9</a:t>
                    </a:r>
                    <a:endParaRPr lang="en-US" dirty="0"/>
                  </a:p>
                </c:rich>
              </c:tx>
              <c:showCatName val="1"/>
              <c:showPercent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err="1"/>
                      <a:t>Carbón</a:t>
                    </a:r>
                    <a:r>
                      <a:rPr lang="en-US"/>
                      <a:t>
</a:t>
                    </a:r>
                    <a:r>
                      <a:rPr lang="en-US" smtClean="0"/>
                      <a:t>28,8</a:t>
                    </a:r>
                    <a:endParaRPr lang="en-US" dirty="0"/>
                  </a:p>
                </c:rich>
              </c:tx>
              <c:showCatName val="1"/>
              <c:showPercent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/>
                      <a:t>Nuclear
</a:t>
                    </a:r>
                    <a:r>
                      <a:rPr lang="en-US" smtClean="0"/>
                      <a:t>5,6</a:t>
                    </a:r>
                    <a:endParaRPr lang="en-US"/>
                  </a:p>
                </c:rich>
              </c:tx>
              <c:showCatName val="1"/>
              <c:showPercent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dirty="0" err="1"/>
                      <a:t>Hidroelec</a:t>
                    </a:r>
                    <a:r>
                      <a:rPr lang="en-US"/>
                      <a:t>
</a:t>
                    </a:r>
                    <a:r>
                      <a:rPr lang="en-US" smtClean="0"/>
                      <a:t>5,2</a:t>
                    </a:r>
                    <a:endParaRPr lang="en-US" dirty="0"/>
                  </a:p>
                </c:rich>
              </c:tx>
              <c:showCatName val="1"/>
              <c:showPercent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dirty="0" err="1"/>
                      <a:t>Renovables</a:t>
                    </a:r>
                    <a:r>
                      <a:rPr lang="en-US"/>
                      <a:t>
</a:t>
                    </a:r>
                    <a:r>
                      <a:rPr lang="en-US" smtClean="0"/>
                      <a:t>0</a:t>
                    </a:r>
                    <a:endParaRPr lang="en-US" dirty="0"/>
                  </a:p>
                </c:rich>
              </c:tx>
              <c:showCatName val="1"/>
              <c:showPercent val="1"/>
            </c:dLbl>
            <c:showCatName val="1"/>
            <c:showPercent val="1"/>
          </c:dLbls>
          <c:cat>
            <c:strRef>
              <c:f>Hoja1!$A$2:$A$7</c:f>
              <c:strCache>
                <c:ptCount val="6"/>
                <c:pt idx="0">
                  <c:v>Petróleo</c:v>
                </c:pt>
                <c:pt idx="1">
                  <c:v>Gas</c:v>
                </c:pt>
                <c:pt idx="2">
                  <c:v>Carbón</c:v>
                </c:pt>
                <c:pt idx="3">
                  <c:v>Nuclear</c:v>
                </c:pt>
                <c:pt idx="4">
                  <c:v>Hidroelec</c:v>
                </c:pt>
                <c:pt idx="5">
                  <c:v>Renovables</c:v>
                </c:pt>
              </c:strCache>
            </c:strRef>
          </c:cat>
          <c:val>
            <c:numRef>
              <c:f>Hoja1!$B$2:$B$7</c:f>
              <c:numCache>
                <c:formatCode>General</c:formatCode>
                <c:ptCount val="6"/>
                <c:pt idx="0">
                  <c:v>35.5</c:v>
                </c:pt>
                <c:pt idx="1">
                  <c:v>23.9</c:v>
                </c:pt>
                <c:pt idx="2">
                  <c:v>28.8</c:v>
                </c:pt>
                <c:pt idx="3">
                  <c:v>5.6</c:v>
                </c:pt>
                <c:pt idx="4">
                  <c:v>5.2</c:v>
                </c:pt>
                <c:pt idx="5">
                  <c:v>0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</c:chart>
  <c:txPr>
    <a:bodyPr/>
    <a:lstStyle/>
    <a:p>
      <a:pPr>
        <a:defRPr sz="1800"/>
      </a:pPr>
      <a:endParaRPr lang="es-E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2010</a:t>
            </a:r>
          </a:p>
        </c:rich>
      </c:tx>
      <c:layout>
        <c:manualLayout>
          <c:xMode val="edge"/>
          <c:yMode val="edge"/>
          <c:x val="2.5423375821708644E-2"/>
          <c:y val="0.67670143946940653"/>
        </c:manualLayout>
      </c:layout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101960151016165"/>
          <c:y val="0.16330174851415585"/>
          <c:w val="0.80779205437565171"/>
          <c:h val="0.70885175695824865"/>
        </c:manualLayout>
      </c:layout>
      <c:pie3D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Ventas</c:v>
                </c:pt>
              </c:strCache>
            </c:strRef>
          </c:tx>
          <c:explosion val="34"/>
          <c:dPt>
            <c:idx val="2"/>
            <c:explosion val="30"/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err="1"/>
                      <a:t>Petróleo</a:t>
                    </a:r>
                    <a:r>
                      <a:rPr lang="en-US"/>
                      <a:t>
</a:t>
                    </a:r>
                    <a:r>
                      <a:rPr lang="en-US" smtClean="0"/>
                      <a:t>33,5</a:t>
                    </a:r>
                    <a:endParaRPr lang="en-US" dirty="0"/>
                  </a:p>
                </c:rich>
              </c:tx>
              <c:showCatName val="1"/>
              <c:showPercent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/>
                      <a:t>Gas</a:t>
                    </a:r>
                    <a:r>
                      <a:rPr lang="en-US"/>
                      <a:t>
</a:t>
                    </a:r>
                    <a:r>
                      <a:rPr lang="en-US" smtClean="0"/>
                      <a:t>23,8</a:t>
                    </a:r>
                    <a:endParaRPr lang="en-US" dirty="0"/>
                  </a:p>
                </c:rich>
              </c:tx>
              <c:showCatName val="1"/>
              <c:showPercent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err="1"/>
                      <a:t>Carbón</a:t>
                    </a:r>
                    <a:r>
                      <a:rPr lang="en-US"/>
                      <a:t>
</a:t>
                    </a:r>
                    <a:r>
                      <a:rPr lang="en-US" smtClean="0"/>
                      <a:t>29,6</a:t>
                    </a:r>
                    <a:endParaRPr lang="en-US" dirty="0"/>
                  </a:p>
                </c:rich>
              </c:tx>
              <c:showCatName val="1"/>
              <c:showPercent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dirty="0"/>
                      <a:t>Nuclear</a:t>
                    </a:r>
                    <a:r>
                      <a:rPr lang="en-US"/>
                      <a:t>
</a:t>
                    </a:r>
                    <a:r>
                      <a:rPr lang="en-US" smtClean="0"/>
                      <a:t>5,2</a:t>
                    </a:r>
                    <a:endParaRPr lang="en-US" dirty="0"/>
                  </a:p>
                </c:rich>
              </c:tx>
              <c:showCatName val="1"/>
              <c:showPercent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dirty="0" err="1"/>
                      <a:t>Hidroelec</a:t>
                    </a:r>
                    <a:r>
                      <a:rPr lang="en-US"/>
                      <a:t>
</a:t>
                    </a:r>
                    <a:r>
                      <a:rPr lang="en-US" smtClean="0"/>
                      <a:t>6,4</a:t>
                    </a:r>
                    <a:endParaRPr lang="en-US" dirty="0"/>
                  </a:p>
                </c:rich>
              </c:tx>
              <c:showCatName val="1"/>
              <c:showPercent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dirty="0" err="1"/>
                      <a:t>Renovables</a:t>
                    </a:r>
                    <a:r>
                      <a:rPr lang="en-US"/>
                      <a:t>
</a:t>
                    </a:r>
                    <a:r>
                      <a:rPr lang="en-US" smtClean="0"/>
                      <a:t>1,5</a:t>
                    </a:r>
                    <a:endParaRPr lang="en-US" dirty="0"/>
                  </a:p>
                </c:rich>
              </c:tx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Hoja1!$A$2:$A$7</c:f>
              <c:strCache>
                <c:ptCount val="6"/>
                <c:pt idx="0">
                  <c:v>Petróleo</c:v>
                </c:pt>
                <c:pt idx="1">
                  <c:v>Gas</c:v>
                </c:pt>
                <c:pt idx="2">
                  <c:v>Carbón</c:v>
                </c:pt>
                <c:pt idx="3">
                  <c:v>Nuclear</c:v>
                </c:pt>
                <c:pt idx="4">
                  <c:v>Hidroelec</c:v>
                </c:pt>
                <c:pt idx="5">
                  <c:v>Renovables</c:v>
                </c:pt>
              </c:strCache>
            </c:strRef>
          </c:cat>
          <c:val>
            <c:numRef>
              <c:f>Hoja1!$B$2:$B$7</c:f>
              <c:numCache>
                <c:formatCode>0.00</c:formatCode>
                <c:ptCount val="6"/>
                <c:pt idx="0">
                  <c:v>33.5</c:v>
                </c:pt>
                <c:pt idx="1">
                  <c:v>23.8</c:v>
                </c:pt>
                <c:pt idx="2">
                  <c:v>29.6</c:v>
                </c:pt>
                <c:pt idx="3">
                  <c:v>5.2</c:v>
                </c:pt>
                <c:pt idx="4">
                  <c:v>6.4</c:v>
                </c:pt>
                <c:pt idx="5">
                  <c:v>1.5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</c:chart>
  <c:txPr>
    <a:bodyPr/>
    <a:lstStyle/>
    <a:p>
      <a:pPr>
        <a:defRPr sz="1800"/>
      </a:pPr>
      <a:endParaRPr lang="es-ES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E3D-DA25-4785-A7A4-9EABAF9CD3BB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1FE3C-1E53-45BD-8B22-7A0B1F481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E3D-DA25-4785-A7A4-9EABAF9CD3BB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1FE3C-1E53-45BD-8B22-7A0B1F481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E3D-DA25-4785-A7A4-9EABAF9CD3BB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1FE3C-1E53-45BD-8B22-7A0B1F481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E3D-DA25-4785-A7A4-9EABAF9CD3BB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1FE3C-1E53-45BD-8B22-7A0B1F481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E3D-DA25-4785-A7A4-9EABAF9CD3BB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1FE3C-1E53-45BD-8B22-7A0B1F481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E3D-DA25-4785-A7A4-9EABAF9CD3BB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1FE3C-1E53-45BD-8B22-7A0B1F481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E3D-DA25-4785-A7A4-9EABAF9CD3BB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1FE3C-1E53-45BD-8B22-7A0B1F481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E3D-DA25-4785-A7A4-9EABAF9CD3BB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1FE3C-1E53-45BD-8B22-7A0B1F481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E3D-DA25-4785-A7A4-9EABAF9CD3BB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1FE3C-1E53-45BD-8B22-7A0B1F481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E3D-DA25-4785-A7A4-9EABAF9CD3BB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1FE3C-1E53-45BD-8B22-7A0B1F481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AE3D-DA25-4785-A7A4-9EABAF9CD3BB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1FE3C-1E53-45BD-8B22-7A0B1F481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5AE3D-DA25-4785-A7A4-9EABAF9CD3BB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1FE3C-1E53-45BD-8B22-7A0B1F481D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ttp://1.bp.blogspot.com/-zd6Awj18NOk/T5ZiYQ8KoWI/AAAAAAAAAow/P3vUoJvOqQE/s1600/eficiencia+energetica.jpg"/>
          <p:cNvPicPr/>
          <p:nvPr/>
        </p:nvPicPr>
        <p:blipFill>
          <a:blip r:embed="rId2">
            <a:lum bright="-20000" contrast="40000"/>
          </a:blip>
          <a:srcRect/>
          <a:stretch>
            <a:fillRect/>
          </a:stretch>
        </p:blipFill>
        <p:spPr bwMode="auto">
          <a:xfrm>
            <a:off x="3071802" y="214290"/>
            <a:ext cx="5286412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14282" y="0"/>
            <a:ext cx="8643998" cy="1827191"/>
          </a:xfrm>
        </p:spPr>
        <p:txBody>
          <a:bodyPr>
            <a:normAutofit/>
          </a:bodyPr>
          <a:lstStyle/>
          <a:p>
            <a:r>
              <a:rPr lang="es-ES" sz="3600" dirty="0" smtClean="0">
                <a:latin typeface="Andalus" pitchFamily="18" charset="-78"/>
                <a:cs typeface="Andalus" pitchFamily="18" charset="-78"/>
              </a:rPr>
              <a:t>PFG: ESTUDIO DE LA EFICIENCIA ENERGÉTICA EN UNA VIVIENDA AISLADA</a:t>
            </a:r>
            <a:endParaRPr lang="es-ES" sz="3600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6100754"/>
            <a:ext cx="4400536" cy="757246"/>
          </a:xfrm>
        </p:spPr>
        <p:txBody>
          <a:bodyPr>
            <a:normAutofit/>
          </a:bodyPr>
          <a:lstStyle/>
          <a:p>
            <a:r>
              <a:rPr lang="es-ES" sz="2800" b="1" dirty="0" smtClean="0">
                <a:latin typeface="Bodoni MT Black" pitchFamily="18" charset="0"/>
                <a:cs typeface="Aharoni" pitchFamily="2" charset="-79"/>
              </a:rPr>
              <a:t>Carlos Lucas </a:t>
            </a:r>
            <a:r>
              <a:rPr lang="es-ES" sz="2800" b="1" dirty="0" err="1" smtClean="0">
                <a:latin typeface="Bodoni MT Black" pitchFamily="18" charset="0"/>
                <a:cs typeface="Aharoni" pitchFamily="2" charset="-79"/>
              </a:rPr>
              <a:t>Perea</a:t>
            </a:r>
            <a:endParaRPr lang="es-ES" sz="2800" b="1" dirty="0">
              <a:latin typeface="Bodoni MT Black" pitchFamily="18" charset="0"/>
              <a:cs typeface="Aharoni" pitchFamily="2" charset="-79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85720" y="1785926"/>
            <a:ext cx="464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u="sng" dirty="0" smtClean="0">
                <a:latin typeface="Bell MT" pitchFamily="18" charset="0"/>
              </a:rPr>
              <a:t>PFG EN INTERCAMIO ACADÉMICO</a:t>
            </a:r>
            <a:endParaRPr lang="es-ES" u="sng" dirty="0">
              <a:latin typeface="Bell MT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28596" y="2357430"/>
            <a:ext cx="3286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Tutor del </a:t>
            </a:r>
            <a:r>
              <a:rPr lang="es-ES" dirty="0" err="1" smtClean="0"/>
              <a:t>Politecnico</a:t>
            </a:r>
            <a:r>
              <a:rPr lang="es-ES" dirty="0" smtClean="0"/>
              <a:t> di Bari : </a:t>
            </a:r>
            <a:r>
              <a:rPr lang="es-ES" b="1" dirty="0" smtClean="0"/>
              <a:t>Pietro </a:t>
            </a:r>
            <a:r>
              <a:rPr lang="es-ES" b="1" dirty="0" err="1" smtClean="0"/>
              <a:t>Stefanizzi</a:t>
            </a:r>
            <a:endParaRPr lang="es-ES" b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428596" y="3214686"/>
            <a:ext cx="3286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Tutor del Politécnico de Valencia: </a:t>
            </a:r>
            <a:r>
              <a:rPr lang="es-ES" b="1" dirty="0" smtClean="0"/>
              <a:t>Juan Bautista Aznar </a:t>
            </a:r>
            <a:r>
              <a:rPr lang="es-ES" b="1" dirty="0" err="1" smtClean="0"/>
              <a:t>Mollá</a:t>
            </a:r>
            <a:endParaRPr lang="es-ES" b="1" dirty="0"/>
          </a:p>
        </p:txBody>
      </p:sp>
      <p:pic>
        <p:nvPicPr>
          <p:cNvPr id="9" name="1 Imagen" descr="logo_upv_val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428596" y="4643446"/>
            <a:ext cx="1781175" cy="590550"/>
          </a:xfrm>
          <a:prstGeom prst="rect">
            <a:avLst/>
          </a:prstGeom>
        </p:spPr>
      </p:pic>
      <p:pic>
        <p:nvPicPr>
          <p:cNvPr id="10" name="4 Imagen" descr="34407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357422" y="4572008"/>
            <a:ext cx="772795" cy="771525"/>
          </a:xfrm>
          <a:prstGeom prst="rect">
            <a:avLst/>
          </a:prstGeom>
        </p:spPr>
      </p:pic>
      <p:pic>
        <p:nvPicPr>
          <p:cNvPr id="11" name="Picture 3" descr="C:\Users\Vero\Desktop\vero\ARQ.TÉCNICO\SECRETARIA\U0570918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5074" y="5643578"/>
            <a:ext cx="2286016" cy="932348"/>
          </a:xfrm>
          <a:prstGeom prst="rect">
            <a:avLst/>
          </a:prstGeom>
          <a:noFill/>
          <a:scene3d>
            <a:camera prst="perspectiveHeroicExtremeLeftFacing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 rot="18376162">
            <a:off x="-1353872" y="1053872"/>
            <a:ext cx="4572032" cy="7858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http://1.bp.blogspot.com/-zd6Awj18NOk/T5ZiYQ8KoWI/AAAAAAAAAow/P3vUoJvOqQE/s1600/eficiencia+energetica.jpg"/>
          <p:cNvPicPr/>
          <p:nvPr/>
        </p:nvPicPr>
        <p:blipFill>
          <a:blip r:embed="rId2">
            <a:lum bright="-10000" contrast="40000"/>
          </a:blip>
          <a:srcRect/>
          <a:stretch>
            <a:fillRect/>
          </a:stretch>
        </p:blipFill>
        <p:spPr bwMode="auto">
          <a:xfrm>
            <a:off x="7572396" y="0"/>
            <a:ext cx="1571604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18336530">
            <a:off x="-748363" y="891447"/>
            <a:ext cx="3500438" cy="857224"/>
          </a:xfrm>
        </p:spPr>
        <p:txBody>
          <a:bodyPr>
            <a:normAutofit/>
          </a:bodyPr>
          <a:lstStyle/>
          <a:p>
            <a:r>
              <a:rPr lang="es-ES" sz="2000" dirty="0" smtClean="0">
                <a:solidFill>
                  <a:srgbClr val="00B050"/>
                </a:solidFill>
                <a:latin typeface="Arial Black" pitchFamily="34" charset="0"/>
              </a:rPr>
              <a:t>INTRODUCCIÓN</a:t>
            </a:r>
            <a:endParaRPr lang="es-ES" sz="20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285852" y="1571613"/>
            <a:ext cx="7472386" cy="30003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ES" sz="2800" b="1" u="sng" dirty="0" smtClean="0">
                <a:solidFill>
                  <a:srgbClr val="00B050"/>
                </a:solidFill>
                <a:latin typeface="Georgia"/>
              </a:rPr>
              <a:t>Eficiencia Energética:</a:t>
            </a:r>
          </a:p>
          <a:p>
            <a:pPr>
              <a:buNone/>
            </a:pPr>
            <a:endParaRPr lang="es-ES" sz="2800" b="1" u="sng" dirty="0" smtClean="0">
              <a:solidFill>
                <a:srgbClr val="0070C1"/>
              </a:solidFill>
              <a:latin typeface="Georgia"/>
            </a:endParaRPr>
          </a:p>
          <a:p>
            <a:pPr algn="just">
              <a:buNone/>
            </a:pPr>
            <a:r>
              <a:rPr lang="es-ES" sz="2400" dirty="0" smtClean="0">
                <a:solidFill>
                  <a:srgbClr val="0070C1"/>
                </a:solidFill>
                <a:latin typeface="Georgia"/>
              </a:rPr>
              <a:t>	</a:t>
            </a:r>
            <a:r>
              <a:rPr lang="es-ES" sz="2000" dirty="0" smtClean="0">
                <a:solidFill>
                  <a:srgbClr val="00B050"/>
                </a:solidFill>
                <a:latin typeface="Georgia"/>
              </a:rPr>
              <a:t>La reducción del consumo de energía manteniendo los mismos servicios energéticos, sin disminuir nuestro confort y calidad de vida, protegiendo el medio ambiente, asegurando el abastecimiento y fomentando un comportamiento sostenible en su uso.</a:t>
            </a:r>
            <a:endParaRPr lang="es-ES" sz="20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 rot="18376162">
            <a:off x="-1353872" y="1053872"/>
            <a:ext cx="4572032" cy="7858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http://1.bp.blogspot.com/-zd6Awj18NOk/T5ZiYQ8KoWI/AAAAAAAAAow/P3vUoJvOqQE/s1600/eficiencia+energetica.jpg"/>
          <p:cNvPicPr/>
          <p:nvPr/>
        </p:nvPicPr>
        <p:blipFill>
          <a:blip r:embed="rId2">
            <a:lum bright="-10000" contrast="40000"/>
          </a:blip>
          <a:srcRect/>
          <a:stretch>
            <a:fillRect/>
          </a:stretch>
        </p:blipFill>
        <p:spPr bwMode="auto">
          <a:xfrm>
            <a:off x="7572396" y="0"/>
            <a:ext cx="1571604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18336530">
            <a:off x="-748363" y="891447"/>
            <a:ext cx="3500438" cy="857224"/>
          </a:xfrm>
        </p:spPr>
        <p:txBody>
          <a:bodyPr>
            <a:normAutofit/>
          </a:bodyPr>
          <a:lstStyle/>
          <a:p>
            <a:r>
              <a:rPr lang="es-ES" sz="2000" dirty="0" smtClean="0">
                <a:solidFill>
                  <a:srgbClr val="00B050"/>
                </a:solidFill>
                <a:latin typeface="Arial Black" pitchFamily="34" charset="0"/>
              </a:rPr>
              <a:t>INTRODUCCIÓN</a:t>
            </a:r>
            <a:endParaRPr lang="es-ES" sz="2000" dirty="0">
              <a:solidFill>
                <a:srgbClr val="00B050"/>
              </a:solidFill>
              <a:latin typeface="Arial Black" pitchFamily="34" charset="0"/>
            </a:endParaRPr>
          </a:p>
        </p:txBody>
      </p:sp>
      <p:graphicFrame>
        <p:nvGraphicFramePr>
          <p:cNvPr id="8" name="7 Gráfico"/>
          <p:cNvGraphicFramePr/>
          <p:nvPr/>
        </p:nvGraphicFramePr>
        <p:xfrm>
          <a:off x="1643042" y="0"/>
          <a:ext cx="6143668" cy="3500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6 Gráfico"/>
          <p:cNvGraphicFramePr/>
          <p:nvPr/>
        </p:nvGraphicFramePr>
        <p:xfrm>
          <a:off x="3643306" y="3214686"/>
          <a:ext cx="5857916" cy="44291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8 CuadroTexto"/>
          <p:cNvSpPr txBox="1"/>
          <p:nvPr/>
        </p:nvSpPr>
        <p:spPr>
          <a:xfrm>
            <a:off x="642910" y="4357694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223 MMBDPE</a:t>
            </a:r>
            <a:endParaRPr lang="es-ES" b="1" dirty="0"/>
          </a:p>
        </p:txBody>
      </p:sp>
      <p:sp>
        <p:nvSpPr>
          <p:cNvPr id="10" name="9 CuadroTexto"/>
          <p:cNvSpPr txBox="1"/>
          <p:nvPr/>
        </p:nvSpPr>
        <p:spPr>
          <a:xfrm>
            <a:off x="642910" y="5715016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241 MMBDPE</a:t>
            </a:r>
            <a:endParaRPr lang="es-ES" b="1" dirty="0"/>
          </a:p>
        </p:txBody>
      </p:sp>
      <p:sp>
        <p:nvSpPr>
          <p:cNvPr id="11" name="10 Flecha abajo"/>
          <p:cNvSpPr/>
          <p:nvPr/>
        </p:nvSpPr>
        <p:spPr>
          <a:xfrm>
            <a:off x="1285852" y="4857760"/>
            <a:ext cx="357190" cy="785818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</a:t>
            </a:r>
            <a:r>
              <a:rPr lang="es-ES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pic>
        <p:nvPicPr>
          <p:cNvPr id="6" name="5 Imagen" descr="C:\Users\lucas\Desktop\PFG\magia-ahorrar-energia-mundial.jpg"/>
          <p:cNvPicPr/>
          <p:nvPr/>
        </p:nvPicPr>
        <p:blipFill>
          <a:blip r:embed="rId2"/>
          <a:srcRect b="16981"/>
          <a:stretch>
            <a:fillRect/>
          </a:stretch>
        </p:blipFill>
        <p:spPr bwMode="auto">
          <a:xfrm>
            <a:off x="3857588" y="3714752"/>
            <a:ext cx="5286412" cy="3143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http://1.bp.blogspot.com/-zd6Awj18NOk/T5ZiYQ8KoWI/AAAAAAAAAow/P3vUoJvOqQE/s1600/eficiencia+energetica.jpg"/>
          <p:cNvPicPr/>
          <p:nvPr/>
        </p:nvPicPr>
        <p:blipFill>
          <a:blip r:embed="rId3">
            <a:lum bright="-10000" contrast="40000"/>
          </a:blip>
          <a:srcRect/>
          <a:stretch>
            <a:fillRect/>
          </a:stretch>
        </p:blipFill>
        <p:spPr bwMode="auto">
          <a:xfrm>
            <a:off x="7572396" y="0"/>
            <a:ext cx="1571604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2 Marcador de contenido"/>
          <p:cNvSpPr txBox="1">
            <a:spLocks/>
          </p:cNvSpPr>
          <p:nvPr/>
        </p:nvSpPr>
        <p:spPr>
          <a:xfrm>
            <a:off x="2000232" y="1000108"/>
            <a:ext cx="6758038" cy="464347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sz="2000" dirty="0" smtClean="0">
                <a:solidFill>
                  <a:srgbClr val="00B050"/>
                </a:solidFill>
              </a:rPr>
              <a:t>	</a:t>
            </a:r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000" dirty="0" smtClean="0"/>
              <a:t>El estudio de la Eficiencia Energética de una vivienda aislada.</a:t>
            </a:r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000" dirty="0" smtClean="0"/>
              <a:t>La implantación de mejoras en ella para su mejor funcionamiento sostenible.</a:t>
            </a:r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000" dirty="0" smtClean="0"/>
              <a:t>Cumplir con todas las normativas:</a:t>
            </a:r>
          </a:p>
          <a:p>
            <a:pPr marL="914400" lvl="1" indent="-457200" algn="just">
              <a:spcBef>
                <a:spcPct val="20000"/>
              </a:spcBef>
              <a:buFont typeface="Wingdings" pitchFamily="2" charset="2"/>
              <a:buChar char="§"/>
            </a:pPr>
            <a:r>
              <a:rPr lang="es-ES" sz="2000" dirty="0" smtClean="0"/>
              <a:t>CTE DB-HE</a:t>
            </a:r>
          </a:p>
          <a:p>
            <a:pPr marL="914400" lvl="1" indent="-457200" algn="just">
              <a:spcBef>
                <a:spcPct val="20000"/>
              </a:spcBef>
              <a:buFont typeface="Wingdings" pitchFamily="2" charset="2"/>
              <a:buChar char="§"/>
            </a:pPr>
            <a:r>
              <a:rPr lang="es-ES" sz="2000" dirty="0" smtClean="0"/>
              <a:t>RITE, etc.</a:t>
            </a:r>
          </a:p>
          <a:p>
            <a:pPr marL="457200" indent="-4572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000" dirty="0" smtClean="0"/>
              <a:t>Implantar las mejoras, sin que por ello, se vea afectado los costes de materiales y de ejecución.</a:t>
            </a:r>
          </a:p>
          <a:p>
            <a:pPr marL="457200" lvl="0" indent="-457200" algn="just">
              <a:spcBef>
                <a:spcPct val="20000"/>
              </a:spcBef>
            </a:pPr>
            <a:endParaRPr lang="es-ES" sz="2000" dirty="0"/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</p:txBody>
      </p:sp>
      <p:pic>
        <p:nvPicPr>
          <p:cNvPr id="8" name="7 Imagen" descr="http://1.bp.blogspot.com/-zd6Awj18NOk/T5ZiYQ8KoWI/AAAAAAAAAow/P3vUoJvOqQE/s1600/eficiencia+energetica.jpg"/>
          <p:cNvPicPr/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5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</a:t>
            </a:r>
            <a:r>
              <a:rPr lang="es-ES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pic>
        <p:nvPicPr>
          <p:cNvPr id="7" name="6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5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2 Marcador de contenido"/>
          <p:cNvSpPr txBox="1">
            <a:spLocks/>
          </p:cNvSpPr>
          <p:nvPr/>
        </p:nvSpPr>
        <p:spPr>
          <a:xfrm>
            <a:off x="2214546" y="4786322"/>
            <a:ext cx="6758038" cy="235743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sz="2000" dirty="0" smtClean="0">
                <a:solidFill>
                  <a:srgbClr val="00B050"/>
                </a:solidFill>
              </a:rPr>
              <a:t>	</a:t>
            </a:r>
          </a:p>
          <a:p>
            <a:pPr marL="457200" lvl="0" indent="-457200" algn="just">
              <a:spcBef>
                <a:spcPct val="20000"/>
              </a:spcBef>
            </a:pPr>
            <a:r>
              <a:rPr lang="es-ES" sz="2000" dirty="0" smtClean="0"/>
              <a:t>Se localiza en el termino de </a:t>
            </a:r>
            <a:r>
              <a:rPr lang="es-ES" sz="2000" dirty="0" err="1" smtClean="0"/>
              <a:t>Cocentaina</a:t>
            </a:r>
            <a:r>
              <a:rPr lang="es-ES" sz="2000" dirty="0" smtClean="0"/>
              <a:t> (Alicante)</a:t>
            </a:r>
          </a:p>
          <a:p>
            <a:pPr marL="457200" lvl="0" indent="-457200" algn="just">
              <a:spcBef>
                <a:spcPct val="20000"/>
              </a:spcBef>
            </a:pPr>
            <a:r>
              <a:rPr lang="es-ES" sz="2000" dirty="0" smtClean="0"/>
              <a:t>Clima Mediterráneo enmarcado en climas templados.</a:t>
            </a:r>
          </a:p>
          <a:p>
            <a:pPr marL="457200" lvl="0" indent="-457200" algn="just">
              <a:spcBef>
                <a:spcPct val="20000"/>
              </a:spcBef>
            </a:pPr>
            <a:endParaRPr lang="es-ES" sz="2000" dirty="0" smtClean="0"/>
          </a:p>
        </p:txBody>
      </p:sp>
      <p:pic>
        <p:nvPicPr>
          <p:cNvPr id="1026" name="Picture 2" descr="C:\Users\lucas\Dropbox\Cargas de cámara\2013-09-15 16.51.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214290"/>
            <a:ext cx="5929354" cy="4447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</a:t>
            </a:r>
            <a:r>
              <a:rPr lang="es-ES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pic>
        <p:nvPicPr>
          <p:cNvPr id="7" name="6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5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929058" y="642918"/>
            <a:ext cx="32147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0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ZONA B </a:t>
            </a:r>
            <a:r>
              <a:rPr kumimoji="0" lang="es-ES" sz="1600" b="0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es-ES" sz="1600" b="0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Alicante </a:t>
            </a:r>
            <a:r>
              <a:rPr kumimoji="0" lang="es-ES" sz="1600" b="0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es-ES" sz="1600" b="0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B4</a:t>
            </a: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0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Tabla 2.1- 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 m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es-ES" sz="16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xima</a:t>
            </a: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10 Imagen" descr="C:\Users\Rubén\Desktop\3.png"/>
          <p:cNvPicPr/>
          <p:nvPr/>
        </p:nvPicPr>
        <p:blipFill>
          <a:blip r:embed="rId3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2571736" y="1500174"/>
            <a:ext cx="5926248" cy="19139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11 Imagen"/>
          <p:cNvPicPr/>
          <p:nvPr/>
        </p:nvPicPr>
        <p:blipFill>
          <a:blip r:embed="rId4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2571736" y="3643314"/>
            <a:ext cx="5978141" cy="28040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2000232" y="214290"/>
            <a:ext cx="321471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0" u="sng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ZONA CLIMÁTICA</a:t>
            </a:r>
            <a:endParaRPr kumimoji="0" lang="es-ES" sz="1600" b="0" u="sng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Georgia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</a:t>
            </a:r>
            <a:r>
              <a:rPr lang="es-ES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pic>
        <p:nvPicPr>
          <p:cNvPr id="7" name="6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Vero\Desktop\vero\ARQ.TÉCNICO\PFG\PROYECTO\FOTOS\Rosa_de_los_vientos_61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04930">
            <a:off x="2680694" y="180397"/>
            <a:ext cx="1612636" cy="16126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5429256" y="428604"/>
            <a:ext cx="34290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1200" b="1" u="sng" dirty="0" smtClean="0">
                <a:solidFill>
                  <a:srgbClr val="0070C0"/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SUPERFICIE ÚTIL:</a:t>
            </a:r>
            <a:endParaRPr kumimoji="0" lang="es-ES" sz="1200" b="1" i="0" u="sng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i="0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Planta Baja = 154,87 m2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200" b="1" u="sng" dirty="0" smtClean="0">
              <a:solidFill>
                <a:srgbClr val="0070C0"/>
              </a:solidFill>
              <a:latin typeface="Georgia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Georgia" pitchFamily="18" charset="0"/>
                <a:cs typeface="Times New Roman" pitchFamily="18" charset="0"/>
              </a:rPr>
              <a:t>SUPERFICIE CONSTRUIDA: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 smtClean="0">
                <a:solidFill>
                  <a:srgbClr val="0070C0"/>
                </a:solidFill>
                <a:latin typeface="Georgia"/>
                <a:ea typeface="Calibri"/>
                <a:cs typeface="Times New Roman"/>
              </a:rPr>
              <a:t>Planta Baja = 203,16 m2</a:t>
            </a: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2143116"/>
            <a:ext cx="5672337" cy="4119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</a:t>
            </a:r>
            <a:r>
              <a:rPr lang="es-ES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pic>
        <p:nvPicPr>
          <p:cNvPr id="7" name="6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5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Vero\Desktop\vero\ARQ.TÉCNICO\PFG\PROYECTO\FOTOS\Rosa_de_los_vientos_61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04930">
            <a:off x="2680696" y="180396"/>
            <a:ext cx="1612636" cy="16126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5429256" y="428604"/>
            <a:ext cx="34290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1200" b="1" u="sng" dirty="0" smtClean="0">
                <a:solidFill>
                  <a:srgbClr val="0070C0"/>
                </a:solidFill>
                <a:latin typeface="Georgia" pitchFamily="18" charset="0"/>
                <a:ea typeface="Calibri" pitchFamily="34" charset="0"/>
                <a:cs typeface="Times New Roman" pitchFamily="18" charset="0"/>
              </a:rPr>
              <a:t>SUPERFICIE ÚTIL:</a:t>
            </a:r>
            <a:endParaRPr kumimoji="0" lang="es-ES" sz="1200" b="1" i="0" u="sng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s-ES" sz="1600" i="0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Planta Superior </a:t>
            </a:r>
            <a:r>
              <a:rPr lang="es-ES" sz="1600" dirty="0" smtClean="0">
                <a:solidFill>
                  <a:srgbClr val="0070C0"/>
                </a:solidFill>
                <a:latin typeface="Georgia" pitchFamily="18" charset="0"/>
              </a:rPr>
              <a:t>32,13 m2</a:t>
            </a:r>
            <a:endParaRPr kumimoji="0" lang="es-ES" sz="1600" i="0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sz="1200" b="1" u="sng" dirty="0" smtClean="0">
              <a:solidFill>
                <a:srgbClr val="0070C0"/>
              </a:solidFill>
              <a:latin typeface="Georgia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Georgia" pitchFamily="18" charset="0"/>
                <a:cs typeface="Times New Roman" pitchFamily="18" charset="0"/>
              </a:rPr>
              <a:t>SUPERFICIE CONSTRUIDA: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 smtClean="0">
                <a:solidFill>
                  <a:srgbClr val="0070C0"/>
                </a:solidFill>
                <a:latin typeface="Georgia"/>
                <a:ea typeface="Calibri"/>
                <a:cs typeface="Times New Roman"/>
              </a:rPr>
              <a:t>Planta Superior = </a:t>
            </a:r>
            <a:r>
              <a:rPr lang="es-ES" sz="1600" dirty="0" smtClean="0">
                <a:solidFill>
                  <a:srgbClr val="0070C0"/>
                </a:solidFill>
                <a:latin typeface="Georgia" pitchFamily="18" charset="0"/>
              </a:rPr>
              <a:t>62,60</a:t>
            </a:r>
            <a:r>
              <a:rPr lang="es-ES" sz="1600" dirty="0" smtClean="0"/>
              <a:t> </a:t>
            </a:r>
            <a:r>
              <a:rPr lang="es-ES" sz="1600" dirty="0" smtClean="0">
                <a:solidFill>
                  <a:srgbClr val="0070C0"/>
                </a:solidFill>
                <a:latin typeface="Georgia"/>
                <a:ea typeface="Calibri"/>
                <a:cs typeface="Times New Roman"/>
              </a:rPr>
              <a:t>m2</a:t>
            </a:r>
            <a:endParaRPr kumimoji="0" lang="es-E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36" y="2121732"/>
            <a:ext cx="5929354" cy="4154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642918"/>
            <a:ext cx="5214942" cy="40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</a:t>
            </a:r>
            <a:r>
              <a:rPr lang="es-ES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2000232" y="500042"/>
            <a:ext cx="6758038" cy="585791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sz="2000" dirty="0" smtClean="0">
                <a:solidFill>
                  <a:srgbClr val="00B050"/>
                </a:solidFill>
              </a:rPr>
              <a:t>	</a:t>
            </a:r>
            <a:r>
              <a:rPr lang="es-ES" b="1" u="sng" dirty="0" smtClean="0">
                <a:solidFill>
                  <a:srgbClr val="00B050"/>
                </a:solidFill>
                <a:latin typeface="Georgia" pitchFamily="18" charset="0"/>
              </a:rPr>
              <a:t>FACHADA:</a:t>
            </a:r>
          </a:p>
          <a:p>
            <a:pPr marL="342900" lvl="0" indent="-342900" algn="just">
              <a:spcBef>
                <a:spcPct val="20000"/>
              </a:spcBef>
            </a:pPr>
            <a:endParaRPr lang="es-ES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dirty="0" smtClean="0">
              <a:solidFill>
                <a:srgbClr val="00B050"/>
              </a:solidFill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dirty="0" smtClean="0">
              <a:solidFill>
                <a:srgbClr val="00B050"/>
              </a:solidFill>
            </a:endParaRPr>
          </a:p>
          <a:p>
            <a:pPr marL="342900" lvl="0" indent="-342900" algn="just">
              <a:spcBef>
                <a:spcPct val="20000"/>
              </a:spcBef>
            </a:pPr>
            <a:r>
              <a:rPr lang="es-ES" sz="2000" dirty="0" smtClean="0"/>
              <a:t>	</a:t>
            </a:r>
            <a:endParaRPr lang="es-ES" sz="2000" dirty="0"/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</p:txBody>
      </p:sp>
      <p:pic>
        <p:nvPicPr>
          <p:cNvPr id="8" name="7 Imagen" descr="http://1.bp.blogspot.com/-zd6Awj18NOk/T5ZiYQ8KoWI/AAAAAAAAAow/P3vUoJvOqQE/s1600/eficiencia+energetica.jpg"/>
          <p:cNvPicPr/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2143108" y="5072074"/>
            <a:ext cx="39283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U = 0,64 w/m</a:t>
            </a:r>
            <a:r>
              <a:rPr lang="es-ES" dirty="0" smtClean="0">
                <a:solidFill>
                  <a:srgbClr val="00B050"/>
                </a:solidFill>
                <a:cs typeface="Sakkal Majalla"/>
              </a:rPr>
              <a:t>²</a:t>
            </a:r>
            <a:r>
              <a:rPr lang="es-ES" dirty="0" smtClean="0">
                <a:solidFill>
                  <a:srgbClr val="00B050"/>
                </a:solidFill>
              </a:rPr>
              <a:t>k  </a:t>
            </a:r>
            <a:r>
              <a:rPr lang="es-ES" b="1" dirty="0" smtClean="0">
                <a:solidFill>
                  <a:srgbClr val="00B050"/>
                </a:solidFill>
              </a:rPr>
              <a:t>Límite</a:t>
            </a:r>
            <a:r>
              <a:rPr lang="es-ES" dirty="0" smtClean="0">
                <a:solidFill>
                  <a:srgbClr val="00B050"/>
                </a:solidFill>
              </a:rPr>
              <a:t>  U = 0,82 w/m</a:t>
            </a:r>
            <a:r>
              <a:rPr lang="es-ES" dirty="0" smtClean="0">
                <a:solidFill>
                  <a:srgbClr val="00B050"/>
                </a:solidFill>
                <a:cs typeface="Sakkal Majalla"/>
              </a:rPr>
              <a:t>²</a:t>
            </a:r>
            <a:r>
              <a:rPr lang="es-ES" dirty="0" smtClean="0">
                <a:solidFill>
                  <a:srgbClr val="00B050"/>
                </a:solidFill>
              </a:rPr>
              <a:t>k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</a:t>
            </a:r>
            <a:r>
              <a:rPr lang="es-ES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1928794" y="0"/>
            <a:ext cx="6758038" cy="68580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sz="2000" dirty="0" smtClean="0">
                <a:solidFill>
                  <a:srgbClr val="00B050"/>
                </a:solidFill>
              </a:rPr>
              <a:t>	</a:t>
            </a:r>
          </a:p>
          <a:p>
            <a:pPr marL="342900" lvl="0" indent="-342900" algn="just">
              <a:spcBef>
                <a:spcPct val="20000"/>
              </a:spcBef>
            </a:pPr>
            <a:r>
              <a:rPr lang="es-ES" sz="2000" b="1" dirty="0" smtClean="0">
                <a:solidFill>
                  <a:srgbClr val="00B050"/>
                </a:solidFill>
                <a:latin typeface="Georgia" pitchFamily="18" charset="0"/>
              </a:rPr>
              <a:t>	</a:t>
            </a: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CUBIERTAS:</a:t>
            </a:r>
          </a:p>
          <a:p>
            <a:pPr marL="800100" lvl="1" indent="-3429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Cubierta con tabicón:</a:t>
            </a:r>
          </a:p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800100" lvl="1" indent="-3429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Cubierta Inclinada:</a:t>
            </a:r>
            <a:r>
              <a:rPr lang="es-ES" sz="2000" dirty="0" smtClean="0"/>
              <a:t>	</a:t>
            </a:r>
            <a:endParaRPr lang="es-ES" sz="2000" dirty="0"/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</p:txBody>
      </p:sp>
      <p:pic>
        <p:nvPicPr>
          <p:cNvPr id="8" name="7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1071546"/>
            <a:ext cx="6072230" cy="2949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/>
          <a:srcRect b="2958"/>
          <a:stretch>
            <a:fillRect/>
          </a:stretch>
        </p:blipFill>
        <p:spPr bwMode="auto">
          <a:xfrm>
            <a:off x="2500298" y="4357694"/>
            <a:ext cx="5869073" cy="2500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5072066" y="1071546"/>
            <a:ext cx="39283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U = 0,49 w/m</a:t>
            </a:r>
            <a:r>
              <a:rPr lang="es-ES" dirty="0" smtClean="0">
                <a:solidFill>
                  <a:srgbClr val="00B050"/>
                </a:solidFill>
                <a:cs typeface="Sakkal Majalla"/>
              </a:rPr>
              <a:t>²</a:t>
            </a:r>
            <a:r>
              <a:rPr lang="es-ES" dirty="0" smtClean="0">
                <a:solidFill>
                  <a:srgbClr val="00B050"/>
                </a:solidFill>
              </a:rPr>
              <a:t>k  </a:t>
            </a:r>
            <a:r>
              <a:rPr lang="es-ES" b="1" dirty="0" smtClean="0">
                <a:solidFill>
                  <a:srgbClr val="00B050"/>
                </a:solidFill>
              </a:rPr>
              <a:t>Límite</a:t>
            </a:r>
            <a:r>
              <a:rPr lang="es-ES" dirty="0" smtClean="0">
                <a:solidFill>
                  <a:srgbClr val="00B050"/>
                </a:solidFill>
              </a:rPr>
              <a:t>  U = 0,45 w/m</a:t>
            </a:r>
            <a:r>
              <a:rPr lang="es-ES" dirty="0" smtClean="0">
                <a:solidFill>
                  <a:srgbClr val="00B050"/>
                </a:solidFill>
                <a:cs typeface="Sakkal Majalla"/>
              </a:rPr>
              <a:t>²</a:t>
            </a:r>
            <a:r>
              <a:rPr lang="es-ES" dirty="0" smtClean="0">
                <a:solidFill>
                  <a:srgbClr val="00B050"/>
                </a:solidFill>
              </a:rPr>
              <a:t>k 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5215617" y="4357694"/>
            <a:ext cx="39283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U = 0,49 w/m</a:t>
            </a:r>
            <a:r>
              <a:rPr lang="es-ES" dirty="0" smtClean="0">
                <a:solidFill>
                  <a:srgbClr val="00B050"/>
                </a:solidFill>
                <a:cs typeface="Sakkal Majalla"/>
              </a:rPr>
              <a:t>²</a:t>
            </a:r>
            <a:r>
              <a:rPr lang="es-ES" dirty="0" smtClean="0">
                <a:solidFill>
                  <a:srgbClr val="00B050"/>
                </a:solidFill>
              </a:rPr>
              <a:t>k  </a:t>
            </a:r>
            <a:r>
              <a:rPr lang="es-ES" b="1" dirty="0" smtClean="0">
                <a:solidFill>
                  <a:srgbClr val="00B050"/>
                </a:solidFill>
              </a:rPr>
              <a:t>Límite</a:t>
            </a:r>
            <a:r>
              <a:rPr lang="es-ES" dirty="0" smtClean="0">
                <a:solidFill>
                  <a:srgbClr val="00B050"/>
                </a:solidFill>
              </a:rPr>
              <a:t>  U = 0,45 w/m</a:t>
            </a:r>
            <a:r>
              <a:rPr lang="es-ES" dirty="0" smtClean="0">
                <a:solidFill>
                  <a:srgbClr val="00B050"/>
                </a:solidFill>
                <a:cs typeface="Sakkal Majalla"/>
              </a:rPr>
              <a:t>²</a:t>
            </a:r>
            <a:r>
              <a:rPr lang="es-ES" dirty="0" smtClean="0">
                <a:solidFill>
                  <a:srgbClr val="00B050"/>
                </a:solidFill>
              </a:rPr>
              <a:t>k </a:t>
            </a:r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" y="1352550"/>
            <a:ext cx="8115300" cy="41529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785794"/>
            <a:ext cx="6461576" cy="2525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</a:t>
            </a:r>
            <a:r>
              <a:rPr lang="es-ES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2000232" y="428604"/>
            <a:ext cx="6758038" cy="464347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sz="2000" dirty="0" smtClean="0">
                <a:solidFill>
                  <a:srgbClr val="00B050"/>
                </a:solidFill>
              </a:rPr>
              <a:t>	</a:t>
            </a: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FORJADOS:</a:t>
            </a:r>
          </a:p>
          <a:p>
            <a:pPr marL="342900" lvl="0" indent="-342900" algn="just">
              <a:spcBef>
                <a:spcPct val="20000"/>
              </a:spcBef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r>
              <a:rPr lang="es-ES" sz="2000" b="1" dirty="0" smtClean="0">
                <a:solidFill>
                  <a:srgbClr val="00B050"/>
                </a:solidFill>
                <a:latin typeface="Georgia" pitchFamily="18" charset="0"/>
              </a:rPr>
              <a:t>	</a:t>
            </a: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SOLERA:</a:t>
            </a:r>
            <a:r>
              <a:rPr lang="es-ES" sz="2000" dirty="0" smtClean="0"/>
              <a:t>	</a:t>
            </a:r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</p:txBody>
      </p:sp>
      <p:pic>
        <p:nvPicPr>
          <p:cNvPr id="9" name="8 Imagen" descr="http://1.bp.blogspot.com/-zd6Awj18NOk/T5ZiYQ8KoWI/AAAAAAAAAow/P3vUoJvOqQE/s1600/eficiencia+energetica.jpg"/>
          <p:cNvPicPr/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 l="1840" r="1954"/>
          <a:stretch>
            <a:fillRect/>
          </a:stretch>
        </p:blipFill>
        <p:spPr bwMode="auto">
          <a:xfrm>
            <a:off x="2109947" y="4543959"/>
            <a:ext cx="7034053" cy="2314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7072330" y="3071810"/>
            <a:ext cx="16353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U = 1,98 w/m</a:t>
            </a:r>
            <a:r>
              <a:rPr lang="es-ES" dirty="0" smtClean="0">
                <a:solidFill>
                  <a:srgbClr val="00B050"/>
                </a:solidFill>
                <a:cs typeface="Sakkal Majalla"/>
              </a:rPr>
              <a:t>²</a:t>
            </a:r>
            <a:r>
              <a:rPr lang="es-ES" dirty="0" smtClean="0">
                <a:solidFill>
                  <a:srgbClr val="00B050"/>
                </a:solidFill>
              </a:rPr>
              <a:t>k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7072330" y="4143380"/>
            <a:ext cx="16353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U = 0,78 w/m</a:t>
            </a:r>
            <a:r>
              <a:rPr lang="es-ES" dirty="0" smtClean="0">
                <a:solidFill>
                  <a:srgbClr val="00B050"/>
                </a:solidFill>
                <a:cs typeface="Sakkal Majalla"/>
              </a:rPr>
              <a:t>²</a:t>
            </a:r>
            <a:r>
              <a:rPr lang="es-ES" dirty="0" smtClean="0">
                <a:solidFill>
                  <a:srgbClr val="00B050"/>
                </a:solidFill>
              </a:rPr>
              <a:t>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</a:t>
            </a:r>
            <a:r>
              <a:rPr lang="es-ES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2143108" y="785794"/>
            <a:ext cx="6758038" cy="464347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VENTANAS </a:t>
            </a:r>
          </a:p>
          <a:p>
            <a:pPr marL="342900" lvl="0" indent="-342900" algn="just">
              <a:spcBef>
                <a:spcPct val="20000"/>
              </a:spcBef>
            </a:pPr>
            <a:r>
              <a:rPr lang="es-ES" sz="2000" dirty="0" smtClean="0">
                <a:solidFill>
                  <a:srgbClr val="00B050"/>
                </a:solidFill>
                <a:latin typeface="Georgia" pitchFamily="18" charset="0"/>
              </a:rPr>
              <a:t>	</a:t>
            </a:r>
            <a:r>
              <a:rPr lang="es-ES" dirty="0" smtClean="0">
                <a:solidFill>
                  <a:srgbClr val="00B050"/>
                </a:solidFill>
                <a:latin typeface="Georgia" pitchFamily="18" charset="0"/>
              </a:rPr>
              <a:t>Están compuestas por vidrio doble en posición vertical </a:t>
            </a:r>
            <a:r>
              <a:rPr lang="es-ES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4-6-4</a:t>
            </a:r>
            <a:r>
              <a:rPr lang="es-ES" dirty="0" smtClean="0">
                <a:solidFill>
                  <a:srgbClr val="00B050"/>
                </a:solidFill>
                <a:latin typeface="Georgia" pitchFamily="18" charset="0"/>
              </a:rPr>
              <a:t> con un marco de PVC de dos cámaras.</a:t>
            </a:r>
            <a:r>
              <a:rPr lang="es-ES" sz="2000" dirty="0" smtClean="0"/>
              <a:t>	</a:t>
            </a:r>
          </a:p>
          <a:p>
            <a:pPr marL="457200" lvl="0" indent="-457200" algn="just">
              <a:spcBef>
                <a:spcPct val="20000"/>
              </a:spcBef>
            </a:pPr>
            <a:endParaRPr lang="es-ES" sz="2000" dirty="0" smtClean="0"/>
          </a:p>
          <a:p>
            <a:pPr marL="457200" lvl="0" indent="-457200" algn="just">
              <a:spcBef>
                <a:spcPct val="20000"/>
              </a:spcBef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PUERTAS</a:t>
            </a:r>
          </a:p>
          <a:p>
            <a:pPr marL="457200" lvl="0" indent="-457200" algn="just">
              <a:spcBef>
                <a:spcPct val="20000"/>
              </a:spcBef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457200" lvl="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  <a:latin typeface="Georgia" pitchFamily="18" charset="0"/>
              </a:rPr>
              <a:t>	</a:t>
            </a:r>
            <a:r>
              <a:rPr lang="es-ES" u="sng" dirty="0" smtClean="0">
                <a:solidFill>
                  <a:srgbClr val="00B050"/>
                </a:solidFill>
                <a:latin typeface="Georgia" pitchFamily="18" charset="0"/>
              </a:rPr>
              <a:t>Puerta Principal</a:t>
            </a:r>
            <a:r>
              <a:rPr lang="es-ES" dirty="0" smtClean="0">
                <a:solidFill>
                  <a:srgbClr val="00B050"/>
                </a:solidFill>
                <a:latin typeface="Georgia" pitchFamily="18" charset="0"/>
              </a:rPr>
              <a:t>: se trata de una puerta grande de madera de dos hojas, y con vidrio monolítico en posición vertical.</a:t>
            </a:r>
          </a:p>
          <a:p>
            <a:pPr marL="457200" lvl="0" indent="-457200" algn="just">
              <a:spcBef>
                <a:spcPct val="20000"/>
              </a:spcBef>
            </a:pPr>
            <a:endParaRPr lang="es-ES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457200" lvl="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  <a:latin typeface="Georgia" pitchFamily="18" charset="0"/>
              </a:rPr>
              <a:t>	</a:t>
            </a:r>
            <a:r>
              <a:rPr lang="es-ES" u="sng" dirty="0" smtClean="0">
                <a:solidFill>
                  <a:srgbClr val="00B050"/>
                </a:solidFill>
                <a:latin typeface="Georgia" pitchFamily="18" charset="0"/>
              </a:rPr>
              <a:t>Puerta Cocina</a:t>
            </a:r>
            <a:r>
              <a:rPr lang="es-ES" dirty="0" smtClean="0">
                <a:solidFill>
                  <a:srgbClr val="00B050"/>
                </a:solidFill>
                <a:latin typeface="Georgia" pitchFamily="18" charset="0"/>
              </a:rPr>
              <a:t>: está compuesta por un marco de PVC de dos cámaras y vidrio doble en posición vertical.</a:t>
            </a:r>
          </a:p>
        </p:txBody>
      </p:sp>
      <p:pic>
        <p:nvPicPr>
          <p:cNvPr id="9" name="8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2571744"/>
            <a:ext cx="5672337" cy="4119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</a:t>
            </a:r>
            <a:r>
              <a:rPr lang="es-ES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2143108" y="928670"/>
            <a:ext cx="6758038" cy="464347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SISTEMA MIXTO DE CALEFACCIÓN Y ACS</a:t>
            </a:r>
          </a:p>
          <a:p>
            <a:pPr marL="342900" lvl="0" indent="-342900" algn="just">
              <a:spcBef>
                <a:spcPct val="20000"/>
              </a:spcBef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ACS</a:t>
            </a:r>
          </a:p>
          <a:p>
            <a:pPr marL="342900" indent="-342900" algn="just">
              <a:spcBef>
                <a:spcPct val="20000"/>
              </a:spcBef>
            </a:pPr>
            <a:r>
              <a:rPr lang="es-ES" sz="2000" dirty="0" smtClean="0">
                <a:solidFill>
                  <a:srgbClr val="024413"/>
                </a:solidFill>
              </a:rPr>
              <a:t>	</a:t>
            </a:r>
            <a:r>
              <a:rPr lang="es-ES" dirty="0" smtClean="0">
                <a:solidFill>
                  <a:srgbClr val="024413"/>
                </a:solidFill>
              </a:rPr>
              <a:t>Se cubre el 70 % de la demanda con un colector solar térmico de 3,54 m² con acumulador de 200 litros, situado en el trastero. Se prevé un sistema de apoyo con caldera eléctrica mixta para calefacción y ACS. </a:t>
            </a:r>
          </a:p>
          <a:p>
            <a:pPr marL="342900" indent="-342900" algn="just">
              <a:spcBef>
                <a:spcPct val="20000"/>
              </a:spcBef>
            </a:pPr>
            <a:endParaRPr lang="es-ES" sz="2000" dirty="0" smtClean="0">
              <a:solidFill>
                <a:srgbClr val="024413"/>
              </a:solidFill>
            </a:endParaRPr>
          </a:p>
          <a:p>
            <a:pPr marL="342900" indent="-342900" algn="just">
              <a:spcBef>
                <a:spcPct val="20000"/>
              </a:spcBef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CALEFACCIÓN</a:t>
            </a:r>
          </a:p>
          <a:p>
            <a:pPr marL="342900" lvl="1" indent="-342900" algn="just">
              <a:spcBef>
                <a:spcPct val="20000"/>
              </a:spcBef>
            </a:pPr>
            <a:r>
              <a:rPr lang="es-ES" dirty="0" smtClean="0">
                <a:solidFill>
                  <a:srgbClr val="024413"/>
                </a:solidFill>
              </a:rPr>
              <a:t>	Caldera mixta eléctrica con radiadores de aluminio para agua caliente en todas las estancias . La caldera es seleccionada y comprobada para su correcto funcionamiento con la instalación .</a:t>
            </a:r>
          </a:p>
          <a:p>
            <a:pPr marL="342900" indent="-342900" algn="just">
              <a:spcBef>
                <a:spcPct val="20000"/>
              </a:spcBef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sz="2000" dirty="0" smtClean="0"/>
          </a:p>
        </p:txBody>
      </p:sp>
      <p:pic>
        <p:nvPicPr>
          <p:cNvPr id="8" name="7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85975" y="1428736"/>
            <a:ext cx="7058025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>
                <a:solidFill>
                  <a:srgbClr val="00B050"/>
                </a:solidFill>
              </a:rPr>
              <a:t>Calificación </a:t>
            </a:r>
            <a:r>
              <a:rPr lang="es-ES" b="1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</a:t>
            </a:r>
            <a:r>
              <a:rPr lang="es-ES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2000232" y="428604"/>
            <a:ext cx="6758038" cy="464347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Comprobación límite  de la demanda energética</a:t>
            </a:r>
            <a:r>
              <a:rPr lang="es-ES" sz="2000" dirty="0" smtClean="0"/>
              <a:t>	</a:t>
            </a:r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</p:txBody>
      </p:sp>
      <p:pic>
        <p:nvPicPr>
          <p:cNvPr id="9" name="8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 descr="http://ecoeficiente.es/wp-content/uploads/2012/03/econdensnueva.png"/>
          <p:cNvPicPr>
            <a:picLocks noChangeAspect="1" noChangeArrowheads="1"/>
          </p:cNvPicPr>
          <p:nvPr/>
        </p:nvPicPr>
        <p:blipFill>
          <a:blip r:embed="rId3"/>
          <a:srcRect r="73000"/>
          <a:stretch>
            <a:fillRect/>
          </a:stretch>
        </p:blipFill>
        <p:spPr bwMode="auto">
          <a:xfrm>
            <a:off x="7500958" y="5357826"/>
            <a:ext cx="1285884" cy="1219201"/>
          </a:xfrm>
          <a:prstGeom prst="rect">
            <a:avLst/>
          </a:prstGeom>
          <a:noFill/>
        </p:spPr>
      </p:pic>
      <p:cxnSp>
        <p:nvCxnSpPr>
          <p:cNvPr id="11" name="10 Conector recto de flecha"/>
          <p:cNvCxnSpPr/>
          <p:nvPr/>
        </p:nvCxnSpPr>
        <p:spPr>
          <a:xfrm>
            <a:off x="5214942" y="6072206"/>
            <a:ext cx="192882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2071670" y="5715016"/>
            <a:ext cx="307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Comprobación de limitación en condensaciones</a:t>
            </a:r>
            <a:endParaRPr lang="es-ES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/>
          <a:srcRect t="41947"/>
          <a:stretch>
            <a:fillRect/>
          </a:stretch>
        </p:blipFill>
        <p:spPr bwMode="auto">
          <a:xfrm>
            <a:off x="2357422" y="1928802"/>
            <a:ext cx="5786478" cy="2695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/>
          <a:srcRect b="86913"/>
          <a:stretch>
            <a:fillRect/>
          </a:stretch>
        </p:blipFill>
        <p:spPr bwMode="auto">
          <a:xfrm>
            <a:off x="2357422" y="1349795"/>
            <a:ext cx="5786478" cy="607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12 CuadroTexto"/>
          <p:cNvSpPr txBox="1"/>
          <p:nvPr/>
        </p:nvSpPr>
        <p:spPr>
          <a:xfrm>
            <a:off x="4500562" y="464344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CTE LIDER</a:t>
            </a:r>
            <a:endParaRPr lang="es-E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>
                <a:solidFill>
                  <a:srgbClr val="00B050"/>
                </a:solidFill>
              </a:rPr>
              <a:t>Calificación </a:t>
            </a:r>
            <a:r>
              <a:rPr lang="es-ES" b="1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</a:t>
            </a:r>
            <a:r>
              <a:rPr lang="es-ES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2000232" y="1000108"/>
            <a:ext cx="6758038" cy="464347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CALIFICACIÓN ENERGÉTICA INICIAL</a:t>
            </a:r>
            <a:endParaRPr lang="es-ES" sz="2000" dirty="0" smtClean="0"/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</p:txBody>
      </p:sp>
      <p:pic>
        <p:nvPicPr>
          <p:cNvPr id="8" name="7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/>
          <p:cNvPicPr/>
          <p:nvPr/>
        </p:nvPicPr>
        <p:blipFill>
          <a:blip r:embed="rId3"/>
          <a:srcRect b="46761"/>
          <a:stretch>
            <a:fillRect/>
          </a:stretch>
        </p:blipFill>
        <p:spPr bwMode="auto">
          <a:xfrm>
            <a:off x="2500298" y="1571612"/>
            <a:ext cx="5400040" cy="19288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8 Imagen"/>
          <p:cNvPicPr/>
          <p:nvPr/>
        </p:nvPicPr>
        <p:blipFill>
          <a:blip r:embed="rId4"/>
          <a:srcRect t="19843" b="54308"/>
          <a:stretch>
            <a:fillRect/>
          </a:stretch>
        </p:blipFill>
        <p:spPr bwMode="auto">
          <a:xfrm>
            <a:off x="2500298" y="3714752"/>
            <a:ext cx="5400040" cy="12858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9 Imagen"/>
          <p:cNvPicPr/>
          <p:nvPr/>
        </p:nvPicPr>
        <p:blipFill>
          <a:blip r:embed="rId4"/>
          <a:srcRect t="74413" b="-262"/>
          <a:stretch>
            <a:fillRect/>
          </a:stretch>
        </p:blipFill>
        <p:spPr bwMode="auto">
          <a:xfrm>
            <a:off x="2500298" y="5143512"/>
            <a:ext cx="5400040" cy="12858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Mejoras </a:t>
            </a:r>
            <a:r>
              <a:rPr lang="es-ES" b="1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2214546" y="1000108"/>
            <a:ext cx="6758038" cy="464347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PROPUESTAS DE MEJORAS</a:t>
            </a:r>
          </a:p>
          <a:p>
            <a:pPr marL="342900" lvl="0" indent="-342900" algn="just">
              <a:spcBef>
                <a:spcPct val="20000"/>
              </a:spcBef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1257300" lvl="2" indent="-3429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ENVOLVENTE</a:t>
            </a:r>
          </a:p>
          <a:p>
            <a:pPr marL="1714500" lvl="3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Fachada</a:t>
            </a:r>
          </a:p>
          <a:p>
            <a:pPr marL="1714500" lvl="3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Cubierta</a:t>
            </a:r>
          </a:p>
          <a:p>
            <a:pPr marL="1714500" lvl="3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Ventanas</a:t>
            </a:r>
          </a:p>
          <a:p>
            <a:pPr marL="1714500" lvl="3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Puertas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endParaRPr lang="es-ES" sz="2000" dirty="0" smtClean="0"/>
          </a:p>
          <a:p>
            <a:pPr marL="1257300" lvl="2" indent="-3429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SISTEMAS</a:t>
            </a:r>
          </a:p>
          <a:p>
            <a:pPr marL="1714500" lvl="3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Caldera</a:t>
            </a:r>
          </a:p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</p:txBody>
      </p:sp>
      <p:pic>
        <p:nvPicPr>
          <p:cNvPr id="8" name="7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1142984"/>
            <a:ext cx="6162675" cy="459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Mejoras </a:t>
            </a:r>
            <a:r>
              <a:rPr lang="es-ES" b="1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2214546" y="1000108"/>
            <a:ext cx="6758038" cy="464347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FACHADA</a:t>
            </a:r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</p:txBody>
      </p:sp>
      <p:pic>
        <p:nvPicPr>
          <p:cNvPr id="8" name="7 Imagen" descr="http://1.bp.blogspot.com/-zd6Awj18NOk/T5ZiYQ8KoWI/AAAAAAAAAow/P3vUoJvOqQE/s1600/eficiencia+energetica.jpg"/>
          <p:cNvPicPr/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3500430" y="5857892"/>
            <a:ext cx="39283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U = 0,29 w/m</a:t>
            </a:r>
            <a:r>
              <a:rPr lang="es-ES" dirty="0" smtClean="0">
                <a:solidFill>
                  <a:srgbClr val="00B050"/>
                </a:solidFill>
                <a:cs typeface="Sakkal Majalla"/>
              </a:rPr>
              <a:t>²</a:t>
            </a:r>
            <a:r>
              <a:rPr lang="es-ES" dirty="0" smtClean="0">
                <a:solidFill>
                  <a:srgbClr val="00B050"/>
                </a:solidFill>
              </a:rPr>
              <a:t>k  </a:t>
            </a:r>
            <a:r>
              <a:rPr lang="es-ES" b="1" dirty="0" smtClean="0">
                <a:solidFill>
                  <a:srgbClr val="00B050"/>
                </a:solidFill>
              </a:rPr>
              <a:t>Límite</a:t>
            </a:r>
            <a:r>
              <a:rPr lang="es-ES" dirty="0" smtClean="0">
                <a:solidFill>
                  <a:srgbClr val="00B050"/>
                </a:solidFill>
              </a:rPr>
              <a:t>  U = 0,82 w/m</a:t>
            </a:r>
            <a:r>
              <a:rPr lang="es-ES" dirty="0" smtClean="0">
                <a:solidFill>
                  <a:srgbClr val="00B050"/>
                </a:solidFill>
                <a:cs typeface="Sakkal Majalla"/>
              </a:rPr>
              <a:t>²</a:t>
            </a:r>
            <a:r>
              <a:rPr lang="es-ES" dirty="0" smtClean="0">
                <a:solidFill>
                  <a:srgbClr val="00B050"/>
                </a:solidFill>
              </a:rPr>
              <a:t>k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6286512" y="4214818"/>
            <a:ext cx="2857488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FF0000"/>
                </a:solidFill>
              </a:rPr>
              <a:t>Aumento = 1150,04 €</a:t>
            </a:r>
            <a:endParaRPr lang="es-ES" u="sng" dirty="0" smtClean="0">
              <a:solidFill>
                <a:srgbClr val="FF0000"/>
              </a:solidFill>
            </a:endParaRPr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Ahorro = 243,8€ al año.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b="1" dirty="0" smtClean="0"/>
              <a:t>Amortización en 5 años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Mejoras </a:t>
            </a:r>
            <a:r>
              <a:rPr lang="es-ES" b="1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2214546" y="1000108"/>
            <a:ext cx="6758038" cy="464347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CUBIERTA CON TABICÓN</a:t>
            </a:r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</p:txBody>
      </p:sp>
      <p:pic>
        <p:nvPicPr>
          <p:cNvPr id="8" name="7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1857364"/>
            <a:ext cx="6596077" cy="3367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2500298" y="5429264"/>
            <a:ext cx="39283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U = 0,31 w/m</a:t>
            </a:r>
            <a:r>
              <a:rPr lang="es-ES" dirty="0" smtClean="0">
                <a:solidFill>
                  <a:srgbClr val="00B050"/>
                </a:solidFill>
                <a:cs typeface="Sakkal Majalla"/>
              </a:rPr>
              <a:t>²</a:t>
            </a:r>
            <a:r>
              <a:rPr lang="es-ES" dirty="0" smtClean="0">
                <a:solidFill>
                  <a:srgbClr val="00B050"/>
                </a:solidFill>
              </a:rPr>
              <a:t>k  </a:t>
            </a:r>
            <a:r>
              <a:rPr lang="es-ES" b="1" dirty="0" smtClean="0">
                <a:solidFill>
                  <a:srgbClr val="00B050"/>
                </a:solidFill>
              </a:rPr>
              <a:t>Límite</a:t>
            </a:r>
            <a:r>
              <a:rPr lang="es-ES" dirty="0" smtClean="0">
                <a:solidFill>
                  <a:srgbClr val="00B050"/>
                </a:solidFill>
              </a:rPr>
              <a:t>  U = 0,82 w/m</a:t>
            </a:r>
            <a:r>
              <a:rPr lang="es-ES" dirty="0" smtClean="0">
                <a:solidFill>
                  <a:srgbClr val="00B050"/>
                </a:solidFill>
                <a:cs typeface="Sakkal Majalla"/>
              </a:rPr>
              <a:t>²</a:t>
            </a:r>
            <a:r>
              <a:rPr lang="es-ES" dirty="0" smtClean="0">
                <a:solidFill>
                  <a:srgbClr val="00B050"/>
                </a:solidFill>
              </a:rPr>
              <a:t>k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6500826" y="5143512"/>
            <a:ext cx="2643174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FF0000"/>
                </a:solidFill>
              </a:rPr>
              <a:t>Aumento= 417,22 €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Ahorro = 37,04€ al año.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b="1" dirty="0" smtClean="0"/>
              <a:t>Amortización en 12 años.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Mejoras </a:t>
            </a:r>
            <a:r>
              <a:rPr lang="es-ES" b="1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2214546" y="1000108"/>
            <a:ext cx="6758038" cy="464347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CUBIERTA INCLINADA</a:t>
            </a:r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</p:txBody>
      </p:sp>
      <p:pic>
        <p:nvPicPr>
          <p:cNvPr id="8" name="7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2000240"/>
            <a:ext cx="6624652" cy="2882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2428860" y="5143512"/>
            <a:ext cx="39283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U = 0,32 w/m</a:t>
            </a:r>
            <a:r>
              <a:rPr lang="es-ES" dirty="0" smtClean="0">
                <a:solidFill>
                  <a:srgbClr val="00B050"/>
                </a:solidFill>
                <a:cs typeface="Sakkal Majalla"/>
              </a:rPr>
              <a:t>²</a:t>
            </a:r>
            <a:r>
              <a:rPr lang="es-ES" dirty="0" smtClean="0">
                <a:solidFill>
                  <a:srgbClr val="00B050"/>
                </a:solidFill>
              </a:rPr>
              <a:t>k  </a:t>
            </a:r>
            <a:r>
              <a:rPr lang="es-ES" b="1" dirty="0" smtClean="0">
                <a:solidFill>
                  <a:srgbClr val="00B050"/>
                </a:solidFill>
              </a:rPr>
              <a:t>Límite</a:t>
            </a:r>
            <a:r>
              <a:rPr lang="es-ES" dirty="0" smtClean="0">
                <a:solidFill>
                  <a:srgbClr val="00B050"/>
                </a:solidFill>
              </a:rPr>
              <a:t>  U = 0,82 w/m</a:t>
            </a:r>
            <a:r>
              <a:rPr lang="es-ES" dirty="0" smtClean="0">
                <a:solidFill>
                  <a:srgbClr val="00B050"/>
                </a:solidFill>
                <a:cs typeface="Sakkal Majalla"/>
              </a:rPr>
              <a:t>²</a:t>
            </a:r>
            <a:r>
              <a:rPr lang="es-ES" dirty="0" smtClean="0">
                <a:solidFill>
                  <a:srgbClr val="00B050"/>
                </a:solidFill>
              </a:rPr>
              <a:t>k </a:t>
            </a:r>
          </a:p>
        </p:txBody>
      </p:sp>
      <p:sp>
        <p:nvSpPr>
          <p:cNvPr id="9" name="8 Rectángulo"/>
          <p:cNvSpPr/>
          <p:nvPr/>
        </p:nvSpPr>
        <p:spPr>
          <a:xfrm>
            <a:off x="6643702" y="5214950"/>
            <a:ext cx="2500298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FF0000"/>
                </a:solidFill>
              </a:rPr>
              <a:t>Aumento =  216,32€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Ahorro = 34,46€ al año.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b="1" dirty="0" smtClean="0"/>
              <a:t>Amortización en 7 años.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Mejoras </a:t>
            </a:r>
            <a:r>
              <a:rPr lang="es-ES" b="1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2214546" y="571480"/>
            <a:ext cx="6758038" cy="464347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ESTUDIO DEL RETRANQUEO</a:t>
            </a:r>
          </a:p>
          <a:p>
            <a:pPr marL="457200" lvl="0" indent="-457200" algn="just">
              <a:spcBef>
                <a:spcPct val="20000"/>
              </a:spcBef>
            </a:pPr>
            <a:r>
              <a:rPr lang="es-ES" sz="2000" dirty="0" smtClean="0"/>
              <a:t>	</a:t>
            </a:r>
            <a:r>
              <a:rPr lang="es-ES" sz="2000" u="sng" dirty="0" smtClean="0"/>
              <a:t>SUR-ESTE</a:t>
            </a:r>
            <a:r>
              <a:rPr lang="es-ES" sz="2000" dirty="0" smtClean="0"/>
              <a:t>				</a:t>
            </a:r>
            <a:r>
              <a:rPr lang="es-ES" sz="2000" u="sng" dirty="0" smtClean="0"/>
              <a:t>NORTE</a:t>
            </a:r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  <a:p>
            <a:pPr marL="914400" lvl="1" indent="-457200" algn="just">
              <a:spcBef>
                <a:spcPct val="20000"/>
              </a:spcBef>
            </a:pPr>
            <a:r>
              <a:rPr lang="es-ES" sz="2000" dirty="0" smtClean="0"/>
              <a:t>	</a:t>
            </a:r>
          </a:p>
          <a:p>
            <a:pPr marL="914400" lvl="1" indent="-457200" algn="just">
              <a:spcBef>
                <a:spcPct val="20000"/>
              </a:spcBef>
            </a:pPr>
            <a:r>
              <a:rPr lang="es-ES" sz="2000" u="sng" dirty="0" smtClean="0"/>
              <a:t>OESTE</a:t>
            </a:r>
            <a:r>
              <a:rPr lang="es-ES" sz="2000" dirty="0" smtClean="0"/>
              <a:t>				</a:t>
            </a:r>
            <a:r>
              <a:rPr lang="es-ES" sz="2000" u="sng" dirty="0" smtClean="0"/>
              <a:t>SUR</a:t>
            </a:r>
          </a:p>
        </p:txBody>
      </p:sp>
      <p:pic>
        <p:nvPicPr>
          <p:cNvPr id="8" name="7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1357298"/>
            <a:ext cx="2500330" cy="244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1357298"/>
            <a:ext cx="235745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22" y="4286256"/>
            <a:ext cx="2500330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57950" y="4286256"/>
            <a:ext cx="2357454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Mejoras </a:t>
            </a:r>
            <a:r>
              <a:rPr lang="es-ES" b="1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2214546" y="1000108"/>
            <a:ext cx="6758038" cy="464347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VENTANAS</a:t>
            </a: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Vidrios</a:t>
            </a:r>
          </a:p>
          <a:p>
            <a:pPr marL="800100" lvl="1" indent="-342900" algn="just">
              <a:spcBef>
                <a:spcPct val="20000"/>
              </a:spcBef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800100" lvl="1" indent="-342900" algn="just">
              <a:spcBef>
                <a:spcPct val="20000"/>
              </a:spcBef>
              <a:buFont typeface="Arial" pitchFamily="34" charset="0"/>
              <a:buChar char="•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Marcos</a:t>
            </a:r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</p:txBody>
      </p:sp>
      <p:pic>
        <p:nvPicPr>
          <p:cNvPr id="8" name="7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2 Marcador de contenido"/>
          <p:cNvSpPr txBox="1">
            <a:spLocks/>
          </p:cNvSpPr>
          <p:nvPr/>
        </p:nvSpPr>
        <p:spPr>
          <a:xfrm>
            <a:off x="2214546" y="3714752"/>
            <a:ext cx="6543756" cy="250033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PUERTAS</a:t>
            </a:r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</p:txBody>
      </p:sp>
      <p:cxnSp>
        <p:nvCxnSpPr>
          <p:cNvPr id="10" name="9 Conector recto de flecha"/>
          <p:cNvCxnSpPr/>
          <p:nvPr/>
        </p:nvCxnSpPr>
        <p:spPr>
          <a:xfrm>
            <a:off x="4357686" y="1643050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" name="10 Conector recto de flecha"/>
          <p:cNvCxnSpPr/>
          <p:nvPr/>
        </p:nvCxnSpPr>
        <p:spPr>
          <a:xfrm>
            <a:off x="4286248" y="2643182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>
            <a:off x="4286248" y="3929066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5357818" y="1428736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Vidrio doble bajo emisivo &lt;0,03  4-12-4</a:t>
            </a:r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5286380" y="235743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ES" dirty="0" smtClean="0"/>
              <a:t>Tres cámaras</a:t>
            </a:r>
          </a:p>
          <a:p>
            <a:pPr>
              <a:buFont typeface="Arial" pitchFamily="34" charset="0"/>
              <a:buChar char="•"/>
            </a:pPr>
            <a:r>
              <a:rPr lang="es-ES" dirty="0" smtClean="0"/>
              <a:t>Madera de densidad media alta</a:t>
            </a:r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>
            <a:off x="5357818" y="3643314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Vidrio doble bajo emisivo &lt;0,03  4-12-4</a:t>
            </a:r>
            <a:endParaRPr lang="es-ES" dirty="0"/>
          </a:p>
        </p:txBody>
      </p:sp>
      <p:sp>
        <p:nvSpPr>
          <p:cNvPr id="17" name="16 Multiplicar"/>
          <p:cNvSpPr/>
          <p:nvPr/>
        </p:nvSpPr>
        <p:spPr>
          <a:xfrm>
            <a:off x="5214942" y="1785926"/>
            <a:ext cx="2428892" cy="2000264"/>
          </a:xfrm>
          <a:prstGeom prst="mathMultiply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928926" y="4857760"/>
            <a:ext cx="3071834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FF0000"/>
                </a:solidFill>
              </a:rPr>
              <a:t>Aumento =  460,26 €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Ahorro = 58,53 € al año.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b="1" dirty="0" smtClean="0"/>
              <a:t>Amortización en 8 años.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5857884" y="5500702"/>
            <a:ext cx="2857520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FF0000"/>
                </a:solidFill>
              </a:rPr>
              <a:t>Aumento = 29,96 €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Ahorro  = 6, 70 € al año.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b="1" dirty="0" smtClean="0"/>
              <a:t>Amortización en 5 años.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7" grpId="0" animBg="1"/>
      <p:bldP spid="16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</a:t>
            </a:r>
            <a:r>
              <a:rPr lang="es-ES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2857488" y="571480"/>
            <a:ext cx="4614930" cy="464347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CALDERA</a:t>
            </a:r>
          </a:p>
          <a:p>
            <a:pPr marL="342900" lvl="0" indent="-3429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r>
              <a:rPr lang="es-ES" sz="2000" dirty="0" smtClean="0">
                <a:solidFill>
                  <a:srgbClr val="00B050"/>
                </a:solidFill>
                <a:latin typeface="Georgia" pitchFamily="18" charset="0"/>
              </a:rPr>
              <a:t>Caldera de Biomasa </a:t>
            </a:r>
          </a:p>
          <a:p>
            <a:pPr marL="342900" lvl="0" indent="-342900" algn="just">
              <a:spcBef>
                <a:spcPct val="20000"/>
              </a:spcBef>
            </a:pPr>
            <a:endParaRPr lang="es-ES" sz="2000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sz="2000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sz="2000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sz="2000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sz="2000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sz="2000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endParaRPr lang="es-ES" sz="2000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342900" lvl="0" indent="-342900" algn="just">
              <a:spcBef>
                <a:spcPct val="20000"/>
              </a:spcBef>
            </a:pPr>
            <a:r>
              <a:rPr lang="es-ES" sz="2000" dirty="0" smtClean="0">
                <a:solidFill>
                  <a:srgbClr val="00B050"/>
                </a:solidFill>
                <a:latin typeface="Georgia" pitchFamily="18" charset="0"/>
              </a:rPr>
              <a:t>Caldera de Condensación</a:t>
            </a:r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</p:txBody>
      </p:sp>
      <p:pic>
        <p:nvPicPr>
          <p:cNvPr id="8" name="7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/>
          <p:cNvPicPr/>
          <p:nvPr/>
        </p:nvPicPr>
        <p:blipFill>
          <a:blip r:embed="rId3" cstate="print"/>
          <a:srcRect b="46443"/>
          <a:stretch>
            <a:fillRect/>
          </a:stretch>
        </p:blipFill>
        <p:spPr bwMode="auto">
          <a:xfrm>
            <a:off x="2214546" y="1857364"/>
            <a:ext cx="4071966" cy="2000264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" name="8 Imagen"/>
          <p:cNvPicPr/>
          <p:nvPr/>
        </p:nvPicPr>
        <p:blipFill>
          <a:blip r:embed="rId4" cstate="print"/>
          <a:srcRect b="45959"/>
          <a:stretch>
            <a:fillRect/>
          </a:stretch>
        </p:blipFill>
        <p:spPr bwMode="auto">
          <a:xfrm>
            <a:off x="2214546" y="4714884"/>
            <a:ext cx="4143404" cy="1928826"/>
          </a:xfrm>
          <a:prstGeom prst="rect">
            <a:avLst/>
          </a:prstGeom>
          <a:ln w="2857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0" name="9 Rectángulo"/>
          <p:cNvSpPr/>
          <p:nvPr/>
        </p:nvSpPr>
        <p:spPr>
          <a:xfrm>
            <a:off x="6429388" y="3857628"/>
            <a:ext cx="2714612" cy="103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FF0000"/>
                </a:solidFill>
              </a:rPr>
              <a:t>Aumento = 20,42€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Ahorro al año de 49,15 €.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b="1" dirty="0" smtClean="0"/>
              <a:t>Amortización en 5 meses.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</a:t>
            </a:r>
            <a:r>
              <a:rPr lang="es-ES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2143108" y="642918"/>
            <a:ext cx="6758038" cy="52864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Calificación  Final</a:t>
            </a:r>
          </a:p>
          <a:p>
            <a:pPr marL="342900" lvl="0" indent="-342900" algn="just">
              <a:spcBef>
                <a:spcPct val="20000"/>
              </a:spcBef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  <a:p>
            <a:pPr marL="457200" lvl="0" indent="-457200" algn="just">
              <a:spcBef>
                <a:spcPct val="20000"/>
              </a:spcBef>
              <a:buFont typeface="Wingdings" pitchFamily="2" charset="2"/>
              <a:buChar char="v"/>
            </a:pPr>
            <a:endParaRPr lang="es-ES" sz="2000" dirty="0" smtClean="0"/>
          </a:p>
        </p:txBody>
      </p:sp>
      <p:pic>
        <p:nvPicPr>
          <p:cNvPr id="8" name="7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/>
          <p:cNvPicPr/>
          <p:nvPr/>
        </p:nvPicPr>
        <p:blipFill>
          <a:blip r:embed="rId3"/>
          <a:srcRect b="46871"/>
          <a:stretch>
            <a:fillRect/>
          </a:stretch>
        </p:blipFill>
        <p:spPr bwMode="auto">
          <a:xfrm>
            <a:off x="2500298" y="1214422"/>
            <a:ext cx="5643602" cy="21431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8 Imagen"/>
          <p:cNvPicPr/>
          <p:nvPr/>
        </p:nvPicPr>
        <p:blipFill>
          <a:blip r:embed="rId4"/>
          <a:srcRect l="29115" t="18903" r="35443" b="55488"/>
          <a:stretch>
            <a:fillRect/>
          </a:stretch>
        </p:blipFill>
        <p:spPr bwMode="auto">
          <a:xfrm>
            <a:off x="6215074" y="3786190"/>
            <a:ext cx="1928794" cy="12858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9 Imagen"/>
          <p:cNvPicPr/>
          <p:nvPr/>
        </p:nvPicPr>
        <p:blipFill>
          <a:blip r:embed="rId4"/>
          <a:srcRect l="29114" t="73963" r="35443" b="427"/>
          <a:stretch>
            <a:fillRect/>
          </a:stretch>
        </p:blipFill>
        <p:spPr bwMode="auto">
          <a:xfrm>
            <a:off x="6215074" y="5286388"/>
            <a:ext cx="1928826" cy="12858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10 Imagen"/>
          <p:cNvPicPr/>
          <p:nvPr/>
        </p:nvPicPr>
        <p:blipFill>
          <a:blip r:embed="rId5"/>
          <a:srcRect t="19843" r="35177" b="54308"/>
          <a:stretch>
            <a:fillRect/>
          </a:stretch>
        </p:blipFill>
        <p:spPr bwMode="auto">
          <a:xfrm>
            <a:off x="2500298" y="3786190"/>
            <a:ext cx="3500462" cy="12858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11 Imagen"/>
          <p:cNvPicPr/>
          <p:nvPr/>
        </p:nvPicPr>
        <p:blipFill>
          <a:blip r:embed="rId5"/>
          <a:srcRect t="74413" r="35177" b="-262"/>
          <a:stretch>
            <a:fillRect/>
          </a:stretch>
        </p:blipFill>
        <p:spPr bwMode="auto">
          <a:xfrm>
            <a:off x="2500298" y="5286388"/>
            <a:ext cx="3500462" cy="12858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14" name="13 Conector recto de flecha"/>
          <p:cNvCxnSpPr/>
          <p:nvPr/>
        </p:nvCxnSpPr>
        <p:spPr>
          <a:xfrm>
            <a:off x="6000760" y="4857760"/>
            <a:ext cx="142876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14 Conector recto de flecha"/>
          <p:cNvCxnSpPr/>
          <p:nvPr/>
        </p:nvCxnSpPr>
        <p:spPr>
          <a:xfrm>
            <a:off x="6000760" y="6357958"/>
            <a:ext cx="142876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Elipse"/>
          <p:cNvSpPr/>
          <p:nvPr/>
        </p:nvSpPr>
        <p:spPr>
          <a:xfrm>
            <a:off x="2000232" y="2071678"/>
            <a:ext cx="6786578" cy="2428892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5986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>
                <a:solidFill>
                  <a:srgbClr val="00B050"/>
                </a:solidFill>
              </a:rPr>
              <a:t>Calificación </a:t>
            </a:r>
            <a:r>
              <a:rPr lang="es-ES" b="1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</a:t>
            </a:r>
            <a:r>
              <a:rPr lang="es-ES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2071670" y="285728"/>
            <a:ext cx="3357586" cy="657227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0" lvl="0" indent="-457200" algn="just">
              <a:spcBef>
                <a:spcPct val="20000"/>
              </a:spcBef>
            </a:pPr>
            <a:r>
              <a:rPr lang="es-ES" b="1" u="sng" dirty="0" smtClean="0">
                <a:solidFill>
                  <a:srgbClr val="00B050"/>
                </a:solidFill>
                <a:latin typeface="Georgia" pitchFamily="18" charset="0"/>
              </a:rPr>
              <a:t>BALANCE ECONÓMICO</a:t>
            </a:r>
          </a:p>
          <a:p>
            <a:pPr marL="457200" indent="-457200" algn="just">
              <a:spcBef>
                <a:spcPct val="20000"/>
              </a:spcBef>
            </a:pPr>
            <a:endParaRPr lang="es-ES" b="1" u="sng" dirty="0" smtClean="0"/>
          </a:p>
          <a:p>
            <a:pPr marL="457200" indent="-457200" algn="just">
              <a:spcBef>
                <a:spcPct val="20000"/>
              </a:spcBef>
            </a:pPr>
            <a:endParaRPr lang="es-ES" b="1" u="sng" dirty="0" smtClean="0"/>
          </a:p>
          <a:p>
            <a:pPr marL="457200" indent="-457200" algn="just">
              <a:spcBef>
                <a:spcPct val="20000"/>
              </a:spcBef>
            </a:pPr>
            <a:r>
              <a:rPr lang="es-ES" b="1" dirty="0" smtClean="0"/>
              <a:t>	</a:t>
            </a:r>
            <a:endParaRPr lang="es-ES" u="sng" dirty="0" smtClean="0"/>
          </a:p>
          <a:p>
            <a:pPr marL="457200" indent="-457200" algn="just">
              <a:spcBef>
                <a:spcPct val="20000"/>
              </a:spcBef>
            </a:pPr>
            <a:r>
              <a:rPr lang="es-ES" b="1" u="sng" dirty="0" smtClean="0"/>
              <a:t>Muro:</a:t>
            </a:r>
            <a:endParaRPr lang="es-ES" dirty="0" smtClean="0"/>
          </a:p>
          <a:p>
            <a:pPr marL="457200" indent="-457200" algn="just">
              <a:spcBef>
                <a:spcPct val="20000"/>
              </a:spcBef>
            </a:pPr>
            <a:endParaRPr lang="es-ES" b="1" u="sng" dirty="0" smtClean="0"/>
          </a:p>
          <a:p>
            <a:pPr marL="457200" indent="-457200" algn="just">
              <a:spcBef>
                <a:spcPct val="20000"/>
              </a:spcBef>
            </a:pPr>
            <a:endParaRPr lang="es-ES" dirty="0" smtClean="0"/>
          </a:p>
          <a:p>
            <a:pPr marL="457200" indent="-457200" algn="just">
              <a:spcBef>
                <a:spcPct val="20000"/>
              </a:spcBef>
            </a:pPr>
            <a:r>
              <a:rPr lang="es-ES" b="1" u="sng" dirty="0" smtClean="0"/>
              <a:t>Cubierta con tabicón:</a:t>
            </a:r>
            <a:endParaRPr lang="es-ES" dirty="0" smtClean="0"/>
          </a:p>
          <a:p>
            <a:pPr marL="457200" indent="-457200" algn="just">
              <a:spcBef>
                <a:spcPct val="20000"/>
              </a:spcBef>
            </a:pPr>
            <a:endParaRPr lang="es-ES" b="1" u="sng" dirty="0" smtClean="0"/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/>
              <a:t>			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b="1" u="sng" dirty="0" smtClean="0"/>
              <a:t>Cubierta Inclinada:	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/>
              <a:t>				</a:t>
            </a:r>
          </a:p>
          <a:p>
            <a:pPr marL="457200" indent="-457200" algn="just">
              <a:spcBef>
                <a:spcPct val="20000"/>
              </a:spcBef>
            </a:pPr>
            <a:endParaRPr lang="es-ES" b="1" u="sng" dirty="0" smtClean="0"/>
          </a:p>
          <a:p>
            <a:pPr marL="457200" indent="-457200" algn="just">
              <a:spcBef>
                <a:spcPct val="20000"/>
              </a:spcBef>
            </a:pPr>
            <a:r>
              <a:rPr lang="es-ES" b="1" u="sng" dirty="0" smtClean="0"/>
              <a:t>Vidrios:</a:t>
            </a:r>
            <a:endParaRPr lang="es-ES" dirty="0" smtClean="0"/>
          </a:p>
          <a:p>
            <a:pPr marL="457200" indent="-457200" algn="just">
              <a:spcBef>
                <a:spcPct val="20000"/>
              </a:spcBef>
            </a:pPr>
            <a:endParaRPr lang="es-ES" b="1" u="sng" dirty="0" smtClean="0"/>
          </a:p>
          <a:p>
            <a:pPr marL="457200" indent="-457200" algn="just">
              <a:spcBef>
                <a:spcPct val="20000"/>
              </a:spcBef>
            </a:pPr>
            <a:endParaRPr lang="es-ES" b="1" u="sng" dirty="0" smtClean="0"/>
          </a:p>
          <a:p>
            <a:pPr marL="457200" indent="-457200" algn="just">
              <a:spcBef>
                <a:spcPct val="20000"/>
              </a:spcBef>
            </a:pPr>
            <a:endParaRPr lang="es-ES" b="1" u="sng" dirty="0" smtClean="0"/>
          </a:p>
          <a:p>
            <a:pPr marL="457200" indent="-457200" algn="just">
              <a:spcBef>
                <a:spcPct val="20000"/>
              </a:spcBef>
            </a:pPr>
            <a:r>
              <a:rPr lang="es-ES" b="1" u="sng" dirty="0" smtClean="0"/>
              <a:t>Caldera:</a:t>
            </a:r>
            <a:endParaRPr lang="es-ES" dirty="0" smtClean="0"/>
          </a:p>
          <a:p>
            <a:pPr marL="457200" indent="-457200" algn="just">
              <a:spcBef>
                <a:spcPct val="20000"/>
              </a:spcBef>
            </a:pPr>
            <a:endParaRPr lang="es-ES" dirty="0" smtClean="0"/>
          </a:p>
          <a:p>
            <a:pPr marL="457200" lvl="0" indent="-457200" algn="just">
              <a:spcBef>
                <a:spcPct val="20000"/>
              </a:spcBef>
            </a:pPr>
            <a:endParaRPr lang="es-ES" sz="2000" dirty="0" smtClean="0"/>
          </a:p>
        </p:txBody>
      </p:sp>
      <p:pic>
        <p:nvPicPr>
          <p:cNvPr id="8" name="7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929330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2 Marcador de contenido"/>
          <p:cNvSpPr txBox="1">
            <a:spLocks/>
          </p:cNvSpPr>
          <p:nvPr/>
        </p:nvSpPr>
        <p:spPr>
          <a:xfrm>
            <a:off x="4357686" y="857232"/>
            <a:ext cx="2500330" cy="5643578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457200" indent="-457200" algn="just">
              <a:spcBef>
                <a:spcPct val="20000"/>
              </a:spcBef>
            </a:pPr>
            <a:endParaRPr lang="es-ES" b="1" u="sng" dirty="0" smtClean="0"/>
          </a:p>
          <a:p>
            <a:pPr marL="457200" indent="-457200" algn="just">
              <a:spcBef>
                <a:spcPct val="20000"/>
              </a:spcBef>
            </a:pPr>
            <a:endParaRPr lang="es-ES" b="1" u="sng" dirty="0" smtClean="0"/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FF0000"/>
                </a:solidFill>
              </a:rPr>
              <a:t>Aumento = 1150,04 €</a:t>
            </a:r>
            <a:endParaRPr lang="es-ES" u="sng" dirty="0" smtClean="0">
              <a:solidFill>
                <a:srgbClr val="FF0000"/>
              </a:solidFill>
            </a:endParaRPr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Ahorro = 243,8€ al año.</a:t>
            </a:r>
          </a:p>
          <a:p>
            <a:pPr marL="457200" indent="-457200" algn="just">
              <a:spcBef>
                <a:spcPct val="20000"/>
              </a:spcBef>
            </a:pPr>
            <a:endParaRPr lang="es-ES" b="1" u="sng" dirty="0" smtClean="0"/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FF0000"/>
                </a:solidFill>
              </a:rPr>
              <a:t>Aumento= 417,22 €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Ahorro = 37,04€ al año.</a:t>
            </a:r>
          </a:p>
          <a:p>
            <a:pPr marL="457200" indent="-457200" algn="just">
              <a:spcBef>
                <a:spcPct val="20000"/>
              </a:spcBef>
            </a:pPr>
            <a:endParaRPr lang="es-ES" b="1" u="sng" dirty="0" smtClean="0"/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FF0000"/>
                </a:solidFill>
              </a:rPr>
              <a:t>Aumento =  216,32€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Ahorro = 34,46€ al año.</a:t>
            </a:r>
          </a:p>
          <a:p>
            <a:pPr marL="457200" indent="-457200" algn="just">
              <a:spcBef>
                <a:spcPct val="20000"/>
              </a:spcBef>
            </a:pPr>
            <a:endParaRPr lang="es-ES" dirty="0" smtClean="0"/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FF0000"/>
                </a:solidFill>
              </a:rPr>
              <a:t>Aumento =  460,26 €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Ahorro = 58,53 € al año.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FF0000"/>
                </a:solidFill>
              </a:rPr>
              <a:t>Aumento = 29,96 €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Ahorro  = 6, 70 € al año.</a:t>
            </a:r>
          </a:p>
          <a:p>
            <a:pPr marL="457200" indent="-457200" algn="just">
              <a:spcBef>
                <a:spcPct val="20000"/>
              </a:spcBef>
            </a:pPr>
            <a:endParaRPr lang="es-ES" dirty="0" smtClean="0"/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FF0000"/>
                </a:solidFill>
              </a:rPr>
              <a:t>Aumento = 20,42€</a:t>
            </a:r>
          </a:p>
          <a:p>
            <a:pPr marL="457200" indent="-457200" algn="just">
              <a:spcBef>
                <a:spcPct val="20000"/>
              </a:spcBef>
            </a:pPr>
            <a:r>
              <a:rPr lang="es-ES" dirty="0" smtClean="0">
                <a:solidFill>
                  <a:srgbClr val="00B050"/>
                </a:solidFill>
              </a:rPr>
              <a:t>ahorro al año de 49,15 €.</a:t>
            </a:r>
          </a:p>
          <a:p>
            <a:pPr marL="457200" indent="-457200" algn="just">
              <a:spcBef>
                <a:spcPct val="20000"/>
              </a:spcBef>
            </a:pPr>
            <a:endParaRPr lang="es-ES" dirty="0" smtClean="0"/>
          </a:p>
          <a:p>
            <a:pPr marL="457200" lvl="0" indent="-457200" algn="just">
              <a:spcBef>
                <a:spcPct val="20000"/>
              </a:spcBef>
            </a:pPr>
            <a:endParaRPr lang="es-ES" sz="2000" dirty="0" smtClean="0"/>
          </a:p>
        </p:txBody>
      </p:sp>
      <p:sp>
        <p:nvSpPr>
          <p:cNvPr id="9" name="2 Marcador de contenido"/>
          <p:cNvSpPr txBox="1">
            <a:spLocks/>
          </p:cNvSpPr>
          <p:nvPr/>
        </p:nvSpPr>
        <p:spPr>
          <a:xfrm>
            <a:off x="6643670" y="500042"/>
            <a:ext cx="2500330" cy="635795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0" indent="-457200" algn="just">
              <a:spcBef>
                <a:spcPct val="20000"/>
              </a:spcBef>
            </a:pPr>
            <a:endParaRPr lang="es-ES" b="1" u="sng" dirty="0" smtClean="0"/>
          </a:p>
          <a:p>
            <a:pPr marL="457200" indent="-457200" algn="ctr">
              <a:spcBef>
                <a:spcPct val="20000"/>
              </a:spcBef>
            </a:pPr>
            <a:r>
              <a:rPr lang="es-ES" b="1" u="sng" dirty="0" smtClean="0"/>
              <a:t>Amortización:</a:t>
            </a:r>
          </a:p>
          <a:p>
            <a:pPr marL="457200" indent="-457200" algn="ctr">
              <a:spcBef>
                <a:spcPct val="20000"/>
              </a:spcBef>
            </a:pPr>
            <a:endParaRPr lang="es-ES" b="1" dirty="0" smtClean="0"/>
          </a:p>
          <a:p>
            <a:pPr marL="457200" indent="-457200" algn="ctr">
              <a:spcBef>
                <a:spcPct val="20000"/>
              </a:spcBef>
            </a:pPr>
            <a:r>
              <a:rPr lang="es-ES" b="1" dirty="0" smtClean="0"/>
              <a:t>5 años</a:t>
            </a:r>
          </a:p>
          <a:p>
            <a:pPr marL="457200" indent="-457200" algn="ctr">
              <a:spcBef>
                <a:spcPct val="20000"/>
              </a:spcBef>
            </a:pPr>
            <a:endParaRPr lang="es-ES" b="1" dirty="0" smtClean="0"/>
          </a:p>
          <a:p>
            <a:pPr marL="457200" indent="-457200" algn="ctr">
              <a:spcBef>
                <a:spcPct val="20000"/>
              </a:spcBef>
            </a:pPr>
            <a:endParaRPr lang="es-ES" b="1" dirty="0" smtClean="0"/>
          </a:p>
          <a:p>
            <a:pPr marL="457200" indent="-457200" algn="ctr">
              <a:spcBef>
                <a:spcPct val="20000"/>
              </a:spcBef>
            </a:pPr>
            <a:r>
              <a:rPr lang="es-ES" b="1" dirty="0" smtClean="0"/>
              <a:t>12 años</a:t>
            </a:r>
          </a:p>
          <a:p>
            <a:pPr marL="457200" indent="-457200" algn="ctr">
              <a:spcBef>
                <a:spcPct val="20000"/>
              </a:spcBef>
            </a:pPr>
            <a:endParaRPr lang="es-ES" b="1" dirty="0" smtClean="0"/>
          </a:p>
          <a:p>
            <a:pPr marL="457200" indent="-457200" algn="ctr">
              <a:spcBef>
                <a:spcPct val="20000"/>
              </a:spcBef>
            </a:pPr>
            <a:endParaRPr lang="es-ES" b="1" dirty="0" smtClean="0"/>
          </a:p>
          <a:p>
            <a:pPr marL="457200" indent="-457200" algn="ctr">
              <a:spcBef>
                <a:spcPct val="20000"/>
              </a:spcBef>
            </a:pPr>
            <a:r>
              <a:rPr lang="es-ES" b="1" dirty="0" smtClean="0"/>
              <a:t>7 años</a:t>
            </a:r>
          </a:p>
          <a:p>
            <a:pPr marL="457200" indent="-457200" algn="ctr">
              <a:spcBef>
                <a:spcPct val="20000"/>
              </a:spcBef>
            </a:pPr>
            <a:endParaRPr lang="es-ES" b="1" dirty="0" smtClean="0"/>
          </a:p>
          <a:p>
            <a:pPr marL="457200" indent="-457200" algn="ctr">
              <a:spcBef>
                <a:spcPct val="20000"/>
              </a:spcBef>
            </a:pPr>
            <a:endParaRPr lang="es-ES" b="1" dirty="0" smtClean="0"/>
          </a:p>
          <a:p>
            <a:pPr marL="457200" indent="-457200" algn="ctr">
              <a:spcBef>
                <a:spcPct val="20000"/>
              </a:spcBef>
            </a:pPr>
            <a:r>
              <a:rPr lang="es-ES" b="1" dirty="0" smtClean="0"/>
              <a:t>8 años </a:t>
            </a:r>
          </a:p>
          <a:p>
            <a:pPr marL="457200" indent="-457200" algn="ctr">
              <a:spcBef>
                <a:spcPct val="20000"/>
              </a:spcBef>
            </a:pPr>
            <a:endParaRPr lang="es-ES" b="1" dirty="0" smtClean="0"/>
          </a:p>
          <a:p>
            <a:pPr marL="457200" indent="-457200" algn="ctr">
              <a:spcBef>
                <a:spcPct val="20000"/>
              </a:spcBef>
            </a:pPr>
            <a:r>
              <a:rPr lang="es-ES" b="1" dirty="0" smtClean="0"/>
              <a:t>5 años</a:t>
            </a:r>
          </a:p>
          <a:p>
            <a:pPr marL="457200" indent="-457200" algn="ctr">
              <a:spcBef>
                <a:spcPct val="20000"/>
              </a:spcBef>
            </a:pPr>
            <a:endParaRPr lang="es-ES" b="1" dirty="0" smtClean="0"/>
          </a:p>
          <a:p>
            <a:pPr marL="457200" indent="-457200" algn="ctr">
              <a:spcBef>
                <a:spcPct val="20000"/>
              </a:spcBef>
            </a:pPr>
            <a:endParaRPr lang="es-ES" b="1" dirty="0" smtClean="0"/>
          </a:p>
          <a:p>
            <a:pPr marL="457200" indent="-457200" algn="ctr">
              <a:spcBef>
                <a:spcPct val="20000"/>
              </a:spcBef>
            </a:pPr>
            <a:r>
              <a:rPr lang="es-ES" b="1" dirty="0" smtClean="0"/>
              <a:t>5 meses</a:t>
            </a:r>
          </a:p>
          <a:p>
            <a:pPr marL="457200" indent="-457200" algn="ctr">
              <a:spcBef>
                <a:spcPct val="20000"/>
              </a:spcBef>
            </a:pPr>
            <a:endParaRPr lang="es-ES" b="1" dirty="0" smtClean="0"/>
          </a:p>
          <a:p>
            <a:pPr marL="457200" indent="-457200" algn="ctr">
              <a:spcBef>
                <a:spcPct val="20000"/>
              </a:spcBef>
            </a:pPr>
            <a:endParaRPr lang="es-ES" b="1" dirty="0" smtClean="0"/>
          </a:p>
          <a:p>
            <a:pPr marL="457200" indent="-457200" algn="just">
              <a:spcBef>
                <a:spcPct val="20000"/>
              </a:spcBef>
            </a:pPr>
            <a:endParaRPr lang="es-ES" b="1" u="sng" dirty="0" smtClean="0"/>
          </a:p>
          <a:p>
            <a:pPr marL="457200" indent="-457200" algn="just">
              <a:spcBef>
                <a:spcPct val="20000"/>
              </a:spcBef>
            </a:pPr>
            <a:endParaRPr lang="es-ES" dirty="0" smtClean="0"/>
          </a:p>
          <a:p>
            <a:pPr marL="457200" lvl="0" indent="-457200" algn="just">
              <a:spcBef>
                <a:spcPct val="20000"/>
              </a:spcBef>
            </a:pPr>
            <a:endParaRPr lang="es-ES" sz="2000" dirty="0" smtClean="0"/>
          </a:p>
        </p:txBody>
      </p:sp>
      <p:sp>
        <p:nvSpPr>
          <p:cNvPr id="10" name="9 CuadroTexto"/>
          <p:cNvSpPr txBox="1"/>
          <p:nvPr/>
        </p:nvSpPr>
        <p:spPr>
          <a:xfrm>
            <a:off x="2143108" y="2571744"/>
            <a:ext cx="65722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En TOTAL tenemos una ahorro de todas las mejoras de :</a:t>
            </a:r>
          </a:p>
          <a:p>
            <a:pPr algn="ctr"/>
            <a:r>
              <a:rPr lang="es-ES" b="1" dirty="0" smtClean="0"/>
              <a:t>425,65€</a:t>
            </a:r>
          </a:p>
          <a:p>
            <a:pPr algn="ctr"/>
            <a:endParaRPr lang="es-ES" b="1" dirty="0" smtClean="0"/>
          </a:p>
          <a:p>
            <a:pPr algn="ctr"/>
            <a:r>
              <a:rPr lang="es-ES" b="1" dirty="0" smtClean="0"/>
              <a:t>Por tanto, la amortización de la inversión en la vivienda sería en menos de 6 años.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/>
      <p:bldP spid="7" grpId="2"/>
      <p:bldP spid="9" grpId="1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Rectángulo"/>
          <p:cNvSpPr/>
          <p:nvPr/>
        </p:nvSpPr>
        <p:spPr>
          <a:xfrm>
            <a:off x="3071802" y="6215082"/>
            <a:ext cx="2143140" cy="42862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6643702" y="5429264"/>
            <a:ext cx="2000264" cy="71438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1921650" cy="6417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endParaRPr lang="es-ES" dirty="0" smtClean="0">
              <a:solidFill>
                <a:srgbClr val="00B050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Objeto de Estudio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Elementos constructivos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>
                <a:solidFill>
                  <a:srgbClr val="00B050"/>
                </a:solidFill>
              </a:rPr>
              <a:t>Calificación </a:t>
            </a:r>
            <a:r>
              <a:rPr lang="es-ES" dirty="0" smtClean="0">
                <a:solidFill>
                  <a:srgbClr val="00B050"/>
                </a:solidFill>
              </a:rPr>
              <a:t>Inicial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</a:t>
            </a:r>
            <a:r>
              <a:rPr lang="es-ES" dirty="0">
                <a:solidFill>
                  <a:srgbClr val="00B050"/>
                </a:solidFill>
              </a:rPr>
              <a:t>en la envolvente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Mejoras en los sistemas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Calificación final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dirty="0" smtClean="0">
                <a:solidFill>
                  <a:srgbClr val="00B050"/>
                </a:solidFill>
              </a:rPr>
              <a:t>Balance Económico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s-ES" b="1" dirty="0" smtClean="0">
                <a:solidFill>
                  <a:srgbClr val="00B050"/>
                </a:solidFill>
              </a:rPr>
              <a:t>Conclusiones</a:t>
            </a:r>
          </a:p>
          <a:p>
            <a:pPr algn="ctr"/>
            <a:endParaRPr lang="es-ES" dirty="0" smtClean="0">
              <a:solidFill>
                <a:srgbClr val="00B050"/>
              </a:solidFill>
            </a:endParaRPr>
          </a:p>
          <a:p>
            <a:pPr algn="ctr"/>
            <a:endParaRPr lang="es-ES" dirty="0">
              <a:solidFill>
                <a:srgbClr val="00B050"/>
              </a:solidFill>
            </a:endParaRP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2071670" y="214290"/>
            <a:ext cx="6758038" cy="464347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0" lvl="0" indent="-457200" algn="just">
              <a:spcBef>
                <a:spcPct val="20000"/>
              </a:spcBef>
            </a:pPr>
            <a:r>
              <a:rPr lang="es-ES" sz="2000" b="1" u="sng" dirty="0" smtClean="0">
                <a:solidFill>
                  <a:srgbClr val="00B050"/>
                </a:solidFill>
                <a:latin typeface="Georgia" pitchFamily="18" charset="0"/>
              </a:rPr>
              <a:t>CONCLUSIONES</a:t>
            </a:r>
          </a:p>
          <a:p>
            <a:pPr marL="457200" lvl="0" indent="-457200" algn="just">
              <a:spcBef>
                <a:spcPct val="20000"/>
              </a:spcBef>
            </a:pPr>
            <a:endParaRPr lang="es-ES" sz="2000" b="1" u="sng" dirty="0" smtClean="0">
              <a:solidFill>
                <a:srgbClr val="00B050"/>
              </a:solidFill>
              <a:latin typeface="Georgia" pitchFamily="18" charset="0"/>
            </a:endParaRPr>
          </a:p>
        </p:txBody>
      </p:sp>
      <p:pic>
        <p:nvPicPr>
          <p:cNvPr id="8" name="7 Imagen" descr="http://1.bp.blogspot.com/-zd6Awj18NOk/T5ZiYQ8KoWI/AAAAAAAAAow/P3vUoJvOqQE/s1600/eficiencia+energetica.jpg"/>
          <p:cNvPicPr/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0034" y="5786454"/>
            <a:ext cx="85722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/>
          <p:cNvPicPr/>
          <p:nvPr/>
        </p:nvPicPr>
        <p:blipFill>
          <a:blip r:embed="rId3"/>
          <a:srcRect b="46761"/>
          <a:stretch>
            <a:fillRect/>
          </a:stretch>
        </p:blipFill>
        <p:spPr bwMode="auto">
          <a:xfrm>
            <a:off x="2214546" y="714356"/>
            <a:ext cx="5715040" cy="28575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10 Imagen"/>
          <p:cNvPicPr/>
          <p:nvPr/>
        </p:nvPicPr>
        <p:blipFill>
          <a:blip r:embed="rId4"/>
          <a:srcRect t="14168" r="45570" b="69894"/>
          <a:stretch>
            <a:fillRect/>
          </a:stretch>
        </p:blipFill>
        <p:spPr bwMode="auto">
          <a:xfrm>
            <a:off x="2214546" y="1500174"/>
            <a:ext cx="3143272" cy="857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11 Imagen"/>
          <p:cNvPicPr/>
          <p:nvPr/>
        </p:nvPicPr>
        <p:blipFill>
          <a:blip r:embed="rId5"/>
          <a:srcRect l="1316" t="27171" r="47368" b="66106"/>
          <a:stretch>
            <a:fillRect/>
          </a:stretch>
        </p:blipFill>
        <p:spPr bwMode="auto">
          <a:xfrm>
            <a:off x="2285984" y="2214554"/>
            <a:ext cx="2928958" cy="2857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12 CuadroTexto"/>
          <p:cNvSpPr txBox="1"/>
          <p:nvPr/>
        </p:nvSpPr>
        <p:spPr>
          <a:xfrm>
            <a:off x="4500530" y="3714752"/>
            <a:ext cx="464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Mejoras Envolvente 5,4 		23,17%</a:t>
            </a:r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4500530" y="4143380"/>
            <a:ext cx="464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Mejoras Sistema 8,8 		37,76%</a:t>
            </a:r>
            <a:endParaRPr lang="es-ES" dirty="0"/>
          </a:p>
        </p:txBody>
      </p:sp>
      <p:cxnSp>
        <p:nvCxnSpPr>
          <p:cNvPr id="16" name="15 Conector recto de flecha"/>
          <p:cNvCxnSpPr/>
          <p:nvPr/>
        </p:nvCxnSpPr>
        <p:spPr>
          <a:xfrm>
            <a:off x="6929454" y="3929066"/>
            <a:ext cx="114300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16 Conector recto de flecha"/>
          <p:cNvCxnSpPr/>
          <p:nvPr/>
        </p:nvCxnSpPr>
        <p:spPr>
          <a:xfrm>
            <a:off x="6929454" y="4357694"/>
            <a:ext cx="114300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8" name="17 CuadroTexto"/>
          <p:cNvSpPr txBox="1"/>
          <p:nvPr/>
        </p:nvSpPr>
        <p:spPr>
          <a:xfrm>
            <a:off x="2143108" y="4643446"/>
            <a:ext cx="7000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Consumo: 9509,5 – 6910,1 – 6373,0 </a:t>
            </a:r>
            <a:r>
              <a:rPr lang="es-ES" dirty="0" err="1" smtClean="0"/>
              <a:t>kWh</a:t>
            </a:r>
            <a:r>
              <a:rPr lang="es-ES" dirty="0" smtClean="0"/>
              <a:t>/año		32.99% 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2143108" y="5000636"/>
            <a:ext cx="7000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Emisiones: 5276,3 – 4053,3 – 2060,7 kgCO2/año		60,95%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2285984" y="5572140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1.318,56 €		892,91€		</a:t>
            </a:r>
            <a:r>
              <a:rPr lang="es-ES" b="1" dirty="0" smtClean="0"/>
              <a:t>Ahorro 425,66€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6572232" y="6211669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Amortización de 6 años</a:t>
            </a:r>
            <a:r>
              <a:rPr lang="es-ES" dirty="0" smtClean="0"/>
              <a:t>.</a:t>
            </a:r>
          </a:p>
        </p:txBody>
      </p:sp>
      <p:cxnSp>
        <p:nvCxnSpPr>
          <p:cNvPr id="22" name="21 Conector recto de flecha"/>
          <p:cNvCxnSpPr/>
          <p:nvPr/>
        </p:nvCxnSpPr>
        <p:spPr>
          <a:xfrm>
            <a:off x="3643306" y="5786454"/>
            <a:ext cx="114300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4" name="23 CuadroTexto"/>
          <p:cNvSpPr txBox="1"/>
          <p:nvPr/>
        </p:nvSpPr>
        <p:spPr>
          <a:xfrm>
            <a:off x="3071802" y="6215082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Inversión 2.294,22€</a:t>
            </a:r>
          </a:p>
        </p:txBody>
      </p:sp>
      <p:cxnSp>
        <p:nvCxnSpPr>
          <p:cNvPr id="27" name="26 Conector recto"/>
          <p:cNvCxnSpPr/>
          <p:nvPr/>
        </p:nvCxnSpPr>
        <p:spPr>
          <a:xfrm>
            <a:off x="6786578" y="4857760"/>
            <a:ext cx="78581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/>
          <p:cNvCxnSpPr/>
          <p:nvPr/>
        </p:nvCxnSpPr>
        <p:spPr>
          <a:xfrm>
            <a:off x="6858016" y="5214950"/>
            <a:ext cx="78581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galeon.hispavista.com/lazoverde/img/verd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14348" y="5500702"/>
            <a:ext cx="78581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/>
              <a:t>GRACIAS POR VUESTRA ATENCIÓN</a:t>
            </a:r>
            <a:endParaRPr lang="es-ES" sz="4000" b="1" dirty="0"/>
          </a:p>
        </p:txBody>
      </p:sp>
      <p:pic>
        <p:nvPicPr>
          <p:cNvPr id="1028" name="Picture 4" descr="http://blogmplifts.files.wordpress.com/2012/12/barras-eficiencia-energetica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71602" y="1428736"/>
            <a:ext cx="4500594" cy="45005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2385</TotalTime>
  <Words>979</Words>
  <Application>Microsoft Office PowerPoint</Application>
  <PresentationFormat>Presentación en pantalla (4:3)</PresentationFormat>
  <Paragraphs>487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27" baseType="lpstr">
      <vt:lpstr>Tema de Office</vt:lpstr>
      <vt:lpstr>PFG: ESTUDIO DE LA EFICIENCIA ENERGÉTICA EN UNA VIVIENDA AISLADA</vt:lpstr>
      <vt:lpstr>INTRODUCCIÓN</vt:lpstr>
      <vt:lpstr>INTRODUCCIÓN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PFG: EFICIENCIA ENERGÉTICA</dc:title>
  <dc:creator>lucas</dc:creator>
  <cp:lastModifiedBy>lucas</cp:lastModifiedBy>
  <cp:revision>171</cp:revision>
  <dcterms:created xsi:type="dcterms:W3CDTF">2013-09-02T22:28:11Z</dcterms:created>
  <dcterms:modified xsi:type="dcterms:W3CDTF">2013-09-16T13:03:53Z</dcterms:modified>
</cp:coreProperties>
</file>