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1" r:id="rId4"/>
    <p:sldId id="258" r:id="rId5"/>
    <p:sldId id="272" r:id="rId6"/>
    <p:sldId id="259" r:id="rId7"/>
    <p:sldId id="273" r:id="rId8"/>
    <p:sldId id="260" r:id="rId9"/>
    <p:sldId id="274" r:id="rId10"/>
    <p:sldId id="261" r:id="rId11"/>
    <p:sldId id="275" r:id="rId12"/>
    <p:sldId id="262" r:id="rId13"/>
    <p:sldId id="276" r:id="rId14"/>
    <p:sldId id="266" r:id="rId15"/>
    <p:sldId id="277" r:id="rId16"/>
    <p:sldId id="265" r:id="rId17"/>
    <p:sldId id="278" r:id="rId18"/>
    <p:sldId id="264" r:id="rId19"/>
    <p:sldId id="279" r:id="rId20"/>
    <p:sldId id="263" r:id="rId21"/>
    <p:sldId id="280" r:id="rId22"/>
    <p:sldId id="267" r:id="rId23"/>
    <p:sldId id="283" r:id="rId24"/>
    <p:sldId id="268" r:id="rId25"/>
    <p:sldId id="281" r:id="rId26"/>
    <p:sldId id="269" r:id="rId27"/>
    <p:sldId id="270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E9C9"/>
    <a:srgbClr val="3F3F3F"/>
    <a:srgbClr val="FFECD1"/>
    <a:srgbClr val="FFF5E6"/>
    <a:srgbClr val="3A1953"/>
    <a:srgbClr val="1E0F00"/>
    <a:srgbClr val="FFFF66"/>
    <a:srgbClr val="6633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FB06E-B63B-4085-A0D9-D8B699E95A10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BB08-00D9-42AA-BF59-E502F26D83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FB06E-B63B-4085-A0D9-D8B699E95A10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BB08-00D9-42AA-BF59-E502F26D83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FB06E-B63B-4085-A0D9-D8B699E95A10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BB08-00D9-42AA-BF59-E502F26D83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FB06E-B63B-4085-A0D9-D8B699E95A10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BB08-00D9-42AA-BF59-E502F26D83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FB06E-B63B-4085-A0D9-D8B699E95A10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BB08-00D9-42AA-BF59-E502F26D83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FB06E-B63B-4085-A0D9-D8B699E95A10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BB08-00D9-42AA-BF59-E502F26D83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FB06E-B63B-4085-A0D9-D8B699E95A10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BB08-00D9-42AA-BF59-E502F26D83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FB06E-B63B-4085-A0D9-D8B699E95A10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BB08-00D9-42AA-BF59-E502F26D83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FB06E-B63B-4085-A0D9-D8B699E95A10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BB08-00D9-42AA-BF59-E502F26D83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FB06E-B63B-4085-A0D9-D8B699E95A10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BB08-00D9-42AA-BF59-E502F26D83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FB06E-B63B-4085-A0D9-D8B699E95A10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BB08-00D9-42AA-BF59-E502F26D83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C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5FB06E-B63B-4085-A0D9-D8B699E95A10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22BB08-00D9-42AA-BF59-E502F26D83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28596" y="1428737"/>
            <a:ext cx="8286808" cy="1214445"/>
          </a:xfrm>
        </p:spPr>
        <p:txBody>
          <a:bodyPr>
            <a:normAutofit/>
          </a:bodyPr>
          <a:lstStyle/>
          <a:p>
            <a:r>
              <a:rPr lang="es-ES" sz="2400" dirty="0" smtClean="0">
                <a:solidFill>
                  <a:srgbClr val="1E0F00"/>
                </a:solidFill>
              </a:rPr>
              <a:t>ESTUDIO DEL BARRIO DEL CABANYAL. PROPUESTA DE INTERVENCIÓN EN EL EDIFICIO DE LA CALLE ESCALANTE, 206</a:t>
            </a:r>
            <a:endParaRPr lang="es-ES" sz="2400" dirty="0">
              <a:solidFill>
                <a:srgbClr val="1E0F00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285852" y="6000768"/>
            <a:ext cx="6400800" cy="471494"/>
          </a:xfrm>
        </p:spPr>
        <p:txBody>
          <a:bodyPr>
            <a:normAutofit/>
          </a:bodyPr>
          <a:lstStyle/>
          <a:p>
            <a:r>
              <a:rPr lang="es-ES" sz="2400" dirty="0" smtClean="0">
                <a:solidFill>
                  <a:srgbClr val="1E0F00"/>
                </a:solidFill>
              </a:rPr>
              <a:t>Irene Palomares Hernández</a:t>
            </a:r>
            <a:endParaRPr lang="es-ES" sz="2400" dirty="0">
              <a:solidFill>
                <a:srgbClr val="1E0F00"/>
              </a:solidFill>
            </a:endParaRPr>
          </a:p>
        </p:txBody>
      </p:sp>
      <p:pic>
        <p:nvPicPr>
          <p:cNvPr id="1026" name="Picture 2" descr="http://www.upv.es/entidades/ETSIE/info/U057091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28604"/>
            <a:ext cx="2567336" cy="908055"/>
          </a:xfrm>
          <a:prstGeom prst="rect">
            <a:avLst/>
          </a:prstGeom>
          <a:noFill/>
        </p:spPr>
      </p:pic>
      <p:pic>
        <p:nvPicPr>
          <p:cNvPr id="1027" name="Picture 3" descr="C:\Users\Irene\Documents\PROYECTO\U057091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344040"/>
            <a:ext cx="2571768" cy="1049612"/>
          </a:xfrm>
          <a:prstGeom prst="rect">
            <a:avLst/>
          </a:prstGeom>
          <a:noFill/>
        </p:spPr>
      </p:pic>
      <p:pic>
        <p:nvPicPr>
          <p:cNvPr id="1028" name="Picture 4" descr="G:\Fotos\SAM_11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2643182"/>
            <a:ext cx="4143404" cy="3107553"/>
          </a:xfrm>
          <a:prstGeom prst="roundRect">
            <a:avLst>
              <a:gd name="adj" fmla="val 16667"/>
            </a:avLst>
          </a:prstGeom>
          <a:ln w="28575">
            <a:solidFill>
              <a:srgbClr val="1E0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5072098"/>
          </a:xfrm>
          <a:solidFill>
            <a:srgbClr val="FFECD1">
              <a:alpha val="50000"/>
            </a:srgbClr>
          </a:solidFill>
          <a:ln>
            <a:noFill/>
          </a:ln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es-ES" dirty="0" smtClean="0"/>
              <a:t>Situación del edificio</a:t>
            </a:r>
          </a:p>
          <a:p>
            <a:pPr marL="514350" indent="-514350">
              <a:buAutoNum type="arabicPeriod"/>
            </a:pPr>
            <a:r>
              <a:rPr lang="es-ES" dirty="0" smtClean="0"/>
              <a:t>Historia del barrio</a:t>
            </a:r>
          </a:p>
          <a:p>
            <a:pPr marL="514350" indent="-514350">
              <a:buAutoNum type="arabicPeriod"/>
            </a:pPr>
            <a:r>
              <a:rPr lang="es-ES" dirty="0" smtClean="0"/>
              <a:t>El barrio en la actualidad</a:t>
            </a:r>
          </a:p>
          <a:p>
            <a:pPr marL="514350" indent="-514350">
              <a:buAutoNum type="arabicPeriod"/>
            </a:pPr>
            <a:r>
              <a:rPr lang="es-ES" dirty="0" smtClean="0"/>
              <a:t>Edificio</a:t>
            </a:r>
          </a:p>
          <a:p>
            <a:pPr marL="514350" indent="-514350">
              <a:buAutoNum type="arabicPeriod"/>
            </a:pPr>
            <a:r>
              <a:rPr lang="es-ES" dirty="0" smtClean="0"/>
              <a:t>Plano originales</a:t>
            </a:r>
          </a:p>
          <a:p>
            <a:pPr marL="514350" indent="-514350">
              <a:buAutoNum type="arabicPeriod"/>
            </a:pPr>
            <a:r>
              <a:rPr lang="es-ES" dirty="0" smtClean="0"/>
              <a:t>Planos actuales</a:t>
            </a:r>
          </a:p>
          <a:p>
            <a:pPr marL="514350" indent="-514350">
              <a:buAutoNum type="arabicPeriod"/>
            </a:pPr>
            <a:r>
              <a:rPr lang="es-ES" dirty="0" smtClean="0"/>
              <a:t>Cambios en los planos</a:t>
            </a:r>
          </a:p>
          <a:p>
            <a:pPr marL="514350" indent="-514350">
              <a:buAutoNum type="arabicPeriod"/>
            </a:pPr>
            <a:r>
              <a:rPr lang="es-ES" dirty="0" smtClean="0"/>
              <a:t>Lesiones de fachada</a:t>
            </a:r>
          </a:p>
          <a:p>
            <a:pPr marL="514350" indent="-514350">
              <a:buAutoNum type="arabicPeriod"/>
            </a:pPr>
            <a:r>
              <a:rPr lang="es-ES" dirty="0" smtClean="0"/>
              <a:t>Lesiones en zonas comunes</a:t>
            </a:r>
          </a:p>
          <a:p>
            <a:pPr marL="514350" indent="-514350">
              <a:buAutoNum type="arabicPeriod"/>
            </a:pPr>
            <a:r>
              <a:rPr lang="es-ES" dirty="0" smtClean="0"/>
              <a:t>Lesiones en fachada</a:t>
            </a:r>
          </a:p>
          <a:p>
            <a:pPr marL="514350" indent="-514350">
              <a:buAutoNum type="arabicPeriod"/>
            </a:pPr>
            <a:r>
              <a:rPr lang="es-ES" dirty="0" smtClean="0"/>
              <a:t>Lesión producida por el canalón oculto</a:t>
            </a:r>
          </a:p>
          <a:p>
            <a:pPr marL="514350" indent="-514350">
              <a:buAutoNum type="arabicPeriod"/>
            </a:pPr>
            <a:r>
              <a:rPr lang="es-ES" dirty="0" smtClean="0"/>
              <a:t>Posible intervención</a:t>
            </a:r>
            <a:endParaRPr lang="es-E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>
            <a:normAutofit/>
          </a:bodyPr>
          <a:lstStyle/>
          <a:p>
            <a:r>
              <a:rPr lang="es-ES" sz="4000" dirty="0" smtClean="0">
                <a:solidFill>
                  <a:srgbClr val="FFE9C9"/>
                </a:solidFill>
              </a:rPr>
              <a:t>ÍNDICE</a:t>
            </a:r>
            <a:endParaRPr lang="es-ES" sz="4000" dirty="0">
              <a:solidFill>
                <a:srgbClr val="FFE9C9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5072098"/>
          </a:xfrm>
          <a:solidFill>
            <a:srgbClr val="FFECD1">
              <a:alpha val="50000"/>
            </a:srgbClr>
          </a:solidFill>
          <a:ln>
            <a:noFill/>
          </a:ln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es-ES" dirty="0" smtClean="0"/>
              <a:t>Situación del edificio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Historia del barrio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El barrio en la actualidad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Edificio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Plano originales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Planos actuales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Cambios en los planos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de fachada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en zonas comunes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</a:t>
            </a: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en la </a:t>
            </a: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vivienda</a:t>
            </a:r>
          </a:p>
          <a:p>
            <a:pPr marL="514350" indent="-514350">
              <a:buFont typeface="Arial" pitchFamily="34" charset="0"/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Lesión producida por el canalón </a:t>
            </a: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oculto</a:t>
            </a:r>
            <a:endParaRPr lang="es-ES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Posible intervención</a:t>
            </a:r>
            <a:endParaRPr lang="es-E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>
            <a:normAutofit/>
          </a:bodyPr>
          <a:lstStyle/>
          <a:p>
            <a:r>
              <a:rPr lang="es-ES" sz="4000" dirty="0" smtClean="0">
                <a:solidFill>
                  <a:srgbClr val="FFE9C9"/>
                </a:solidFill>
              </a:rPr>
              <a:t>ÍNDICE</a:t>
            </a:r>
            <a:endParaRPr lang="es-ES" sz="4000" dirty="0">
              <a:solidFill>
                <a:srgbClr val="FFE9C9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815568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s-ES" dirty="0" smtClean="0">
                <a:solidFill>
                  <a:srgbClr val="3A1953"/>
                </a:solidFill>
              </a:rPr>
              <a:t>C/ Escalante, 206</a:t>
            </a:r>
          </a:p>
          <a:p>
            <a:pPr>
              <a:buNone/>
            </a:pPr>
            <a:endParaRPr lang="es-ES" dirty="0">
              <a:solidFill>
                <a:srgbClr val="7030A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r>
              <a:rPr lang="es-ES" sz="4000" dirty="0" smtClean="0">
                <a:solidFill>
                  <a:srgbClr val="FFE9C9"/>
                </a:solidFill>
              </a:rPr>
              <a:t>SITUACIÓN DEL EDIFICIO</a:t>
            </a:r>
            <a:endParaRPr lang="es-ES" sz="4000" dirty="0">
              <a:solidFill>
                <a:srgbClr val="FFE9C9"/>
              </a:solidFill>
            </a:endParaRPr>
          </a:p>
        </p:txBody>
      </p:sp>
      <p:pic>
        <p:nvPicPr>
          <p:cNvPr id="4098" name="Picture 2" descr="C:\Users\Irene\Desktop\imagenes\situacion.jpg"/>
          <p:cNvPicPr>
            <a:picLocks noChangeAspect="1" noChangeArrowheads="1"/>
          </p:cNvPicPr>
          <p:nvPr/>
        </p:nvPicPr>
        <p:blipFill>
          <a:blip r:embed="rId2" cstate="print"/>
          <a:srcRect r="-853"/>
          <a:stretch>
            <a:fillRect/>
          </a:stretch>
        </p:blipFill>
        <p:spPr bwMode="auto">
          <a:xfrm>
            <a:off x="571471" y="2357430"/>
            <a:ext cx="2405565" cy="3571900"/>
          </a:xfrm>
          <a:prstGeom prst="rect">
            <a:avLst/>
          </a:prstGeom>
          <a:noFill/>
        </p:spPr>
      </p:pic>
      <p:pic>
        <p:nvPicPr>
          <p:cNvPr id="4099" name="Picture 3" descr="C:\Users\Irene\Desktop\imagenes\situacion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2357430"/>
            <a:ext cx="5616096" cy="3545562"/>
          </a:xfrm>
          <a:prstGeom prst="rect">
            <a:avLst/>
          </a:prstGeom>
          <a:noFill/>
        </p:spPr>
      </p:pic>
      <p:sp>
        <p:nvSpPr>
          <p:cNvPr id="8" name="7 Elipse"/>
          <p:cNvSpPr/>
          <p:nvPr/>
        </p:nvSpPr>
        <p:spPr>
          <a:xfrm>
            <a:off x="6286512" y="3000372"/>
            <a:ext cx="642942" cy="64294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lecha derecha"/>
          <p:cNvSpPr/>
          <p:nvPr/>
        </p:nvSpPr>
        <p:spPr>
          <a:xfrm rot="3612730">
            <a:off x="5847945" y="2586840"/>
            <a:ext cx="528416" cy="28348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lecha derecha"/>
          <p:cNvSpPr/>
          <p:nvPr/>
        </p:nvSpPr>
        <p:spPr>
          <a:xfrm rot="3612730">
            <a:off x="1133038" y="3658410"/>
            <a:ext cx="528416" cy="28348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5072098"/>
          </a:xfrm>
          <a:solidFill>
            <a:srgbClr val="FFECD1">
              <a:alpha val="50000"/>
            </a:srgbClr>
          </a:solidFill>
          <a:ln>
            <a:noFill/>
          </a:ln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Situación del edificio</a:t>
            </a:r>
          </a:p>
          <a:p>
            <a:pPr marL="514350" indent="-514350">
              <a:buAutoNum type="arabicPeriod"/>
            </a:pPr>
            <a:r>
              <a:rPr lang="es-ES" dirty="0" smtClean="0"/>
              <a:t>Historia del barrio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El barrio en la actualidad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Edificio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Plano originales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Planos actuales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Cambios en los planos</a:t>
            </a:r>
            <a:endParaRPr lang="es-ES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de fachada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en zonas comunes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</a:t>
            </a: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en la </a:t>
            </a: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vivienda</a:t>
            </a:r>
          </a:p>
          <a:p>
            <a:pPr marL="514350" indent="-514350">
              <a:buFont typeface="Arial" pitchFamily="34" charset="0"/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Lesión producida por el canalón </a:t>
            </a: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oculto</a:t>
            </a:r>
            <a:endParaRPr lang="es-ES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Posible intervención</a:t>
            </a:r>
            <a:endParaRPr lang="es-E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>
            <a:normAutofit/>
          </a:bodyPr>
          <a:lstStyle/>
          <a:p>
            <a:r>
              <a:rPr lang="es-ES" sz="4000" dirty="0" smtClean="0">
                <a:solidFill>
                  <a:srgbClr val="FFE9C9"/>
                </a:solidFill>
              </a:rPr>
              <a:t>ÍNDICE</a:t>
            </a:r>
            <a:endParaRPr lang="es-ES" sz="4000" dirty="0">
              <a:solidFill>
                <a:srgbClr val="FFE9C9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815568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Irene\Documents\PROYECTO\Fotos barrio\incendio bien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3857628"/>
            <a:ext cx="5143536" cy="264595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500034" y="14285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000" dirty="0" smtClean="0">
                <a:solidFill>
                  <a:srgbClr val="FFE9C9"/>
                </a:solidFill>
                <a:latin typeface="+mj-lt"/>
                <a:ea typeface="+mj-ea"/>
                <a:cs typeface="+mj-cs"/>
              </a:rPr>
              <a:t>HISTORIA DEL BARRIO</a:t>
            </a:r>
            <a:endParaRPr kumimoji="0" lang="es-ES" sz="4000" b="0" i="0" u="none" strike="noStrike" kern="1200" cap="none" spc="0" normalizeH="0" baseline="0" noProof="0" dirty="0" smtClean="0">
              <a:ln>
                <a:noFill/>
              </a:ln>
              <a:solidFill>
                <a:srgbClr val="FFE9C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123" name="Picture 3" descr="C:\Users\Irene\Documents\PROYECTO\Fotos barrio\barracas muchas.jpg"/>
          <p:cNvPicPr>
            <a:picLocks noChangeAspect="1" noChangeArrowheads="1"/>
          </p:cNvPicPr>
          <p:nvPr/>
        </p:nvPicPr>
        <p:blipFill>
          <a:blip r:embed="rId3" cstate="print"/>
          <a:srcRect l="18106" t="31497" b="10084"/>
          <a:stretch>
            <a:fillRect/>
          </a:stretch>
        </p:blipFill>
        <p:spPr bwMode="auto">
          <a:xfrm>
            <a:off x="1785918" y="1357298"/>
            <a:ext cx="5143536" cy="23869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5072098"/>
          </a:xfrm>
          <a:solidFill>
            <a:srgbClr val="FFECD1">
              <a:alpha val="50000"/>
            </a:srgbClr>
          </a:solidFill>
          <a:ln>
            <a:noFill/>
          </a:ln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Situación del edificio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Historia del barrio</a:t>
            </a:r>
          </a:p>
          <a:p>
            <a:pPr marL="514350" indent="-514350">
              <a:buAutoNum type="arabicPeriod"/>
            </a:pPr>
            <a:r>
              <a:rPr lang="es-ES" dirty="0" smtClean="0"/>
              <a:t>El barrio en la actualidad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Edificio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Plano originales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Planos actuales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Cambios en los planos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de fachada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en zonas comunes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Lesión producida por el canalón oculto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en la vivienda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Posible intervención</a:t>
            </a:r>
            <a:endParaRPr lang="es-E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>
            <a:normAutofit/>
          </a:bodyPr>
          <a:lstStyle/>
          <a:p>
            <a:r>
              <a:rPr lang="es-ES" sz="4000" dirty="0" smtClean="0">
                <a:solidFill>
                  <a:srgbClr val="FFE9C9"/>
                </a:solidFill>
              </a:rPr>
              <a:t>ÍNDICE</a:t>
            </a:r>
            <a:endParaRPr lang="es-ES" sz="4000" dirty="0">
              <a:solidFill>
                <a:srgbClr val="FFE9C9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40600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500034" y="14285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000" dirty="0" smtClean="0">
                <a:solidFill>
                  <a:srgbClr val="FFE9C9"/>
                </a:solidFill>
                <a:latin typeface="+mj-lt"/>
                <a:ea typeface="+mj-ea"/>
                <a:cs typeface="+mj-cs"/>
              </a:rPr>
              <a:t>EL BARRIO EN LA ACTUALIDAD</a:t>
            </a:r>
            <a:endParaRPr kumimoji="0" lang="es-ES" sz="4000" b="0" i="0" u="none" strike="noStrike" kern="1200" cap="none" spc="0" normalizeH="0" baseline="0" noProof="0" dirty="0" smtClean="0">
              <a:ln>
                <a:noFill/>
              </a:ln>
              <a:solidFill>
                <a:srgbClr val="FFE9C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146" name="Picture 2" descr="C:\Users\Irene\Documents\PROYECTO\Fotos barrio\(prot) Escalante, 32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357298"/>
            <a:ext cx="4191029" cy="3143272"/>
          </a:xfrm>
          <a:prstGeom prst="rect">
            <a:avLst/>
          </a:prstGeom>
          <a:noFill/>
          <a:ln w="19050">
            <a:solidFill>
              <a:srgbClr val="1E0F00"/>
            </a:solidFill>
          </a:ln>
        </p:spPr>
      </p:pic>
      <p:pic>
        <p:nvPicPr>
          <p:cNvPr id="6147" name="Picture 3" descr="C:\Users\Irene\Documents\PROYECTO\Fotos barrio\(prot) Escalante, 234.JPG"/>
          <p:cNvPicPr>
            <a:picLocks noChangeAspect="1" noChangeArrowheads="1"/>
          </p:cNvPicPr>
          <p:nvPr/>
        </p:nvPicPr>
        <p:blipFill>
          <a:blip r:embed="rId3" cstate="print"/>
          <a:srcRect l="7561" t="13831" r="9490" b="25405"/>
          <a:stretch>
            <a:fillRect/>
          </a:stretch>
        </p:blipFill>
        <p:spPr bwMode="auto">
          <a:xfrm>
            <a:off x="4857752" y="2857496"/>
            <a:ext cx="3643338" cy="355860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5072098"/>
          </a:xfrm>
          <a:solidFill>
            <a:srgbClr val="FFECD1">
              <a:alpha val="50000"/>
            </a:srgbClr>
          </a:solidFill>
          <a:ln>
            <a:noFill/>
          </a:ln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Situación del edificio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Historia del barrio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El barrio en la actualidad</a:t>
            </a:r>
          </a:p>
          <a:p>
            <a:pPr marL="514350" indent="-514350">
              <a:buAutoNum type="arabicPeriod"/>
            </a:pPr>
            <a:r>
              <a:rPr lang="es-ES" dirty="0" smtClean="0"/>
              <a:t>Edificio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Plano originales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Planos actuales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Cambios en los planos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de fachada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en zonas comunes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Lesión producida por el canalón oculto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en la vivienda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Posible intervención</a:t>
            </a:r>
            <a:endParaRPr lang="es-E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>
            <a:normAutofit/>
          </a:bodyPr>
          <a:lstStyle/>
          <a:p>
            <a:r>
              <a:rPr lang="es-ES" sz="4000" dirty="0" smtClean="0">
                <a:solidFill>
                  <a:srgbClr val="FFE9C9"/>
                </a:solidFill>
              </a:rPr>
              <a:t>ÍNDICE</a:t>
            </a:r>
            <a:endParaRPr lang="es-ES" sz="4000" dirty="0">
              <a:solidFill>
                <a:srgbClr val="FFE9C9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40600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92867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357158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000" noProof="0" dirty="0" smtClean="0">
                <a:solidFill>
                  <a:srgbClr val="FFE9C9"/>
                </a:solidFill>
                <a:latin typeface="+mj-lt"/>
                <a:ea typeface="+mj-ea"/>
                <a:cs typeface="+mj-cs"/>
              </a:rPr>
              <a:t>EDIFICIO</a:t>
            </a:r>
            <a:endParaRPr kumimoji="0" lang="es-ES" sz="4000" b="0" i="0" u="none" strike="noStrike" kern="1200" cap="none" spc="0" normalizeH="0" baseline="0" noProof="0" dirty="0" smtClean="0">
              <a:ln>
                <a:noFill/>
              </a:ln>
              <a:solidFill>
                <a:srgbClr val="FFE9C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170" name="Picture 2" descr="C:\Users\Irene\Documents\PROYECTO\FOTOS\Fachada\SAM_123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5688" t="12627" r="18890" b="5296"/>
          <a:stretch>
            <a:fillRect/>
          </a:stretch>
        </p:blipFill>
        <p:spPr bwMode="auto">
          <a:xfrm>
            <a:off x="642910" y="1285860"/>
            <a:ext cx="3643338" cy="5286412"/>
          </a:xfrm>
          <a:prstGeom prst="rect">
            <a:avLst/>
          </a:prstGeom>
          <a:noFill/>
          <a:ln w="19050">
            <a:solidFill>
              <a:srgbClr val="1E0F00"/>
            </a:solidFill>
          </a:ln>
        </p:spPr>
      </p:pic>
      <p:pic>
        <p:nvPicPr>
          <p:cNvPr id="7171" name="Picture 3" descr="C:\Users\Irene\Documents\PROYECTO\FOTOS\Fachada\SAM_1150.JPG"/>
          <p:cNvPicPr>
            <a:picLocks noChangeAspect="1" noChangeArrowheads="1"/>
          </p:cNvPicPr>
          <p:nvPr/>
        </p:nvPicPr>
        <p:blipFill>
          <a:blip r:embed="rId3" cstate="print"/>
          <a:srcRect t="5556" b="3879"/>
          <a:stretch>
            <a:fillRect/>
          </a:stretch>
        </p:blipFill>
        <p:spPr bwMode="auto">
          <a:xfrm>
            <a:off x="4504531" y="1285860"/>
            <a:ext cx="3996559" cy="2714644"/>
          </a:xfrm>
          <a:prstGeom prst="rect">
            <a:avLst/>
          </a:prstGeom>
          <a:noFill/>
          <a:ln w="19050">
            <a:solidFill>
              <a:srgbClr val="1E0F00"/>
            </a:solidFill>
          </a:ln>
        </p:spPr>
      </p:pic>
      <p:pic>
        <p:nvPicPr>
          <p:cNvPr id="7172" name="Picture 4" descr="C:\Users\Irene\Documents\PROYECTO\FOTOS\Fachada\SAM_1102.JPG"/>
          <p:cNvPicPr>
            <a:picLocks noChangeAspect="1" noChangeArrowheads="1"/>
          </p:cNvPicPr>
          <p:nvPr/>
        </p:nvPicPr>
        <p:blipFill>
          <a:blip r:embed="rId4" cstate="print"/>
          <a:srcRect t="10266" b="9490"/>
          <a:stretch>
            <a:fillRect/>
          </a:stretch>
        </p:blipFill>
        <p:spPr bwMode="auto">
          <a:xfrm>
            <a:off x="4500562" y="4171824"/>
            <a:ext cx="3988570" cy="240044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5072098"/>
          </a:xfrm>
          <a:solidFill>
            <a:srgbClr val="FFECD1">
              <a:alpha val="50000"/>
            </a:srgbClr>
          </a:solidFill>
          <a:ln>
            <a:noFill/>
          </a:ln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Situación del edificio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Historia del barrio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El barrio en la actualidad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Edificio</a:t>
            </a:r>
          </a:p>
          <a:p>
            <a:pPr marL="514350" indent="-514350">
              <a:buAutoNum type="arabicPeriod"/>
            </a:pPr>
            <a:r>
              <a:rPr lang="es-ES" dirty="0" smtClean="0"/>
              <a:t>Plano originales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Planos actuales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Cambios en los planos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de fachada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en zonas comunes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</a:t>
            </a: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en la </a:t>
            </a: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vivienda</a:t>
            </a:r>
          </a:p>
          <a:p>
            <a:pPr marL="514350" indent="-514350">
              <a:buFont typeface="Arial" pitchFamily="34" charset="0"/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Lesión producida por el canalón </a:t>
            </a: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oculto</a:t>
            </a:r>
            <a:endParaRPr lang="es-ES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Posible intervención</a:t>
            </a:r>
            <a:endParaRPr lang="es-E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>
            <a:normAutofit/>
          </a:bodyPr>
          <a:lstStyle/>
          <a:p>
            <a:r>
              <a:rPr lang="es-ES" sz="4000" dirty="0" smtClean="0">
                <a:solidFill>
                  <a:srgbClr val="FFE9C9"/>
                </a:solidFill>
              </a:rPr>
              <a:t>ÍNDICE</a:t>
            </a:r>
            <a:endParaRPr lang="es-ES" sz="4000" dirty="0">
              <a:solidFill>
                <a:srgbClr val="FFE9C9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40600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92867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dirty="0" smtClean="0">
                <a:solidFill>
                  <a:srgbClr val="FFE9C9"/>
                </a:solidFill>
              </a:rPr>
              <a:t>PLANOS ORIGINALES</a:t>
            </a:r>
            <a:endParaRPr lang="es-ES" sz="4000" dirty="0">
              <a:solidFill>
                <a:srgbClr val="FFE9C9"/>
              </a:solidFill>
            </a:endParaRPr>
          </a:p>
        </p:txBody>
      </p:sp>
      <p:pic>
        <p:nvPicPr>
          <p:cNvPr id="8195" name="Picture 3" descr="C:\Users\Irene\Documents\PROYECTO\Proyecto y registro\Proyecto\Planos\Image Plano 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6274" t="2525" r="6275" b="35917"/>
          <a:stretch>
            <a:fillRect/>
          </a:stretch>
        </p:blipFill>
        <p:spPr bwMode="auto">
          <a:xfrm>
            <a:off x="500034" y="1428736"/>
            <a:ext cx="8143932" cy="407196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10" name="9 Rectángulo"/>
          <p:cNvSpPr/>
          <p:nvPr/>
        </p:nvSpPr>
        <p:spPr>
          <a:xfrm>
            <a:off x="500034" y="1714488"/>
            <a:ext cx="2286016" cy="17145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00034" y="3786190"/>
            <a:ext cx="2286016" cy="17145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429388" y="1857364"/>
            <a:ext cx="1500198" cy="26432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5072098"/>
          </a:xfrm>
          <a:solidFill>
            <a:srgbClr val="FFECD1">
              <a:alpha val="50000"/>
            </a:srgbClr>
          </a:solidFill>
          <a:ln>
            <a:noFill/>
          </a:ln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Situación del edificio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Historia del barrio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El barrio en la actualidad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Edificio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Plano originales</a:t>
            </a:r>
          </a:p>
          <a:p>
            <a:pPr marL="514350" indent="-514350">
              <a:buAutoNum type="arabicPeriod"/>
            </a:pPr>
            <a:r>
              <a:rPr lang="es-ES" dirty="0" smtClean="0"/>
              <a:t>Planos actuales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Cambios en los planos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de fachada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en zonas comunes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</a:t>
            </a: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en la </a:t>
            </a: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vivienda</a:t>
            </a:r>
          </a:p>
          <a:p>
            <a:pPr marL="514350" indent="-514350">
              <a:buFont typeface="Arial" pitchFamily="34" charset="0"/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Lesión producida por el canalón </a:t>
            </a: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oculto</a:t>
            </a:r>
            <a:endParaRPr lang="es-ES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Posible intervención</a:t>
            </a:r>
            <a:endParaRPr lang="es-E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>
            <a:normAutofit/>
          </a:bodyPr>
          <a:lstStyle/>
          <a:p>
            <a:r>
              <a:rPr lang="es-ES" sz="4000" dirty="0" smtClean="0">
                <a:solidFill>
                  <a:srgbClr val="FFE9C9"/>
                </a:solidFill>
              </a:rPr>
              <a:t>ÍNDICE</a:t>
            </a:r>
            <a:endParaRPr lang="es-ES" sz="4000" dirty="0">
              <a:solidFill>
                <a:srgbClr val="FFE9C9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40600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dirty="0" smtClean="0">
                <a:solidFill>
                  <a:srgbClr val="FFE9C9"/>
                </a:solidFill>
              </a:rPr>
              <a:t>PLANOS ACTUALES</a:t>
            </a:r>
            <a:endParaRPr lang="es-ES" sz="4000" dirty="0">
              <a:solidFill>
                <a:srgbClr val="FFE9C9"/>
              </a:solidFill>
            </a:endParaRPr>
          </a:p>
        </p:txBody>
      </p:sp>
      <p:pic>
        <p:nvPicPr>
          <p:cNvPr id="9218" name="Picture 2" descr="C:\Users\Irene\Documents\PROYECTO\REDACTADO\PLANOS\5.2. Planta baja.jpg"/>
          <p:cNvPicPr>
            <a:picLocks noChangeAspect="1" noChangeArrowheads="1"/>
          </p:cNvPicPr>
          <p:nvPr/>
        </p:nvPicPr>
        <p:blipFill>
          <a:blip r:embed="rId2" cstate="print"/>
          <a:srcRect l="21996" t="20647" r="19048" b="18564"/>
          <a:stretch>
            <a:fillRect/>
          </a:stretch>
        </p:blipFill>
        <p:spPr bwMode="auto">
          <a:xfrm>
            <a:off x="785786" y="1214422"/>
            <a:ext cx="3571901" cy="521106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9219" name="Picture 3" descr="C:\Users\Irene\Documents\PROYECTO\REDACTADO\PLANOS\5.4. Segunda planta.jpg"/>
          <p:cNvPicPr>
            <a:picLocks noChangeAspect="1" noChangeArrowheads="1"/>
          </p:cNvPicPr>
          <p:nvPr/>
        </p:nvPicPr>
        <p:blipFill>
          <a:blip r:embed="rId3" cstate="print"/>
          <a:srcRect l="21996" t="20647" r="23470" b="18541"/>
          <a:stretch>
            <a:fillRect/>
          </a:stretch>
        </p:blipFill>
        <p:spPr bwMode="auto">
          <a:xfrm>
            <a:off x="4857752" y="1214422"/>
            <a:ext cx="3286148" cy="518481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4857752" y="2928934"/>
            <a:ext cx="642942" cy="6429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643834" y="3000372"/>
            <a:ext cx="642942" cy="6429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5072098"/>
          </a:xfrm>
          <a:solidFill>
            <a:srgbClr val="FFECD1">
              <a:alpha val="50000"/>
            </a:srgbClr>
          </a:solidFill>
          <a:ln>
            <a:noFill/>
          </a:ln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Situación del edificio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Historia del barrio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El barrio en la actualidad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Edificio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Plano originales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Planos actuales</a:t>
            </a:r>
          </a:p>
          <a:p>
            <a:pPr marL="514350" indent="-514350">
              <a:buAutoNum type="arabicPeriod"/>
            </a:pPr>
            <a:r>
              <a:rPr lang="es-ES" dirty="0" smtClean="0"/>
              <a:t>Cambios en los planos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de fachada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en zonas comunes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</a:t>
            </a: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en la </a:t>
            </a: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vivienda</a:t>
            </a:r>
          </a:p>
          <a:p>
            <a:pPr marL="514350" indent="-514350">
              <a:buFont typeface="Arial" pitchFamily="34" charset="0"/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Lesión producida por el canalón </a:t>
            </a: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oculto</a:t>
            </a:r>
            <a:endParaRPr lang="es-ES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Posible intervención</a:t>
            </a:r>
            <a:endParaRPr lang="es-E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>
            <a:normAutofit/>
          </a:bodyPr>
          <a:lstStyle/>
          <a:p>
            <a:r>
              <a:rPr lang="es-ES" sz="4000" dirty="0" smtClean="0">
                <a:solidFill>
                  <a:srgbClr val="FFE9C9"/>
                </a:solidFill>
              </a:rPr>
              <a:t>ÍNDICE</a:t>
            </a:r>
            <a:endParaRPr lang="es-ES" sz="4000" dirty="0">
              <a:solidFill>
                <a:srgbClr val="FFE9C9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40600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dirty="0" smtClean="0">
                <a:solidFill>
                  <a:srgbClr val="FFE9C9"/>
                </a:solidFill>
              </a:rPr>
              <a:t>CAMBIOS EN LOS </a:t>
            </a:r>
            <a:r>
              <a:rPr lang="es-ES" sz="4000" dirty="0" smtClean="0">
                <a:solidFill>
                  <a:srgbClr val="FFE9C9"/>
                </a:solidFill>
              </a:rPr>
              <a:t>PLANOS</a:t>
            </a:r>
            <a:endParaRPr lang="es-ES" sz="4000" dirty="0">
              <a:solidFill>
                <a:srgbClr val="FFE9C9"/>
              </a:solidFill>
            </a:endParaRPr>
          </a:p>
        </p:txBody>
      </p:sp>
      <p:pic>
        <p:nvPicPr>
          <p:cNvPr id="10242" name="Picture 2" descr="C:\Users\Irene\Documents\PROYECTO\Proyecto y registro\Proyecto\Planos\Image Plano 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8237" t="39314" r="69593" b="37981"/>
          <a:stretch>
            <a:fillRect/>
          </a:stretch>
        </p:blipFill>
        <p:spPr bwMode="auto">
          <a:xfrm rot="16200000">
            <a:off x="84827" y="1915382"/>
            <a:ext cx="5143535" cy="374161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8" name="Picture 3" descr="C:\Users\Irene\Documents\PROYECTO\REDACTADO\PLANOS\5.4. Segunda planta.jpg"/>
          <p:cNvPicPr>
            <a:picLocks noChangeAspect="1" noChangeArrowheads="1"/>
          </p:cNvPicPr>
          <p:nvPr/>
        </p:nvPicPr>
        <p:blipFill>
          <a:blip r:embed="rId3" cstate="print"/>
          <a:srcRect l="21996" t="20647" r="23470" b="18541"/>
          <a:stretch>
            <a:fillRect/>
          </a:stretch>
        </p:blipFill>
        <p:spPr bwMode="auto">
          <a:xfrm>
            <a:off x="4857752" y="1214422"/>
            <a:ext cx="3286148" cy="518481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9" name="8 Rectángulo"/>
          <p:cNvSpPr/>
          <p:nvPr/>
        </p:nvSpPr>
        <p:spPr>
          <a:xfrm>
            <a:off x="1071538" y="5000636"/>
            <a:ext cx="1000132" cy="10715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072066" y="4857760"/>
            <a:ext cx="928694" cy="10715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071538" y="3786190"/>
            <a:ext cx="1000132" cy="12858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072066" y="3714752"/>
            <a:ext cx="928694" cy="12858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071538" y="2857496"/>
            <a:ext cx="1214446" cy="10715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072066" y="2928934"/>
            <a:ext cx="1285884" cy="92869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071538" y="1857364"/>
            <a:ext cx="642942" cy="107157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072066" y="1500174"/>
            <a:ext cx="785818" cy="785818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000364" y="1857364"/>
            <a:ext cx="1500198" cy="1214446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072066" y="2214554"/>
            <a:ext cx="1285884" cy="785818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643042" y="1928802"/>
            <a:ext cx="1500198" cy="1214446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357950" y="1928802"/>
            <a:ext cx="1643074" cy="1143008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000364" y="2857496"/>
            <a:ext cx="1571636" cy="14287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858016" y="2857496"/>
            <a:ext cx="1143008" cy="17240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000232" y="4214818"/>
            <a:ext cx="1428760" cy="1857388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000760" y="4429132"/>
            <a:ext cx="2000264" cy="1500198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357554" y="4214818"/>
            <a:ext cx="1143008" cy="18573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786446" y="1500174"/>
            <a:ext cx="2286016" cy="71438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5072098"/>
          </a:xfrm>
          <a:solidFill>
            <a:srgbClr val="FFECD1">
              <a:alpha val="50000"/>
            </a:srgbClr>
          </a:solidFill>
          <a:ln>
            <a:noFill/>
          </a:ln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Situación del edificio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Historia del barrio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El barrio en la actualidad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Edificio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Plano originales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Planos actuales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Cambios en los planos</a:t>
            </a:r>
          </a:p>
          <a:p>
            <a:pPr marL="514350" indent="-514350">
              <a:buAutoNum type="arabicPeriod"/>
            </a:pPr>
            <a:r>
              <a:rPr lang="es-ES" dirty="0" smtClean="0"/>
              <a:t>Lesiones de fachada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en zonas comunes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</a:t>
            </a: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en la </a:t>
            </a: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vivienda</a:t>
            </a:r>
          </a:p>
          <a:p>
            <a:pPr marL="514350" indent="-514350">
              <a:buFont typeface="Arial" pitchFamily="34" charset="0"/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Lesión producida por el canalón </a:t>
            </a: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oculto</a:t>
            </a:r>
            <a:endParaRPr lang="es-ES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Posible intervención</a:t>
            </a:r>
            <a:endParaRPr lang="es-E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>
            <a:normAutofit/>
          </a:bodyPr>
          <a:lstStyle/>
          <a:p>
            <a:r>
              <a:rPr lang="es-ES" sz="4000" dirty="0" smtClean="0">
                <a:solidFill>
                  <a:srgbClr val="FFE9C9"/>
                </a:solidFill>
              </a:rPr>
              <a:t>ÍNDICE</a:t>
            </a:r>
            <a:endParaRPr lang="es-ES" sz="4000" dirty="0">
              <a:solidFill>
                <a:srgbClr val="FFE9C9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40600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214422"/>
            <a:ext cx="8258204" cy="5214974"/>
          </a:xfrm>
        </p:spPr>
        <p:txBody>
          <a:bodyPr>
            <a:normAutofit fontScale="92500" lnSpcReduction="10000"/>
          </a:bodyPr>
          <a:lstStyle/>
          <a:p>
            <a:r>
              <a:rPr lang="es-ES" dirty="0" smtClean="0"/>
              <a:t>Ens</a:t>
            </a:r>
            <a:r>
              <a:rPr lang="es-ES" dirty="0" smtClean="0"/>
              <a:t>uciamiento</a:t>
            </a:r>
            <a:endParaRPr lang="es-ES" dirty="0" smtClean="0"/>
          </a:p>
          <a:p>
            <a:r>
              <a:rPr lang="es-ES" dirty="0" smtClean="0"/>
              <a:t>Fisuras</a:t>
            </a:r>
          </a:p>
          <a:p>
            <a:r>
              <a:rPr lang="es-ES" dirty="0" smtClean="0"/>
              <a:t>Desprendimientos</a:t>
            </a:r>
          </a:p>
          <a:p>
            <a:r>
              <a:rPr lang="es-ES" dirty="0" smtClean="0"/>
              <a:t>Desconchados</a:t>
            </a:r>
          </a:p>
          <a:p>
            <a:r>
              <a:rPr lang="es-ES" dirty="0" smtClean="0"/>
              <a:t>Lavados</a:t>
            </a:r>
          </a:p>
          <a:p>
            <a:r>
              <a:rPr lang="es-ES" dirty="0" smtClean="0"/>
              <a:t>Eflorescencias</a:t>
            </a:r>
          </a:p>
          <a:p>
            <a:r>
              <a:rPr lang="es-ES" dirty="0" smtClean="0"/>
              <a:t>Exfoliaciones</a:t>
            </a:r>
          </a:p>
          <a:p>
            <a:r>
              <a:rPr lang="es-ES" dirty="0" smtClean="0"/>
              <a:t>Resto de adhesivos</a:t>
            </a:r>
          </a:p>
          <a:p>
            <a:r>
              <a:rPr lang="es-ES" dirty="0" smtClean="0"/>
              <a:t>Desgaste </a:t>
            </a:r>
            <a:r>
              <a:rPr lang="es-ES" dirty="0" err="1" smtClean="0"/>
              <a:t>carpinteria</a:t>
            </a:r>
            <a:r>
              <a:rPr lang="es-ES" dirty="0" smtClean="0"/>
              <a:t> </a:t>
            </a:r>
          </a:p>
          <a:p>
            <a:r>
              <a:rPr lang="es-ES" dirty="0" smtClean="0"/>
              <a:t>Oxidación</a:t>
            </a: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dirty="0" smtClean="0">
                <a:solidFill>
                  <a:srgbClr val="FFE9C9"/>
                </a:solidFill>
              </a:rPr>
              <a:t>LESIONES FACHADA</a:t>
            </a:r>
            <a:endParaRPr lang="es-ES" sz="4000" dirty="0">
              <a:solidFill>
                <a:srgbClr val="FFE9C9"/>
              </a:solidFill>
            </a:endParaRPr>
          </a:p>
        </p:txBody>
      </p:sp>
      <p:pic>
        <p:nvPicPr>
          <p:cNvPr id="11266" name="Picture 2" descr="C:\Users\Irene\Documents\PROYECTO\FOTOS\Fachada\SAM_1088.JPG"/>
          <p:cNvPicPr>
            <a:picLocks noChangeAspect="1" noChangeArrowheads="1"/>
          </p:cNvPicPr>
          <p:nvPr/>
        </p:nvPicPr>
        <p:blipFill>
          <a:blip r:embed="rId2" cstate="print"/>
          <a:srcRect r="16422" b="67009"/>
          <a:stretch>
            <a:fillRect/>
          </a:stretch>
        </p:blipFill>
        <p:spPr bwMode="auto">
          <a:xfrm>
            <a:off x="4214810" y="1285860"/>
            <a:ext cx="4207698" cy="2214578"/>
          </a:xfrm>
          <a:prstGeom prst="rect">
            <a:avLst/>
          </a:prstGeom>
          <a:noFill/>
          <a:ln w="19050">
            <a:solidFill>
              <a:srgbClr val="00B050"/>
            </a:solidFill>
          </a:ln>
        </p:spPr>
      </p:pic>
      <p:sp>
        <p:nvSpPr>
          <p:cNvPr id="7" name="6 Rectángulo"/>
          <p:cNvSpPr/>
          <p:nvPr/>
        </p:nvSpPr>
        <p:spPr>
          <a:xfrm>
            <a:off x="428596" y="1214422"/>
            <a:ext cx="2786082" cy="500066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28596" y="2214554"/>
            <a:ext cx="3357586" cy="500066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7" name="Picture 3" descr="C:\Users\Irene\Documents\PROYECTO\FOTOS\Fachada\SAM_1239.JPG"/>
          <p:cNvPicPr>
            <a:picLocks noChangeAspect="1" noChangeArrowheads="1"/>
          </p:cNvPicPr>
          <p:nvPr/>
        </p:nvPicPr>
        <p:blipFill>
          <a:blip r:embed="rId3" cstate="print"/>
          <a:srcRect l="1447" t="18256" b="43882"/>
          <a:stretch>
            <a:fillRect/>
          </a:stretch>
        </p:blipFill>
        <p:spPr bwMode="auto">
          <a:xfrm>
            <a:off x="4214810" y="3643314"/>
            <a:ext cx="4214842" cy="1214446"/>
          </a:xfrm>
          <a:prstGeom prst="rect">
            <a:avLst/>
          </a:prstGeom>
          <a:noFill/>
          <a:ln w="19050">
            <a:solidFill>
              <a:schemeClr val="accent6">
                <a:lumMod val="75000"/>
              </a:schemeClr>
            </a:solidFill>
          </a:ln>
        </p:spPr>
      </p:pic>
      <p:sp>
        <p:nvSpPr>
          <p:cNvPr id="10" name="9 Rectángulo"/>
          <p:cNvSpPr/>
          <p:nvPr/>
        </p:nvSpPr>
        <p:spPr>
          <a:xfrm flipV="1">
            <a:off x="428596" y="3214686"/>
            <a:ext cx="1928826" cy="500066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28596" y="2714620"/>
            <a:ext cx="2857520" cy="50006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8" name="Picture 4" descr="C:\Users\Irene\Documents\PROYECTO\FOTOS\Fachada\SAM_0956.JPG"/>
          <p:cNvPicPr>
            <a:picLocks noChangeAspect="1" noChangeArrowheads="1"/>
          </p:cNvPicPr>
          <p:nvPr/>
        </p:nvPicPr>
        <p:blipFill>
          <a:blip r:embed="rId4" cstate="print"/>
          <a:srcRect t="53906"/>
          <a:stretch>
            <a:fillRect/>
          </a:stretch>
        </p:blipFill>
        <p:spPr bwMode="auto">
          <a:xfrm>
            <a:off x="4929190" y="5000636"/>
            <a:ext cx="2714645" cy="1668375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</p:pic>
      <p:sp>
        <p:nvSpPr>
          <p:cNvPr id="13" name="12 Rectángulo"/>
          <p:cNvSpPr/>
          <p:nvPr/>
        </p:nvSpPr>
        <p:spPr>
          <a:xfrm>
            <a:off x="428596" y="4214818"/>
            <a:ext cx="2571768" cy="50006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5072098"/>
          </a:xfrm>
          <a:solidFill>
            <a:srgbClr val="FFECD1">
              <a:alpha val="50000"/>
            </a:srgbClr>
          </a:solidFill>
          <a:ln>
            <a:noFill/>
          </a:ln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Situación del edificio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Historia del barrio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El barrio en la actualidad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Edificio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Plano originales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Planos actuales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Cambios en los planos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de fachada</a:t>
            </a:r>
          </a:p>
          <a:p>
            <a:pPr marL="514350" indent="-514350">
              <a:buAutoNum type="arabicPeriod"/>
            </a:pPr>
            <a:r>
              <a:rPr lang="es-ES" dirty="0" smtClean="0"/>
              <a:t>Lesiones en zonas comunes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</a:t>
            </a: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en la </a:t>
            </a: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vivienda</a:t>
            </a:r>
          </a:p>
          <a:p>
            <a:pPr marL="514350" indent="-514350">
              <a:buFont typeface="Arial" pitchFamily="34" charset="0"/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Lesión producida por el canalón </a:t>
            </a: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oculto</a:t>
            </a:r>
            <a:endParaRPr lang="es-ES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Posible intervención</a:t>
            </a:r>
            <a:endParaRPr lang="es-E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>
            <a:normAutofit/>
          </a:bodyPr>
          <a:lstStyle/>
          <a:p>
            <a:r>
              <a:rPr lang="es-ES" sz="4000" dirty="0" smtClean="0">
                <a:solidFill>
                  <a:srgbClr val="FFE9C9"/>
                </a:solidFill>
              </a:rPr>
              <a:t>ÍNDICE</a:t>
            </a:r>
            <a:endParaRPr lang="es-ES" sz="4000" dirty="0">
              <a:solidFill>
                <a:srgbClr val="FFE9C9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40600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158" y="1285860"/>
            <a:ext cx="8329642" cy="4714908"/>
          </a:xfrm>
        </p:spPr>
        <p:txBody>
          <a:bodyPr/>
          <a:lstStyle/>
          <a:p>
            <a:r>
              <a:rPr lang="es-ES" dirty="0" smtClean="0"/>
              <a:t>Humedades</a:t>
            </a:r>
          </a:p>
          <a:p>
            <a:r>
              <a:rPr lang="es-ES" dirty="0" smtClean="0"/>
              <a:t>Ens</a:t>
            </a:r>
            <a:r>
              <a:rPr lang="es-ES" dirty="0" smtClean="0"/>
              <a:t>uciamiento</a:t>
            </a:r>
            <a:endParaRPr lang="es-ES" dirty="0" smtClean="0"/>
          </a:p>
          <a:p>
            <a:r>
              <a:rPr lang="es-ES" dirty="0" smtClean="0"/>
              <a:t>Fisuras</a:t>
            </a:r>
          </a:p>
          <a:p>
            <a:r>
              <a:rPr lang="es-ES" dirty="0" smtClean="0"/>
              <a:t>Desprendimientos</a:t>
            </a:r>
          </a:p>
          <a:p>
            <a:r>
              <a:rPr lang="es-ES" dirty="0" smtClean="0"/>
              <a:t>Desconchados</a:t>
            </a:r>
          </a:p>
          <a:p>
            <a:r>
              <a:rPr lang="es-ES" dirty="0" smtClean="0"/>
              <a:t>Oxidación</a:t>
            </a:r>
          </a:p>
          <a:p>
            <a:r>
              <a:rPr lang="es-ES" dirty="0" smtClean="0"/>
              <a:t>Picaduras</a:t>
            </a: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dirty="0" smtClean="0">
                <a:solidFill>
                  <a:srgbClr val="FFE9C9"/>
                </a:solidFill>
              </a:rPr>
              <a:t>LESIONES ZONAS COMUNES</a:t>
            </a:r>
            <a:endParaRPr lang="es-ES" sz="4000" dirty="0">
              <a:solidFill>
                <a:srgbClr val="FFE9C9"/>
              </a:solidFill>
            </a:endParaRPr>
          </a:p>
        </p:txBody>
      </p:sp>
      <p:pic>
        <p:nvPicPr>
          <p:cNvPr id="12290" name="Picture 2" descr="C:\Users\Irene\Documents\PROYECTO\FOTOS\Portal\SAM_0987.JPG"/>
          <p:cNvPicPr>
            <a:picLocks noChangeAspect="1" noChangeArrowheads="1"/>
          </p:cNvPicPr>
          <p:nvPr/>
        </p:nvPicPr>
        <p:blipFill>
          <a:blip r:embed="rId2" cstate="print"/>
          <a:srcRect r="12069" b="28736"/>
          <a:stretch>
            <a:fillRect/>
          </a:stretch>
        </p:blipFill>
        <p:spPr bwMode="auto">
          <a:xfrm>
            <a:off x="4214810" y="1500174"/>
            <a:ext cx="4071966" cy="247511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</p:pic>
      <p:sp>
        <p:nvSpPr>
          <p:cNvPr id="8" name="7 Rectángulo"/>
          <p:cNvSpPr/>
          <p:nvPr/>
        </p:nvSpPr>
        <p:spPr>
          <a:xfrm>
            <a:off x="357158" y="1357298"/>
            <a:ext cx="2571768" cy="5000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57158" y="2500306"/>
            <a:ext cx="1714512" cy="5000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57158" y="3071810"/>
            <a:ext cx="3643338" cy="5715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57158" y="3714752"/>
            <a:ext cx="3071834" cy="5000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57158" y="3714752"/>
            <a:ext cx="3071834" cy="50006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91" name="Picture 3" descr="C:\Users\Irene\Documents\PROYECTO\FOTOS\Portal\SAM_1029.JPG"/>
          <p:cNvPicPr>
            <a:picLocks noChangeAspect="1" noChangeArrowheads="1"/>
          </p:cNvPicPr>
          <p:nvPr/>
        </p:nvPicPr>
        <p:blipFill>
          <a:blip r:embed="rId3" cstate="print"/>
          <a:srcRect b="1449"/>
          <a:stretch>
            <a:fillRect/>
          </a:stretch>
        </p:blipFill>
        <p:spPr bwMode="auto">
          <a:xfrm>
            <a:off x="4714876" y="4143380"/>
            <a:ext cx="3286148" cy="2428892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5072098"/>
          </a:xfrm>
          <a:solidFill>
            <a:srgbClr val="FFECD1">
              <a:alpha val="50000"/>
            </a:srgbClr>
          </a:solidFill>
          <a:ln>
            <a:noFill/>
          </a:ln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Situación del edificio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Historia del barrio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El barrio en la actualidad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Edificio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Plano originales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Planos actuales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Cambios en los planos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de fachada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en zonas comunes</a:t>
            </a:r>
          </a:p>
          <a:p>
            <a:pPr marL="514350" indent="-514350">
              <a:buAutoNum type="arabicPeriod"/>
            </a:pPr>
            <a:r>
              <a:rPr lang="es-ES" dirty="0" smtClean="0"/>
              <a:t>Lesiones </a:t>
            </a:r>
            <a:r>
              <a:rPr lang="es-ES" dirty="0" smtClean="0"/>
              <a:t>en la </a:t>
            </a:r>
            <a:r>
              <a:rPr lang="es-ES" dirty="0" smtClean="0"/>
              <a:t>vivienda</a:t>
            </a:r>
          </a:p>
          <a:p>
            <a:pPr marL="514350" indent="-514350">
              <a:buFont typeface="Arial" pitchFamily="34" charset="0"/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Lesión producida por el canalón </a:t>
            </a: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oculto</a:t>
            </a:r>
            <a:endParaRPr lang="es-ES" dirty="0" smtClean="0"/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Posible intervención</a:t>
            </a:r>
            <a:endParaRPr lang="es-E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>
            <a:normAutofit/>
          </a:bodyPr>
          <a:lstStyle/>
          <a:p>
            <a:r>
              <a:rPr lang="es-ES" sz="4000" dirty="0" smtClean="0">
                <a:solidFill>
                  <a:srgbClr val="FFE9C9"/>
                </a:solidFill>
              </a:rPr>
              <a:t>ÍNDICE</a:t>
            </a:r>
            <a:endParaRPr lang="es-ES" sz="4000" dirty="0">
              <a:solidFill>
                <a:srgbClr val="FFE9C9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40600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285860"/>
            <a:ext cx="8258204" cy="4840303"/>
          </a:xfrm>
        </p:spPr>
        <p:txBody>
          <a:bodyPr/>
          <a:lstStyle/>
          <a:p>
            <a:r>
              <a:rPr lang="es-ES" dirty="0" smtClean="0"/>
              <a:t>Humedades</a:t>
            </a:r>
          </a:p>
          <a:p>
            <a:r>
              <a:rPr lang="es-ES" dirty="0" smtClean="0"/>
              <a:t>Desconchados</a:t>
            </a:r>
          </a:p>
          <a:p>
            <a:r>
              <a:rPr lang="es-ES" dirty="0" smtClean="0"/>
              <a:t>Desprendimientos</a:t>
            </a:r>
          </a:p>
          <a:p>
            <a:r>
              <a:rPr lang="es-ES" dirty="0" smtClean="0"/>
              <a:t>Fisuras</a:t>
            </a:r>
          </a:p>
          <a:p>
            <a:r>
              <a:rPr lang="es-ES" dirty="0" smtClean="0"/>
              <a:t>Picaduras</a:t>
            </a:r>
          </a:p>
          <a:p>
            <a:r>
              <a:rPr lang="es-ES" dirty="0" smtClean="0"/>
              <a:t>Suciedad</a:t>
            </a: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dirty="0" smtClean="0">
                <a:solidFill>
                  <a:srgbClr val="FFE9C9"/>
                </a:solidFill>
              </a:rPr>
              <a:t>LESIONES VIVIENDA</a:t>
            </a:r>
            <a:endParaRPr lang="es-ES" sz="4000" dirty="0">
              <a:solidFill>
                <a:srgbClr val="FFE9C9"/>
              </a:solidFill>
            </a:endParaRPr>
          </a:p>
        </p:txBody>
      </p:sp>
      <p:pic>
        <p:nvPicPr>
          <p:cNvPr id="13314" name="Picture 2" descr="C:\Users\Irene\Documents\PROYECTO\FOTOS\Comedor\SAM_0847.JPG"/>
          <p:cNvPicPr>
            <a:picLocks noChangeAspect="1" noChangeArrowheads="1"/>
          </p:cNvPicPr>
          <p:nvPr/>
        </p:nvPicPr>
        <p:blipFill>
          <a:blip r:embed="rId2" cstate="print"/>
          <a:srcRect l="24062" t="19249" r="27815" b="45460"/>
          <a:stretch>
            <a:fillRect/>
          </a:stretch>
        </p:blipFill>
        <p:spPr bwMode="auto">
          <a:xfrm>
            <a:off x="4286248" y="1357298"/>
            <a:ext cx="4000528" cy="220029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</p:pic>
      <p:pic>
        <p:nvPicPr>
          <p:cNvPr id="13315" name="Picture 3" descr="C:\Users\Irene\Documents\PROYECTO\FOTOS\Sala de estar\SAM_0912.JPG"/>
          <p:cNvPicPr>
            <a:picLocks noChangeAspect="1" noChangeArrowheads="1"/>
          </p:cNvPicPr>
          <p:nvPr/>
        </p:nvPicPr>
        <p:blipFill>
          <a:blip r:embed="rId3" cstate="print"/>
          <a:srcRect r="5618" b="12203"/>
          <a:stretch>
            <a:fillRect/>
          </a:stretch>
        </p:blipFill>
        <p:spPr bwMode="auto">
          <a:xfrm>
            <a:off x="4286248" y="3714752"/>
            <a:ext cx="4000528" cy="279106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</p:pic>
      <p:sp>
        <p:nvSpPr>
          <p:cNvPr id="7" name="6 Rectángulo"/>
          <p:cNvSpPr/>
          <p:nvPr/>
        </p:nvSpPr>
        <p:spPr>
          <a:xfrm>
            <a:off x="428596" y="1357298"/>
            <a:ext cx="2571768" cy="50006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28596" y="1928802"/>
            <a:ext cx="2928958" cy="50006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28596" y="2500306"/>
            <a:ext cx="3571900" cy="50006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28596" y="3071810"/>
            <a:ext cx="1785950" cy="50006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5072098"/>
          </a:xfrm>
          <a:solidFill>
            <a:srgbClr val="FFECD1">
              <a:alpha val="50000"/>
            </a:srgbClr>
          </a:solidFill>
          <a:ln>
            <a:noFill/>
          </a:ln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Situación del edificio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Historia del barrio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El barrio en la actualidad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Edificio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Plano originales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Planos actuales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Cambios en los planos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de fachada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en zonas comunes</a:t>
            </a:r>
          </a:p>
          <a:p>
            <a:pPr marL="514350" indent="-514350">
              <a:buFont typeface="Arial" pitchFamily="34" charset="0"/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en la vivienda</a:t>
            </a:r>
          </a:p>
          <a:p>
            <a:pPr marL="514350" indent="-514350">
              <a:buFont typeface="Arial" pitchFamily="34" charset="0"/>
              <a:buAutoNum type="arabicPeriod"/>
            </a:pPr>
            <a:r>
              <a:rPr lang="es-ES" dirty="0" smtClean="0"/>
              <a:t>Lesión producida por el canalón oculto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Posible intervención</a:t>
            </a:r>
            <a:endParaRPr lang="es-E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>
            <a:normAutofit/>
          </a:bodyPr>
          <a:lstStyle/>
          <a:p>
            <a:r>
              <a:rPr lang="es-ES" sz="4000" dirty="0" smtClean="0">
                <a:solidFill>
                  <a:srgbClr val="FFE9C9"/>
                </a:solidFill>
              </a:rPr>
              <a:t>ÍNDICE</a:t>
            </a:r>
            <a:endParaRPr lang="es-ES" sz="4000" dirty="0">
              <a:solidFill>
                <a:srgbClr val="FFE9C9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40600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 smtClean="0">
                <a:solidFill>
                  <a:srgbClr val="FFE9C9"/>
                </a:solidFill>
              </a:rPr>
              <a:t>LESION PRODUCIDA POR EL CANALÓN OCULTO</a:t>
            </a:r>
            <a:endParaRPr lang="es-ES" sz="3200" dirty="0">
              <a:solidFill>
                <a:srgbClr val="FFE9C9"/>
              </a:solidFill>
            </a:endParaRPr>
          </a:p>
        </p:txBody>
      </p:sp>
      <p:pic>
        <p:nvPicPr>
          <p:cNvPr id="14338" name="Picture 2" descr="C:\Users\Irene\Documents\PROYECTO\REDACTADO\PLANOS\8.1.4. Vista cenital de la segunda plant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3226" t="24591" r="14220" b="21712"/>
          <a:stretch>
            <a:fillRect/>
          </a:stretch>
        </p:blipFill>
        <p:spPr bwMode="auto">
          <a:xfrm>
            <a:off x="571472" y="1285860"/>
            <a:ext cx="3643338" cy="526765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14339" name="Picture 3" descr="C:\Users\Irene\Documents\PROYECTO\FOTOS\Fachada\SAM_1238.JPG"/>
          <p:cNvPicPr>
            <a:picLocks noChangeAspect="1" noChangeArrowheads="1"/>
          </p:cNvPicPr>
          <p:nvPr/>
        </p:nvPicPr>
        <p:blipFill>
          <a:blip r:embed="rId3" cstate="print"/>
          <a:srcRect l="9490" t="13349" r="12384" b="24923"/>
          <a:stretch>
            <a:fillRect/>
          </a:stretch>
        </p:blipFill>
        <p:spPr bwMode="auto">
          <a:xfrm>
            <a:off x="4429124" y="2500306"/>
            <a:ext cx="4000528" cy="237068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8" name="7 Rectángulo"/>
          <p:cNvSpPr/>
          <p:nvPr/>
        </p:nvSpPr>
        <p:spPr>
          <a:xfrm flipH="1">
            <a:off x="3286116" y="1428736"/>
            <a:ext cx="714380" cy="47149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85786" y="5929330"/>
            <a:ext cx="3143272" cy="21431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786182" y="1428736"/>
            <a:ext cx="142876" cy="4714908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14348" y="2928934"/>
            <a:ext cx="3429024" cy="6429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5072098"/>
          </a:xfrm>
          <a:solidFill>
            <a:srgbClr val="FFECD1">
              <a:alpha val="50000"/>
            </a:srgbClr>
          </a:solidFill>
          <a:ln>
            <a:noFill/>
          </a:ln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Situación del edificio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Historia del barrio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El barrio en la actualidad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Edificio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Plano originales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Planos actuales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Cambios en los planos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de fachada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en zonas comunes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Lesión producida por el canalón oculto</a:t>
            </a:r>
          </a:p>
          <a:p>
            <a:pPr marL="514350" indent="-514350">
              <a:buAutoNum type="arabicPeriod"/>
            </a:pPr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Lesiones en la vivienda</a:t>
            </a:r>
          </a:p>
          <a:p>
            <a:pPr marL="514350" indent="-514350">
              <a:buAutoNum type="arabicPeriod"/>
            </a:pPr>
            <a:r>
              <a:rPr lang="es-ES" dirty="0" smtClean="0"/>
              <a:t>Posible intervención</a:t>
            </a:r>
            <a:endParaRPr lang="es-E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>
            <a:normAutofit/>
          </a:bodyPr>
          <a:lstStyle/>
          <a:p>
            <a:r>
              <a:rPr lang="es-ES" sz="4000" dirty="0" smtClean="0">
                <a:solidFill>
                  <a:srgbClr val="FFE9C9"/>
                </a:solidFill>
              </a:rPr>
              <a:t>ÍNDICE</a:t>
            </a:r>
            <a:endParaRPr lang="es-ES" sz="4000" dirty="0">
              <a:solidFill>
                <a:srgbClr val="FFE9C9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40600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285860"/>
            <a:ext cx="3643338" cy="4840303"/>
          </a:xfrm>
        </p:spPr>
        <p:txBody>
          <a:bodyPr>
            <a:normAutofit lnSpcReduction="10000"/>
          </a:bodyPr>
          <a:lstStyle/>
          <a:p>
            <a:r>
              <a:rPr lang="es-ES" dirty="0" smtClean="0"/>
              <a:t>Cambio instalación eléctrica</a:t>
            </a:r>
          </a:p>
          <a:p>
            <a:r>
              <a:rPr lang="es-ES" dirty="0" smtClean="0"/>
              <a:t>Cambio instalación fontanería</a:t>
            </a:r>
          </a:p>
          <a:p>
            <a:r>
              <a:rPr lang="es-ES" dirty="0" smtClean="0"/>
              <a:t>Falsos techos</a:t>
            </a:r>
          </a:p>
          <a:p>
            <a:r>
              <a:rPr lang="es-ES" dirty="0" smtClean="0"/>
              <a:t>Distribución</a:t>
            </a:r>
          </a:p>
          <a:p>
            <a:r>
              <a:rPr lang="es-ES" dirty="0" smtClean="0"/>
              <a:t>Pavimentos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dirty="0" smtClean="0">
                <a:solidFill>
                  <a:srgbClr val="FFE9C9"/>
                </a:solidFill>
              </a:rPr>
              <a:t>POSIBLE INTERVENCIÓN</a:t>
            </a:r>
            <a:endParaRPr lang="es-ES" sz="4000" dirty="0">
              <a:solidFill>
                <a:srgbClr val="FFE9C9"/>
              </a:solidFill>
            </a:endParaRPr>
          </a:p>
        </p:txBody>
      </p:sp>
      <p:pic>
        <p:nvPicPr>
          <p:cNvPr id="15363" name="Picture 3" descr="C:\Users\Irene\Documents\PROYECTO\REDACTADO\PLANOS\9.2. Plano de la intervención.jpg"/>
          <p:cNvPicPr>
            <a:picLocks noChangeAspect="1" noChangeArrowheads="1"/>
          </p:cNvPicPr>
          <p:nvPr/>
        </p:nvPicPr>
        <p:blipFill>
          <a:blip r:embed="rId2" cstate="print"/>
          <a:srcRect l="21996" t="21875" r="21996" b="21875"/>
          <a:stretch>
            <a:fillRect/>
          </a:stretch>
        </p:blipFill>
        <p:spPr bwMode="auto">
          <a:xfrm>
            <a:off x="4714876" y="1285860"/>
            <a:ext cx="3267627" cy="4643470"/>
          </a:xfrm>
          <a:prstGeom prst="rect">
            <a:avLst/>
          </a:prstGeom>
          <a:noFill/>
          <a:ln w="19050">
            <a:solidFill>
              <a:srgbClr val="1E0F00"/>
            </a:solidFill>
          </a:ln>
        </p:spPr>
      </p:pic>
      <p:sp>
        <p:nvSpPr>
          <p:cNvPr id="22" name="21 Rectángulo"/>
          <p:cNvSpPr/>
          <p:nvPr/>
        </p:nvSpPr>
        <p:spPr>
          <a:xfrm>
            <a:off x="6500826" y="1857364"/>
            <a:ext cx="1285884" cy="135732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786578" y="3929066"/>
            <a:ext cx="1000132" cy="17859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500826" y="3071810"/>
            <a:ext cx="1285884" cy="1000132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857752" y="2009764"/>
            <a:ext cx="1285884" cy="1633550"/>
          </a:xfrm>
          <a:prstGeom prst="rect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143000"/>
          </a:xfrm>
        </p:spPr>
        <p:txBody>
          <a:bodyPr/>
          <a:lstStyle/>
          <a:p>
            <a:r>
              <a:rPr lang="es-ES" dirty="0" smtClean="0">
                <a:solidFill>
                  <a:srgbClr val="3A1953"/>
                </a:solidFill>
              </a:rPr>
              <a:t>GRACIAS POR SU ATENCIÓN</a:t>
            </a:r>
            <a:endParaRPr lang="es-ES" dirty="0">
              <a:solidFill>
                <a:srgbClr val="3A1953"/>
              </a:solidFill>
            </a:endParaRPr>
          </a:p>
        </p:txBody>
      </p:sp>
      <p:pic>
        <p:nvPicPr>
          <p:cNvPr id="16386" name="Picture 2" descr="C:\Users\Irene\Documents\PROYECTO\Fotos barrio\mosaico play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125" y="1962944"/>
            <a:ext cx="7905750" cy="3800475"/>
          </a:xfrm>
          <a:prstGeom prst="rect">
            <a:avLst/>
          </a:prstGeom>
          <a:noFill/>
          <a:ln w="19050">
            <a:solidFill>
              <a:srgbClr val="1E0F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862</TotalTime>
  <Words>620</Words>
  <Application>Microsoft Office PowerPoint</Application>
  <PresentationFormat>Presentación en pantalla (4:3)</PresentationFormat>
  <Paragraphs>213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28" baseType="lpstr">
      <vt:lpstr>Tema de Office</vt:lpstr>
      <vt:lpstr>ESTUDIO DEL BARRIO DEL CABANYAL. PROPUESTA DE INTERVENCIÓN EN EL EDIFICIO DE LA CALLE ESCALANTE, 206</vt:lpstr>
      <vt:lpstr>ÍNDICE</vt:lpstr>
      <vt:lpstr>ÍNDICE</vt:lpstr>
      <vt:lpstr>SITUACIÓN DEL EDIFICIO</vt:lpstr>
      <vt:lpstr>ÍNDICE</vt:lpstr>
      <vt:lpstr>Diapositiva 6</vt:lpstr>
      <vt:lpstr>ÍNDICE</vt:lpstr>
      <vt:lpstr>Diapositiva 8</vt:lpstr>
      <vt:lpstr>ÍNDICE</vt:lpstr>
      <vt:lpstr>Diapositiva 10</vt:lpstr>
      <vt:lpstr>ÍNDICE</vt:lpstr>
      <vt:lpstr>Diapositiva 12</vt:lpstr>
      <vt:lpstr>ÍNDICE</vt:lpstr>
      <vt:lpstr>Diapositiva 14</vt:lpstr>
      <vt:lpstr>ÍNDICE</vt:lpstr>
      <vt:lpstr>Diapositiva 16</vt:lpstr>
      <vt:lpstr>ÍNDICE</vt:lpstr>
      <vt:lpstr>Diapositiva 18</vt:lpstr>
      <vt:lpstr>ÍNDICE</vt:lpstr>
      <vt:lpstr>Diapositiva 20</vt:lpstr>
      <vt:lpstr>ÍNDICE</vt:lpstr>
      <vt:lpstr>Diapositiva 22</vt:lpstr>
      <vt:lpstr>ÍNDICE</vt:lpstr>
      <vt:lpstr>Diapositiva 24</vt:lpstr>
      <vt:lpstr>ÍNDICE</vt:lpstr>
      <vt:lpstr>Diapositiva 26</vt:lpstr>
      <vt:lpstr>GRACIAS POR SU ATENCIÓN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ESTUDIO DEL BARRIO DEL CABANYAL. PROPUESTA DE INTERVENCIÓN EN EL EDIFICIO DE LA CALLE ESCALANTE, 206</dc:title>
  <dc:creator>Irene</dc:creator>
  <cp:lastModifiedBy>Irene</cp:lastModifiedBy>
  <cp:revision>67</cp:revision>
  <dcterms:created xsi:type="dcterms:W3CDTF">2012-07-07T09:50:13Z</dcterms:created>
  <dcterms:modified xsi:type="dcterms:W3CDTF">2012-07-08T12:23:07Z</dcterms:modified>
</cp:coreProperties>
</file>