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8"/>
  </p:notesMasterIdLst>
  <p:sldIdLst>
    <p:sldId id="259" r:id="rId2"/>
    <p:sldId id="266" r:id="rId3"/>
    <p:sldId id="287" r:id="rId4"/>
    <p:sldId id="279" r:id="rId5"/>
    <p:sldId id="269" r:id="rId6"/>
    <p:sldId id="281" r:id="rId7"/>
    <p:sldId id="286" r:id="rId8"/>
    <p:sldId id="289" r:id="rId9"/>
    <p:sldId id="271" r:id="rId10"/>
    <p:sldId id="285" r:id="rId11"/>
    <p:sldId id="288" r:id="rId12"/>
    <p:sldId id="296" r:id="rId13"/>
    <p:sldId id="292" r:id="rId14"/>
    <p:sldId id="297" r:id="rId15"/>
    <p:sldId id="291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6" r:id="rId24"/>
    <p:sldId id="305" r:id="rId25"/>
    <p:sldId id="275" r:id="rId26"/>
    <p:sldId id="290" r:id="rId27"/>
  </p:sldIdLst>
  <p:sldSz cx="9144000" cy="6858000" type="screen4x3"/>
  <p:notesSz cx="6858000" cy="9144000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B60F1D97-E5C2-48AD-8078-0CD337673C25}">
          <p14:sldIdLst>
            <p14:sldId id="259"/>
            <p14:sldId id="266"/>
            <p14:sldId id="287"/>
            <p14:sldId id="279"/>
            <p14:sldId id="269"/>
            <p14:sldId id="281"/>
            <p14:sldId id="286"/>
            <p14:sldId id="289"/>
            <p14:sldId id="271"/>
            <p14:sldId id="285"/>
            <p14:sldId id="288"/>
            <p14:sldId id="296"/>
            <p14:sldId id="292"/>
            <p14:sldId id="297"/>
            <p14:sldId id="291"/>
            <p14:sldId id="298"/>
            <p14:sldId id="299"/>
            <p14:sldId id="300"/>
            <p14:sldId id="301"/>
            <p14:sldId id="302"/>
            <p14:sldId id="303"/>
            <p14:sldId id="304"/>
            <p14:sldId id="306"/>
            <p14:sldId id="305"/>
            <p14:sldId id="275"/>
            <p14:sldId id="290"/>
          </p14:sldIdLst>
        </p14:section>
        <p14:section name="Sección sin título" id="{9C45BFCC-7AF0-44F9-B1D3-DC07FC2E893A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1921" autoAdjust="0"/>
  </p:normalViewPr>
  <p:slideViewPr>
    <p:cSldViewPr>
      <p:cViewPr varScale="1">
        <p:scale>
          <a:sx n="67" d="100"/>
          <a:sy n="67" d="100"/>
        </p:scale>
        <p:origin x="-918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0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A663A3-653B-4B22-87FB-684B6F74D52C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18BD3A-BAFD-41E7-9F3F-CF2C440E7B51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17963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12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088522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13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15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16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17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18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19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20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21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22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23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8BD3A-BAFD-41E7-9F3F-CF2C440E7B51}" type="slidenum">
              <a:rPr lang="ca-ES" smtClean="0"/>
              <a:pPr/>
              <a:t>24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08302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a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a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a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a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a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a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75939E36-C5E9-4ECF-A237-07B66AA021F7}" type="datetimeFigureOut">
              <a:rPr lang="ca-ES" smtClean="0"/>
              <a:pPr/>
              <a:t>09/07/2012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5FE4CD13-88B1-40B4-9F8A-2351F3302697}" type="slidenum">
              <a:rPr lang="ca-ES" smtClean="0"/>
              <a:pPr/>
              <a:t>‹Nº›</a:t>
            </a:fld>
            <a:endParaRPr 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3.png"/><Relationship Id="rId21" Type="http://schemas.openxmlformats.org/officeDocument/2006/relationships/image" Target="../media/image2.jpe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12.png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jpe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19" Type="http://schemas.openxmlformats.org/officeDocument/2006/relationships/image" Target="../media/image29.jpe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image" Target="../media/image45.png"/><Relationship Id="rId7" Type="http://schemas.openxmlformats.org/officeDocument/2006/relationships/image" Target="../media/image2.jpeg"/><Relationship Id="rId12" Type="http://schemas.openxmlformats.org/officeDocument/2006/relationships/image" Target="../media/image5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2.png"/><Relationship Id="rId5" Type="http://schemas.openxmlformats.org/officeDocument/2006/relationships/image" Target="../media/image47.png"/><Relationship Id="rId10" Type="http://schemas.openxmlformats.org/officeDocument/2006/relationships/image" Target="../media/image51.png"/><Relationship Id="rId4" Type="http://schemas.openxmlformats.org/officeDocument/2006/relationships/image" Target="../media/image46.png"/><Relationship Id="rId9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0.png"/><Relationship Id="rId7" Type="http://schemas.openxmlformats.org/officeDocument/2006/relationships/image" Target="../media/image6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2.jpeg"/><Relationship Id="rId9" Type="http://schemas.openxmlformats.org/officeDocument/2006/relationships/image" Target="../media/image6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2.jpeg"/><Relationship Id="rId4" Type="http://schemas.openxmlformats.org/officeDocument/2006/relationships/image" Target="../media/image6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7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microsoft.com/office/2007/relationships/hdphoto" Target="../media/hdphoto6.wd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microsoft.com/office/2007/relationships/hdphoto" Target="../media/hdphoto5.wdp"/><Relationship Id="rId4" Type="http://schemas.openxmlformats.org/officeDocument/2006/relationships/image" Target="../media/image7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62884" y="1934526"/>
            <a:ext cx="6525248" cy="21698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ca-ES" sz="35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 Façana Marítima Valenciana.</a:t>
            </a:r>
          </a:p>
          <a:p>
            <a:pPr algn="r"/>
            <a:r>
              <a:rPr lang="ca-ES" sz="25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Proposta d’Intervenció en el </a:t>
            </a:r>
          </a:p>
          <a:p>
            <a:pPr algn="r"/>
            <a:r>
              <a:rPr lang="ca-ES" sz="25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Poblat Marítim </a:t>
            </a:r>
            <a:r>
              <a:rPr lang="ca-ES" sz="2500" dirty="0" err="1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d’el</a:t>
            </a:r>
            <a:r>
              <a:rPr lang="ca-ES" sz="25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 Cabanyal.</a:t>
            </a:r>
          </a:p>
          <a:p>
            <a:pPr algn="r"/>
            <a:r>
              <a:rPr lang="ca-ES" sz="2500" b="0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Casa de Pescadors situada al </a:t>
            </a:r>
          </a:p>
          <a:p>
            <a:pPr algn="r"/>
            <a:r>
              <a:rPr lang="ca-ES" sz="2500" b="0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C/Eugenia Viñes, 56.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75138" y="5320949"/>
            <a:ext cx="929427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a-ES" sz="1500" b="0" cap="none" spc="0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Projecte Final de Grau.     Taller I20. Conservació i Restauració en el Patrimoni Construït. </a:t>
            </a:r>
            <a:r>
              <a:rPr lang="ca-ES" sz="1500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Curs: 2.011 – 2.012</a:t>
            </a:r>
          </a:p>
          <a:p>
            <a:pPr algn="ctr"/>
            <a:r>
              <a:rPr lang="ca-ES" sz="1500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Alumna: Company Blasco, Vanessa.     </a:t>
            </a:r>
            <a:r>
              <a:rPr lang="ca-ES" sz="1500" b="0" cap="none" spc="0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Tutors acadèmics:  </a:t>
            </a:r>
            <a:r>
              <a:rPr lang="ca-ES" sz="1500" b="0" cap="none" spc="0" dirty="0" err="1" smtClean="0">
                <a:ln w="317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Llinares</a:t>
            </a:r>
            <a:r>
              <a:rPr lang="ca-ES" sz="1500" dirty="0" smtClean="0">
                <a:ln w="317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</a:rPr>
              <a:t> Millán, Jaime  i  Ramírez Blanco, Manuel</a:t>
            </a:r>
            <a:endParaRPr lang="ca-ES" sz="1500" b="0" cap="none" spc="0" dirty="0" smtClean="0">
              <a:ln w="317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</a:endParaRPr>
          </a:p>
          <a:p>
            <a:pPr algn="ctr"/>
            <a:r>
              <a:rPr lang="es-ES" sz="1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		</a:t>
            </a:r>
            <a:r>
              <a:rPr lang="es-E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	</a:t>
            </a:r>
            <a:endParaRPr lang="es-E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5 Imagen"/>
          <p:cNvPicPr/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7719"/>
            <a:ext cx="2189508" cy="819031"/>
          </a:xfrm>
          <a:prstGeom prst="rect">
            <a:avLst/>
          </a:prstGeom>
        </p:spPr>
      </p:pic>
      <p:pic>
        <p:nvPicPr>
          <p:cNvPr id="7" name="6 Imagen"/>
          <p:cNvPicPr/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21252"/>
            <a:ext cx="2435349" cy="79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76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67"/>
    </mc:Choice>
    <mc:Fallback xmlns="">
      <p:transition spd="slow" advTm="766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81265" y="324136"/>
            <a:ext cx="8338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Í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ndex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81265" y="934321"/>
            <a:ext cx="296660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 b="1" dirty="0" smtClean="0"/>
              <a:t>1</a:t>
            </a:r>
            <a:r>
              <a:rPr lang="ca-ES" sz="1200" b="1" dirty="0"/>
              <a:t>. MEMÒRIA </a:t>
            </a:r>
            <a:r>
              <a:rPr lang="ca-ES" sz="1200" b="1" dirty="0" smtClean="0"/>
              <a:t>HISTÒRICA </a:t>
            </a:r>
            <a:endParaRPr lang="ca-ES" sz="1200" dirty="0"/>
          </a:p>
          <a:p>
            <a:r>
              <a:rPr lang="ca-ES" sz="1200" b="1" dirty="0" smtClean="0"/>
              <a:t>1.1</a:t>
            </a:r>
            <a:r>
              <a:rPr lang="ca-ES" sz="1200" b="1" dirty="0"/>
              <a:t>. Antecedents </a:t>
            </a:r>
            <a:r>
              <a:rPr lang="ca-ES" sz="1200" b="1" dirty="0" smtClean="0"/>
              <a:t>històrics. </a:t>
            </a:r>
            <a:endParaRPr lang="ca-ES" sz="1200" dirty="0"/>
          </a:p>
          <a:p>
            <a:r>
              <a:rPr lang="es-ES" sz="1200" b="1" dirty="0" smtClean="0"/>
              <a:t>1.1.1</a:t>
            </a:r>
            <a:r>
              <a:rPr lang="es-ES" sz="1200" b="1" dirty="0"/>
              <a:t>. </a:t>
            </a:r>
            <a:r>
              <a:rPr lang="es-ES" sz="1200" b="1" dirty="0" err="1"/>
              <a:t>Descripció</a:t>
            </a:r>
            <a:r>
              <a:rPr lang="es-ES" sz="1200" b="1" dirty="0"/>
              <a:t> del </a:t>
            </a:r>
            <a:r>
              <a:rPr lang="es-ES" sz="1200" b="1" dirty="0" err="1"/>
              <a:t>paisatge</a:t>
            </a:r>
            <a:r>
              <a:rPr lang="es-ES" sz="1200" b="1" dirty="0"/>
              <a:t> </a:t>
            </a:r>
            <a:r>
              <a:rPr lang="es-ES" sz="1200" b="1" dirty="0" err="1" smtClean="0"/>
              <a:t>d’El</a:t>
            </a:r>
            <a:r>
              <a:rPr lang="es-ES" sz="1200" b="1" dirty="0" smtClean="0"/>
              <a:t> </a:t>
            </a:r>
            <a:r>
              <a:rPr lang="es-ES" sz="1200" b="1" dirty="0" err="1"/>
              <a:t>Cabanyal</a:t>
            </a:r>
            <a:r>
              <a:rPr lang="es-ES" sz="1200" b="1" dirty="0"/>
              <a:t> – </a:t>
            </a:r>
            <a:r>
              <a:rPr lang="es-ES" sz="1200" b="1" dirty="0" err="1"/>
              <a:t>Canyamelar</a:t>
            </a:r>
            <a:r>
              <a:rPr lang="es-ES" sz="1200" b="1" dirty="0"/>
              <a:t> de </a:t>
            </a:r>
            <a:r>
              <a:rPr lang="es-ES" sz="1200" b="1" dirty="0" err="1"/>
              <a:t>finals</a:t>
            </a:r>
            <a:r>
              <a:rPr lang="es-ES" sz="1200" b="1" dirty="0"/>
              <a:t> del s. XIX, </a:t>
            </a:r>
            <a:r>
              <a:rPr lang="es-ES" sz="1200" b="1" dirty="0" err="1"/>
              <a:t>principis</a:t>
            </a:r>
            <a:r>
              <a:rPr lang="es-ES" sz="1200" b="1" dirty="0"/>
              <a:t> del s. </a:t>
            </a:r>
            <a:r>
              <a:rPr lang="es-ES" sz="1200" b="1" dirty="0" smtClean="0"/>
              <a:t>XX</a:t>
            </a:r>
            <a:r>
              <a:rPr lang="es-ES" sz="1200" b="1" dirty="0"/>
              <a:t>.</a:t>
            </a:r>
            <a:r>
              <a:rPr lang="es-ES" sz="1200" b="1" dirty="0" smtClean="0"/>
              <a:t> </a:t>
            </a:r>
            <a:endParaRPr lang="es-ES" sz="1200" dirty="0"/>
          </a:p>
          <a:p>
            <a:r>
              <a:rPr lang="it-IT" sz="1200" b="1" dirty="0"/>
              <a:t>1.1.2. La societat a finals del s. XIX, principis del s. </a:t>
            </a:r>
            <a:r>
              <a:rPr lang="it-IT" sz="1200" b="1" dirty="0" smtClean="0"/>
              <a:t>XX</a:t>
            </a:r>
            <a:r>
              <a:rPr lang="it-IT" sz="1200" b="1" dirty="0"/>
              <a:t>.</a:t>
            </a:r>
            <a:endParaRPr lang="it-IT" sz="1200" dirty="0"/>
          </a:p>
          <a:p>
            <a:r>
              <a:rPr lang="ca-ES" sz="1200" b="1" dirty="0"/>
              <a:t>1.1.3. Fotografies antigues de l’ambient i l’arquitectura al Cabanyal, al Canyamelar, a la Malva-rosa i al </a:t>
            </a:r>
            <a:r>
              <a:rPr lang="ca-ES" sz="1200" b="1" dirty="0" smtClean="0"/>
              <a:t>Port</a:t>
            </a:r>
            <a:r>
              <a:rPr lang="ca-ES" sz="1200" b="1" dirty="0"/>
              <a:t>.</a:t>
            </a:r>
            <a:endParaRPr lang="ca-ES" sz="1200" dirty="0"/>
          </a:p>
          <a:p>
            <a:r>
              <a:rPr lang="ca-ES" sz="1200" b="1" dirty="0"/>
              <a:t>1.2. Història del barri d’El Cabanyal, des dels seus orígens fins </a:t>
            </a:r>
            <a:r>
              <a:rPr lang="ca-ES" sz="1200" b="1" dirty="0" smtClean="0"/>
              <a:t>l’actualitat</a:t>
            </a:r>
            <a:r>
              <a:rPr lang="ca-ES" sz="1200" b="1" dirty="0"/>
              <a:t>.</a:t>
            </a:r>
            <a:endParaRPr lang="ca-ES" sz="1200" dirty="0"/>
          </a:p>
          <a:p>
            <a:r>
              <a:rPr lang="fr-FR" sz="1200" b="1" dirty="0"/>
              <a:t>1.3. </a:t>
            </a:r>
            <a:r>
              <a:rPr lang="fr-FR" sz="1200" b="1" dirty="0" err="1"/>
              <a:t>Índex</a:t>
            </a:r>
            <a:r>
              <a:rPr lang="fr-FR" sz="1200" b="1" dirty="0"/>
              <a:t> de </a:t>
            </a:r>
            <a:r>
              <a:rPr lang="fr-FR" sz="1200" b="1" dirty="0" err="1" smtClean="0"/>
              <a:t>plànols</a:t>
            </a:r>
            <a:r>
              <a:rPr lang="fr-FR" sz="1200" b="1" dirty="0"/>
              <a:t>.</a:t>
            </a:r>
            <a:endParaRPr lang="fr-FR" sz="1200" dirty="0"/>
          </a:p>
          <a:p>
            <a:r>
              <a:rPr lang="es-ES" sz="1200" b="1" dirty="0"/>
              <a:t>1.4. </a:t>
            </a:r>
            <a:r>
              <a:rPr lang="es-ES" sz="1200" b="1" dirty="0" err="1"/>
              <a:t>Història</a:t>
            </a:r>
            <a:r>
              <a:rPr lang="es-ES" sz="1200" b="1" dirty="0"/>
              <a:t> del </a:t>
            </a:r>
            <a:r>
              <a:rPr lang="es-ES" sz="1200" b="1" dirty="0" err="1"/>
              <a:t>procés</a:t>
            </a:r>
            <a:r>
              <a:rPr lang="es-ES" sz="1200" b="1" dirty="0"/>
              <a:t> </a:t>
            </a:r>
            <a:r>
              <a:rPr lang="es-ES" sz="1200" b="1" dirty="0" smtClean="0"/>
              <a:t>legal</a:t>
            </a:r>
            <a:r>
              <a:rPr lang="es-ES" sz="1200" b="1" dirty="0"/>
              <a:t>.</a:t>
            </a:r>
            <a:endParaRPr lang="es-ES" sz="1200" dirty="0"/>
          </a:p>
          <a:p>
            <a:r>
              <a:rPr lang="es-ES" sz="1200" b="1" dirty="0"/>
              <a:t>2. RELACIÓ AMB </a:t>
            </a:r>
            <a:r>
              <a:rPr lang="es-ES" sz="1200" b="1" dirty="0" smtClean="0"/>
              <a:t>L’ENTORN</a:t>
            </a:r>
            <a:r>
              <a:rPr lang="es-ES" sz="1200" b="1" dirty="0"/>
              <a:t>.</a:t>
            </a:r>
            <a:endParaRPr lang="es-ES" sz="1200" dirty="0"/>
          </a:p>
          <a:p>
            <a:r>
              <a:rPr lang="es-ES" sz="1200" b="1" dirty="0"/>
              <a:t>2.1. La </a:t>
            </a:r>
            <a:r>
              <a:rPr lang="es-ES" sz="1200" b="1" dirty="0" err="1"/>
              <a:t>Llotja</a:t>
            </a:r>
            <a:r>
              <a:rPr lang="es-ES" sz="1200" b="1" dirty="0"/>
              <a:t> de </a:t>
            </a:r>
            <a:r>
              <a:rPr lang="es-ES" sz="1200" b="1" dirty="0" err="1" smtClean="0"/>
              <a:t>Pescadors</a:t>
            </a:r>
            <a:r>
              <a:rPr lang="es-ES" sz="1200" b="1" dirty="0"/>
              <a:t>.</a:t>
            </a:r>
            <a:endParaRPr lang="es-ES" sz="1200" dirty="0"/>
          </a:p>
          <a:p>
            <a:r>
              <a:rPr lang="ca-ES" sz="1200" b="1" dirty="0"/>
              <a:t>2.2. La Casa dels </a:t>
            </a:r>
            <a:r>
              <a:rPr lang="ca-ES" sz="1200" b="1" dirty="0" smtClean="0"/>
              <a:t>Bous</a:t>
            </a:r>
            <a:r>
              <a:rPr lang="ca-ES" sz="1200" b="1" dirty="0"/>
              <a:t>.</a:t>
            </a:r>
            <a:endParaRPr lang="ca-ES" sz="1200" dirty="0"/>
          </a:p>
          <a:p>
            <a:r>
              <a:rPr lang="es-ES" sz="1200" b="1" dirty="0"/>
              <a:t>2.3. La </a:t>
            </a:r>
            <a:r>
              <a:rPr lang="es-ES" sz="1200" b="1" dirty="0" err="1"/>
              <a:t>Fàbrica</a:t>
            </a:r>
            <a:r>
              <a:rPr lang="es-ES" sz="1200" b="1" dirty="0"/>
              <a:t> de </a:t>
            </a:r>
            <a:r>
              <a:rPr lang="es-ES" sz="1200" b="1" dirty="0" smtClean="0"/>
              <a:t>Gel</a:t>
            </a:r>
            <a:r>
              <a:rPr lang="es-ES" sz="1200" b="1" dirty="0"/>
              <a:t>.</a:t>
            </a:r>
            <a:endParaRPr lang="es-ES" sz="1200" dirty="0"/>
          </a:p>
          <a:p>
            <a:r>
              <a:rPr lang="ca-ES" sz="1200" b="1" dirty="0"/>
              <a:t>2.4. Bloc d’habitatges Ruiz </a:t>
            </a:r>
            <a:r>
              <a:rPr lang="ca-ES" sz="1200" b="1" dirty="0" smtClean="0"/>
              <a:t>Jarabo</a:t>
            </a:r>
            <a:r>
              <a:rPr lang="ca-ES" sz="1200" b="1" dirty="0"/>
              <a:t>.</a:t>
            </a:r>
            <a:r>
              <a:rPr lang="ca-ES" sz="1200" b="1" dirty="0" smtClean="0"/>
              <a:t> </a:t>
            </a:r>
            <a:endParaRPr lang="ca-ES" sz="1200" dirty="0"/>
          </a:p>
          <a:p>
            <a:r>
              <a:rPr lang="fr-FR" sz="1200" b="1" dirty="0"/>
              <a:t>2.5. Les cases de la Marina, les Cases </a:t>
            </a:r>
            <a:r>
              <a:rPr lang="fr-FR" sz="1200" b="1" dirty="0" err="1"/>
              <a:t>dels</a:t>
            </a:r>
            <a:r>
              <a:rPr lang="fr-FR" sz="1200" b="1" dirty="0"/>
              <a:t> </a:t>
            </a:r>
            <a:r>
              <a:rPr lang="fr-FR" sz="1200" b="1" dirty="0" err="1" smtClean="0"/>
              <a:t>Pescadors</a:t>
            </a:r>
            <a:r>
              <a:rPr lang="fr-FR" sz="1200" b="1" dirty="0"/>
              <a:t>.</a:t>
            </a:r>
            <a:endParaRPr lang="fr-FR" sz="1200" dirty="0"/>
          </a:p>
          <a:p>
            <a:r>
              <a:rPr lang="es-ES" sz="1200" b="1" dirty="0" smtClean="0"/>
              <a:t>3. ESTUDI EN PLANTA DE L’EDIFICI.</a:t>
            </a:r>
            <a:endParaRPr lang="es-ES" sz="1200" dirty="0" smtClean="0"/>
          </a:p>
          <a:p>
            <a:r>
              <a:rPr lang="ca-ES" sz="1200" b="1" dirty="0" smtClean="0"/>
              <a:t>3.1. Accessos a l’edifici.</a:t>
            </a:r>
            <a:endParaRPr lang="ca-ES" sz="1200" dirty="0" smtClean="0"/>
          </a:p>
          <a:p>
            <a:r>
              <a:rPr lang="it-IT" sz="1200" b="1" dirty="0" smtClean="0"/>
              <a:t>3.2. Accessos a la vivenda.</a:t>
            </a:r>
            <a:endParaRPr lang="it-IT" sz="1200" dirty="0" smtClean="0"/>
          </a:p>
          <a:p>
            <a:r>
              <a:rPr lang="ca-ES" sz="1200" b="1" dirty="0" smtClean="0"/>
              <a:t>3.3. Anàlisi de la planta.</a:t>
            </a:r>
            <a:endParaRPr lang="ca-ES" sz="1200" dirty="0" smtClean="0"/>
          </a:p>
          <a:p>
            <a:endParaRPr lang="ca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347865" y="965871"/>
            <a:ext cx="295232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 b="1" dirty="0" smtClean="0"/>
              <a:t>4. REPORTATGE FOTOGRÀFIC.</a:t>
            </a:r>
            <a:endParaRPr lang="ca-ES" sz="1200" dirty="0" smtClean="0"/>
          </a:p>
          <a:p>
            <a:r>
              <a:rPr lang="ca-ES" sz="1200" b="1" dirty="0" smtClean="0"/>
              <a:t>4.1</a:t>
            </a:r>
            <a:r>
              <a:rPr lang="ca-ES" sz="1200" b="1" dirty="0"/>
              <a:t>. Carrer Eugenia Viñes.</a:t>
            </a:r>
            <a:endParaRPr lang="ca-ES" sz="1200" dirty="0"/>
          </a:p>
          <a:p>
            <a:r>
              <a:rPr lang="pt-BR" sz="1200" b="1" dirty="0"/>
              <a:t>4.2. </a:t>
            </a:r>
            <a:r>
              <a:rPr lang="pt-BR" sz="1200" b="1" dirty="0" err="1"/>
              <a:t>Edifici</a:t>
            </a:r>
            <a:r>
              <a:rPr lang="pt-BR" sz="1200" b="1" dirty="0"/>
              <a:t> </a:t>
            </a:r>
            <a:r>
              <a:rPr lang="pt-BR" sz="1200" b="1" dirty="0" err="1"/>
              <a:t>objecte</a:t>
            </a:r>
            <a:r>
              <a:rPr lang="pt-BR" sz="1200" b="1" dirty="0"/>
              <a:t> d’</a:t>
            </a:r>
            <a:r>
              <a:rPr lang="pt-BR" sz="1200" b="1" dirty="0" err="1"/>
              <a:t>estudi</a:t>
            </a:r>
            <a:r>
              <a:rPr lang="pt-BR" sz="1200" b="1" dirty="0"/>
              <a:t>. Casa de </a:t>
            </a:r>
            <a:r>
              <a:rPr lang="pt-BR" sz="1200" b="1" dirty="0" err="1"/>
              <a:t>pescadors</a:t>
            </a:r>
            <a:r>
              <a:rPr lang="pt-BR" sz="1200" b="1" dirty="0"/>
              <a:t> C\ Eugenia Viñes, 56.</a:t>
            </a:r>
            <a:endParaRPr lang="pt-BR" sz="1200" dirty="0"/>
          </a:p>
          <a:p>
            <a:r>
              <a:rPr lang="fr-FR" sz="1200" b="1" dirty="0"/>
              <a:t>4.3. </a:t>
            </a:r>
            <a:r>
              <a:rPr lang="fr-FR" sz="1200" b="1" dirty="0" err="1"/>
              <a:t>Vistes</a:t>
            </a:r>
            <a:r>
              <a:rPr lang="fr-FR" sz="1200" b="1" dirty="0"/>
              <a:t> des de l’</a:t>
            </a:r>
            <a:r>
              <a:rPr lang="fr-FR" sz="1200" b="1" dirty="0" err="1"/>
              <a:t>edifici</a:t>
            </a:r>
            <a:r>
              <a:rPr lang="fr-FR" sz="1200" b="1" dirty="0"/>
              <a:t>.</a:t>
            </a:r>
            <a:endParaRPr lang="fr-FR" sz="1200" dirty="0"/>
          </a:p>
          <a:p>
            <a:r>
              <a:rPr lang="ca-ES" sz="1200" b="1" dirty="0" smtClean="0"/>
              <a:t>5</a:t>
            </a:r>
            <a:r>
              <a:rPr lang="ca-ES" sz="1200" b="1" dirty="0"/>
              <a:t>. ESTUDI </a:t>
            </a:r>
            <a:r>
              <a:rPr lang="ca-ES" sz="1200" b="1" dirty="0" smtClean="0"/>
              <a:t>CONSTRUCTIU</a:t>
            </a:r>
            <a:r>
              <a:rPr lang="ca-ES" sz="1200" b="1" dirty="0"/>
              <a:t>.</a:t>
            </a:r>
            <a:endParaRPr lang="ca-ES" sz="1200" dirty="0"/>
          </a:p>
          <a:p>
            <a:r>
              <a:rPr lang="ca-ES" sz="1200" b="1" dirty="0"/>
              <a:t>5.1. </a:t>
            </a:r>
            <a:r>
              <a:rPr lang="ca-ES" sz="1200" b="1" dirty="0" smtClean="0"/>
              <a:t>Cimentació</a:t>
            </a:r>
            <a:r>
              <a:rPr lang="ca-ES" sz="1200" b="1" dirty="0"/>
              <a:t>.</a:t>
            </a:r>
            <a:endParaRPr lang="ca-ES" sz="1200" dirty="0"/>
          </a:p>
          <a:p>
            <a:r>
              <a:rPr lang="es-ES" sz="1200" b="1" dirty="0"/>
              <a:t>5.2. Estructura </a:t>
            </a:r>
            <a:r>
              <a:rPr lang="es-ES" sz="1200" b="1" dirty="0" smtClean="0"/>
              <a:t>vertical</a:t>
            </a:r>
            <a:r>
              <a:rPr lang="es-ES" sz="1200" b="1" dirty="0"/>
              <a:t>.</a:t>
            </a:r>
            <a:endParaRPr lang="es-ES" sz="1200" dirty="0"/>
          </a:p>
          <a:p>
            <a:r>
              <a:rPr lang="ca-ES" sz="1200" b="1" dirty="0"/>
              <a:t>5.3. Estructura </a:t>
            </a:r>
            <a:r>
              <a:rPr lang="ca-ES" sz="1200" b="1" dirty="0" smtClean="0"/>
              <a:t>horitzontal</a:t>
            </a:r>
            <a:r>
              <a:rPr lang="ca-ES" sz="1200" b="1" dirty="0"/>
              <a:t>.</a:t>
            </a:r>
            <a:endParaRPr lang="ca-ES" sz="1200" dirty="0"/>
          </a:p>
          <a:p>
            <a:r>
              <a:rPr lang="ca-ES" sz="1200" b="1" dirty="0"/>
              <a:t>5.4. </a:t>
            </a:r>
            <a:r>
              <a:rPr lang="ca-ES" sz="1200" b="1" dirty="0" smtClean="0"/>
              <a:t>Coberta</a:t>
            </a:r>
            <a:r>
              <a:rPr lang="ca-ES" sz="1200" b="1" dirty="0"/>
              <a:t>.</a:t>
            </a:r>
            <a:r>
              <a:rPr lang="ca-ES" sz="1200" b="1" dirty="0" smtClean="0"/>
              <a:t> </a:t>
            </a:r>
            <a:endParaRPr lang="ca-ES" sz="1200" dirty="0"/>
          </a:p>
          <a:p>
            <a:r>
              <a:rPr lang="ca-ES" sz="1200" b="1" dirty="0"/>
              <a:t>5.5. Divisions </a:t>
            </a:r>
            <a:r>
              <a:rPr lang="ca-ES" sz="1200" b="1" dirty="0" smtClean="0"/>
              <a:t>interiors. </a:t>
            </a:r>
            <a:endParaRPr lang="ca-ES" sz="1200" dirty="0"/>
          </a:p>
          <a:p>
            <a:r>
              <a:rPr lang="ca-ES" sz="1200" b="1" dirty="0"/>
              <a:t>5.6. </a:t>
            </a:r>
            <a:r>
              <a:rPr lang="ca-ES" sz="1200" b="1" dirty="0" smtClean="0"/>
              <a:t>Paviments. </a:t>
            </a:r>
            <a:endParaRPr lang="ca-ES" sz="1200" dirty="0"/>
          </a:p>
          <a:p>
            <a:r>
              <a:rPr lang="ca-ES" sz="1200" b="1" dirty="0"/>
              <a:t>6. ALÇAMENT </a:t>
            </a:r>
            <a:r>
              <a:rPr lang="ca-ES" sz="1200" b="1" dirty="0" smtClean="0"/>
              <a:t>GRÀFIC</a:t>
            </a:r>
            <a:r>
              <a:rPr lang="ca-ES" sz="1200" b="1" dirty="0"/>
              <a:t>.</a:t>
            </a:r>
            <a:r>
              <a:rPr lang="ca-ES" sz="1200" b="1" dirty="0" smtClean="0"/>
              <a:t> </a:t>
            </a:r>
            <a:endParaRPr lang="ca-ES" sz="1200" dirty="0"/>
          </a:p>
          <a:p>
            <a:r>
              <a:rPr lang="pt-BR" sz="1200" b="1" dirty="0"/>
              <a:t>6.1. </a:t>
            </a:r>
            <a:r>
              <a:rPr lang="pt-BR" sz="1200" b="1" dirty="0" err="1"/>
              <a:t>Plànol</a:t>
            </a:r>
            <a:r>
              <a:rPr lang="pt-BR" sz="1200" b="1" dirty="0"/>
              <a:t> de Planta </a:t>
            </a:r>
            <a:r>
              <a:rPr lang="pt-BR" sz="1200" b="1" dirty="0" smtClean="0"/>
              <a:t>Baixa. </a:t>
            </a:r>
            <a:endParaRPr lang="pt-BR" sz="1200" dirty="0"/>
          </a:p>
          <a:p>
            <a:r>
              <a:rPr lang="ca-ES" sz="1200" b="1" dirty="0"/>
              <a:t>6.2. Plànol de Planta </a:t>
            </a:r>
            <a:r>
              <a:rPr lang="ca-ES" sz="1200" b="1" dirty="0" smtClean="0"/>
              <a:t>Primera. </a:t>
            </a:r>
            <a:endParaRPr lang="ca-ES" sz="1200" dirty="0"/>
          </a:p>
          <a:p>
            <a:r>
              <a:rPr lang="pt-BR" sz="1200" b="1" dirty="0"/>
              <a:t>6.3. </a:t>
            </a:r>
            <a:r>
              <a:rPr lang="pt-BR" sz="1200" b="1" dirty="0" err="1"/>
              <a:t>Plànol</a:t>
            </a:r>
            <a:r>
              <a:rPr lang="pt-BR" sz="1200" b="1" dirty="0"/>
              <a:t> de Planta </a:t>
            </a:r>
            <a:r>
              <a:rPr lang="pt-BR" sz="1200" b="1" dirty="0" smtClean="0"/>
              <a:t>Coberta. </a:t>
            </a:r>
            <a:endParaRPr lang="pt-BR" sz="1200" dirty="0"/>
          </a:p>
          <a:p>
            <a:r>
              <a:rPr lang="pt-BR" sz="1200" b="1" dirty="0"/>
              <a:t>6.4. Perspectiva PB i </a:t>
            </a:r>
            <a:r>
              <a:rPr lang="pt-BR" sz="1200" b="1" dirty="0" smtClean="0"/>
              <a:t>P1a. </a:t>
            </a:r>
            <a:endParaRPr lang="pt-BR" sz="1200" dirty="0"/>
          </a:p>
          <a:p>
            <a:r>
              <a:rPr lang="pt-BR" sz="1200" b="1" dirty="0"/>
              <a:t>6.5. </a:t>
            </a:r>
            <a:r>
              <a:rPr lang="pt-BR" sz="1200" b="1" dirty="0" err="1"/>
              <a:t>Alçat</a:t>
            </a:r>
            <a:r>
              <a:rPr lang="pt-BR" sz="1200" b="1" dirty="0"/>
              <a:t> </a:t>
            </a:r>
            <a:r>
              <a:rPr lang="pt-BR" sz="1200" b="1" dirty="0" err="1"/>
              <a:t>Façana</a:t>
            </a:r>
            <a:r>
              <a:rPr lang="pt-BR" sz="1200" b="1" dirty="0"/>
              <a:t> Principal i </a:t>
            </a:r>
            <a:r>
              <a:rPr lang="pt-BR" sz="1200" b="1" dirty="0" smtClean="0"/>
              <a:t>Posterior</a:t>
            </a:r>
            <a:r>
              <a:rPr lang="pt-BR" sz="1200" b="1" dirty="0"/>
              <a:t>.</a:t>
            </a:r>
            <a:r>
              <a:rPr lang="pt-BR" sz="1200" b="1" dirty="0" smtClean="0"/>
              <a:t> </a:t>
            </a:r>
            <a:endParaRPr lang="pt-BR" sz="1200" dirty="0"/>
          </a:p>
          <a:p>
            <a:r>
              <a:rPr lang="es-ES" sz="1200" b="1" dirty="0"/>
              <a:t>6.6. </a:t>
            </a:r>
            <a:r>
              <a:rPr lang="es-ES" sz="1200" b="1" dirty="0" err="1"/>
              <a:t>Secció</a:t>
            </a:r>
            <a:r>
              <a:rPr lang="es-ES" sz="1200" b="1" dirty="0"/>
              <a:t> Longitudinal A-A</a:t>
            </a:r>
            <a:r>
              <a:rPr lang="es-ES" sz="1200" b="1" dirty="0" smtClean="0"/>
              <a:t>’. </a:t>
            </a:r>
            <a:endParaRPr lang="es-ES" sz="1200" dirty="0"/>
          </a:p>
          <a:p>
            <a:r>
              <a:rPr lang="es-ES" sz="1200" b="1" dirty="0"/>
              <a:t>6.7. </a:t>
            </a:r>
            <a:r>
              <a:rPr lang="es-ES" sz="1200" b="1" dirty="0" err="1"/>
              <a:t>Secció</a:t>
            </a:r>
            <a:r>
              <a:rPr lang="es-ES" sz="1200" b="1" dirty="0"/>
              <a:t> Longitudinal B-B</a:t>
            </a:r>
            <a:r>
              <a:rPr lang="es-ES" sz="1200" b="1" dirty="0" smtClean="0"/>
              <a:t>’. </a:t>
            </a:r>
            <a:endParaRPr lang="es-ES" sz="1200" dirty="0"/>
          </a:p>
          <a:p>
            <a:endParaRPr lang="fr-FR" sz="1200" dirty="0">
              <a:solidFill>
                <a:schemeClr val="bg1"/>
              </a:solidFill>
            </a:endParaRPr>
          </a:p>
          <a:p>
            <a:endParaRPr lang="ca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6300192" y="965871"/>
            <a:ext cx="2952327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7. ESTUDI PATOLÒGIC. </a:t>
            </a:r>
            <a:endParaRPr lang="it-IT" sz="1200" dirty="0"/>
          </a:p>
          <a:p>
            <a:r>
              <a:rPr lang="fr-FR" sz="1200" b="1" dirty="0"/>
              <a:t>7.1. </a:t>
            </a:r>
            <a:r>
              <a:rPr lang="fr-FR" sz="1200" b="1" dirty="0" err="1"/>
              <a:t>Mapa</a:t>
            </a:r>
            <a:r>
              <a:rPr lang="fr-FR" sz="1200" b="1" dirty="0"/>
              <a:t> de </a:t>
            </a:r>
            <a:r>
              <a:rPr lang="fr-FR" sz="1200" b="1" dirty="0" err="1"/>
              <a:t>lesions</a:t>
            </a:r>
            <a:r>
              <a:rPr lang="fr-FR" sz="1200" b="1" dirty="0"/>
              <a:t>. </a:t>
            </a:r>
            <a:endParaRPr lang="fr-FR" sz="1200" dirty="0"/>
          </a:p>
          <a:p>
            <a:r>
              <a:rPr lang="ca-ES" sz="1200" b="1" dirty="0"/>
              <a:t>7.2. Lesions. </a:t>
            </a:r>
            <a:endParaRPr lang="ca-ES" sz="1200" dirty="0"/>
          </a:p>
          <a:p>
            <a:r>
              <a:rPr lang="fr-FR" sz="1200" b="1" dirty="0"/>
              <a:t>7.3. </a:t>
            </a:r>
            <a:r>
              <a:rPr lang="fr-FR" sz="1200" b="1" dirty="0" err="1"/>
              <a:t>Resum</a:t>
            </a:r>
            <a:r>
              <a:rPr lang="fr-FR" sz="1200" b="1" dirty="0"/>
              <a:t> de les </a:t>
            </a:r>
            <a:r>
              <a:rPr lang="fr-FR" sz="1200" b="1" dirty="0" err="1"/>
              <a:t>lesions</a:t>
            </a:r>
            <a:r>
              <a:rPr lang="fr-FR" sz="1200" b="1" dirty="0"/>
              <a:t>.</a:t>
            </a:r>
          </a:p>
          <a:p>
            <a:r>
              <a:rPr lang="es-ES" sz="1200" b="1" dirty="0" smtClean="0"/>
              <a:t>8</a:t>
            </a:r>
            <a:r>
              <a:rPr lang="es-ES" sz="1200" b="1" dirty="0"/>
              <a:t>. PROPOSTA </a:t>
            </a:r>
            <a:r>
              <a:rPr lang="es-ES" sz="1200" b="1" dirty="0" smtClean="0"/>
              <a:t>D’INTERVENCIÓ. </a:t>
            </a:r>
            <a:endParaRPr lang="es-ES" sz="1200" dirty="0"/>
          </a:p>
          <a:p>
            <a:r>
              <a:rPr lang="pt-BR" sz="1200" b="1" dirty="0"/>
              <a:t>8.1. </a:t>
            </a:r>
            <a:r>
              <a:rPr lang="pt-BR" sz="1200" b="1" dirty="0" err="1"/>
              <a:t>Resum</a:t>
            </a:r>
            <a:r>
              <a:rPr lang="pt-BR" sz="1200" b="1" dirty="0"/>
              <a:t> de </a:t>
            </a:r>
            <a:r>
              <a:rPr lang="pt-BR" sz="1200" b="1" dirty="0" err="1"/>
              <a:t>l’estat</a:t>
            </a:r>
            <a:r>
              <a:rPr lang="pt-BR" sz="1200" b="1" dirty="0"/>
              <a:t> </a:t>
            </a:r>
            <a:r>
              <a:rPr lang="pt-BR" sz="1200" b="1" dirty="0" err="1" smtClean="0"/>
              <a:t>actual</a:t>
            </a:r>
            <a:r>
              <a:rPr lang="pt-BR" sz="1200" b="1" dirty="0" smtClean="0"/>
              <a:t>. </a:t>
            </a:r>
            <a:endParaRPr lang="pt-BR" sz="1200" dirty="0"/>
          </a:p>
          <a:p>
            <a:r>
              <a:rPr lang="ca-ES" sz="1200" b="1" dirty="0"/>
              <a:t>8.1.1. </a:t>
            </a:r>
            <a:r>
              <a:rPr lang="ca-ES" sz="1200" b="1" dirty="0" smtClean="0"/>
              <a:t>Estructura. </a:t>
            </a:r>
            <a:endParaRPr lang="ca-ES" sz="1200" dirty="0"/>
          </a:p>
          <a:p>
            <a:r>
              <a:rPr lang="ca-ES" sz="1200" b="1" dirty="0"/>
              <a:t>8.1.2. La resta </a:t>
            </a:r>
            <a:r>
              <a:rPr lang="ca-ES" sz="1200" b="1" dirty="0" smtClean="0"/>
              <a:t>d’elements. </a:t>
            </a:r>
            <a:endParaRPr lang="ca-ES" sz="1200" dirty="0"/>
          </a:p>
          <a:p>
            <a:r>
              <a:rPr lang="es-ES" sz="1200" b="1" dirty="0"/>
              <a:t>8.2. </a:t>
            </a:r>
            <a:r>
              <a:rPr lang="es-ES" sz="1200" b="1" dirty="0" err="1"/>
              <a:t>Criteris</a:t>
            </a:r>
            <a:r>
              <a:rPr lang="es-ES" sz="1200" b="1" dirty="0"/>
              <a:t> </a:t>
            </a:r>
            <a:r>
              <a:rPr lang="es-ES" sz="1200" b="1" dirty="0" err="1" smtClean="0"/>
              <a:t>d’intervenció</a:t>
            </a:r>
            <a:r>
              <a:rPr lang="es-ES" sz="1200" b="1" dirty="0" smtClean="0"/>
              <a:t>. </a:t>
            </a:r>
            <a:endParaRPr lang="es-ES" sz="1200" dirty="0"/>
          </a:p>
          <a:p>
            <a:r>
              <a:rPr lang="es-ES" sz="1200" b="1" dirty="0"/>
              <a:t>8.3. Esquema de la </a:t>
            </a:r>
            <a:r>
              <a:rPr lang="es-ES" sz="1200" b="1" dirty="0" err="1"/>
              <a:t>proposta</a:t>
            </a:r>
            <a:r>
              <a:rPr lang="es-ES" sz="1200" b="1" dirty="0"/>
              <a:t> </a:t>
            </a:r>
            <a:r>
              <a:rPr lang="es-ES" sz="1200" b="1" dirty="0" err="1" smtClean="0"/>
              <a:t>d’intervenció</a:t>
            </a:r>
            <a:r>
              <a:rPr lang="es-ES" sz="1200" b="1" dirty="0" smtClean="0"/>
              <a:t>. </a:t>
            </a:r>
            <a:endParaRPr lang="es-ES" sz="1200" dirty="0"/>
          </a:p>
          <a:p>
            <a:r>
              <a:rPr lang="ca-ES" sz="1200" b="1" dirty="0"/>
              <a:t>8.4. Metodologia de </a:t>
            </a:r>
            <a:r>
              <a:rPr lang="ca-ES" sz="1200" b="1" dirty="0" smtClean="0"/>
              <a:t>treball. </a:t>
            </a:r>
            <a:endParaRPr lang="ca-ES" sz="1200" dirty="0"/>
          </a:p>
          <a:p>
            <a:r>
              <a:rPr lang="fr-FR" sz="1200" b="1" dirty="0"/>
              <a:t>8.5. Compliment de la </a:t>
            </a:r>
            <a:r>
              <a:rPr lang="fr-FR" sz="1200" b="1" dirty="0" err="1" smtClean="0"/>
              <a:t>normativa</a:t>
            </a:r>
            <a:r>
              <a:rPr lang="fr-FR" sz="1200" b="1" dirty="0" smtClean="0"/>
              <a:t>. </a:t>
            </a:r>
            <a:endParaRPr lang="fr-FR" sz="1200" dirty="0"/>
          </a:p>
          <a:p>
            <a:r>
              <a:rPr lang="ca-ES" sz="1200" b="1" dirty="0"/>
              <a:t>8.5.1. </a:t>
            </a:r>
            <a:r>
              <a:rPr lang="ca-ES" sz="1200" b="1" dirty="0" smtClean="0"/>
              <a:t>DC-09. </a:t>
            </a:r>
            <a:endParaRPr lang="ca-ES" sz="1200" dirty="0"/>
          </a:p>
          <a:p>
            <a:r>
              <a:rPr lang="fr-FR" sz="1200" b="1" dirty="0"/>
              <a:t>8.5.2. CTE-DB-HS. </a:t>
            </a:r>
            <a:r>
              <a:rPr lang="fr-FR" sz="1200" b="1" dirty="0" err="1" smtClean="0"/>
              <a:t>Salubritat</a:t>
            </a:r>
            <a:r>
              <a:rPr lang="fr-FR" sz="1200" b="1" dirty="0" smtClean="0"/>
              <a:t>. </a:t>
            </a:r>
            <a:endParaRPr lang="fr-FR" sz="1200" dirty="0"/>
          </a:p>
          <a:p>
            <a:r>
              <a:rPr lang="ca-ES" sz="1200" b="1" dirty="0"/>
              <a:t>8.5.2.1. HS1. Protecció davant la </a:t>
            </a:r>
            <a:r>
              <a:rPr lang="ca-ES" sz="1200" b="1" dirty="0" smtClean="0"/>
              <a:t>humitat. </a:t>
            </a:r>
            <a:endParaRPr lang="ca-ES" sz="1200" dirty="0"/>
          </a:p>
          <a:p>
            <a:r>
              <a:rPr lang="es-ES" sz="1200" b="1" dirty="0"/>
              <a:t>8.5.2.2. HS5. </a:t>
            </a:r>
            <a:r>
              <a:rPr lang="es-ES" sz="1200" b="1" dirty="0" err="1"/>
              <a:t>Evacuació</a:t>
            </a:r>
            <a:r>
              <a:rPr lang="es-ES" sz="1200" b="1" dirty="0"/>
              <a:t> </a:t>
            </a:r>
            <a:r>
              <a:rPr lang="es-ES" sz="1200" b="1" dirty="0" err="1"/>
              <a:t>d’aigües</a:t>
            </a:r>
            <a:r>
              <a:rPr lang="es-ES" sz="1200" b="1" dirty="0" smtClean="0"/>
              <a:t>.</a:t>
            </a:r>
            <a:endParaRPr lang="es-ES" sz="1200" dirty="0"/>
          </a:p>
          <a:p>
            <a:endParaRPr lang="fr-FR" sz="1200" dirty="0">
              <a:solidFill>
                <a:schemeClr val="bg1"/>
              </a:solidFill>
            </a:endParaRPr>
          </a:p>
          <a:p>
            <a:endParaRPr lang="ca-ES" dirty="0"/>
          </a:p>
        </p:txBody>
      </p:sp>
    </p:spTree>
    <p:extLst>
      <p:ext uri="{BB962C8B-B14F-4D97-AF65-F5344CB8AC3E}">
        <p14:creationId xmlns:p14="http://schemas.microsoft.com/office/powerpoint/2010/main" val="280036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81265" y="324136"/>
            <a:ext cx="8338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Í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ndex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347864" y="965871"/>
            <a:ext cx="295232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 b="1" dirty="0" smtClean="0"/>
              <a:t>4. REPORTATGE FOTOGRÀFIC.</a:t>
            </a:r>
            <a:endParaRPr lang="ca-ES" sz="1200" dirty="0" smtClean="0"/>
          </a:p>
          <a:p>
            <a:r>
              <a:rPr lang="ca-ES" sz="1200" b="1" dirty="0" smtClean="0"/>
              <a:t>4.1</a:t>
            </a:r>
            <a:r>
              <a:rPr lang="ca-ES" sz="1200" b="1" dirty="0"/>
              <a:t>. Carrer Eugenia Viñes.</a:t>
            </a:r>
            <a:endParaRPr lang="ca-ES" sz="1200" dirty="0"/>
          </a:p>
          <a:p>
            <a:r>
              <a:rPr lang="pt-BR" sz="1200" b="1" dirty="0"/>
              <a:t>4.2. </a:t>
            </a:r>
            <a:r>
              <a:rPr lang="pt-BR" sz="1200" b="1" dirty="0" err="1"/>
              <a:t>Edifici</a:t>
            </a:r>
            <a:r>
              <a:rPr lang="pt-BR" sz="1200" b="1" dirty="0"/>
              <a:t> </a:t>
            </a:r>
            <a:r>
              <a:rPr lang="pt-BR" sz="1200" b="1" dirty="0" err="1"/>
              <a:t>objecte</a:t>
            </a:r>
            <a:r>
              <a:rPr lang="pt-BR" sz="1200" b="1" dirty="0"/>
              <a:t> d’</a:t>
            </a:r>
            <a:r>
              <a:rPr lang="pt-BR" sz="1200" b="1" dirty="0" err="1"/>
              <a:t>estudi</a:t>
            </a:r>
            <a:r>
              <a:rPr lang="pt-BR" sz="1200" b="1" dirty="0"/>
              <a:t>. Casa de </a:t>
            </a:r>
            <a:r>
              <a:rPr lang="pt-BR" sz="1200" b="1" dirty="0" err="1"/>
              <a:t>pescadors</a:t>
            </a:r>
            <a:r>
              <a:rPr lang="pt-BR" sz="1200" b="1" dirty="0"/>
              <a:t> C\ Eugenia Viñes, 56.</a:t>
            </a:r>
            <a:endParaRPr lang="pt-BR" sz="1200" dirty="0"/>
          </a:p>
          <a:p>
            <a:r>
              <a:rPr lang="fr-FR" sz="1200" b="1" dirty="0"/>
              <a:t>4.3. </a:t>
            </a:r>
            <a:r>
              <a:rPr lang="fr-FR" sz="1200" b="1" dirty="0" err="1"/>
              <a:t>Vistes</a:t>
            </a:r>
            <a:r>
              <a:rPr lang="fr-FR" sz="1200" b="1" dirty="0"/>
              <a:t> des de l’</a:t>
            </a:r>
            <a:r>
              <a:rPr lang="fr-FR" sz="1200" b="1" dirty="0" err="1"/>
              <a:t>edifici</a:t>
            </a:r>
            <a:r>
              <a:rPr lang="fr-FR" sz="1200" b="1" dirty="0"/>
              <a:t>.</a:t>
            </a:r>
            <a:endParaRPr lang="fr-FR" sz="1200" dirty="0"/>
          </a:p>
          <a:p>
            <a:r>
              <a:rPr lang="ca-ES" sz="1200" b="1" dirty="0" smtClean="0">
                <a:solidFill>
                  <a:schemeClr val="bg1"/>
                </a:solidFill>
              </a:rPr>
              <a:t>5</a:t>
            </a:r>
            <a:r>
              <a:rPr lang="ca-ES" sz="1200" b="1" dirty="0">
                <a:solidFill>
                  <a:schemeClr val="bg1"/>
                </a:solidFill>
              </a:rPr>
              <a:t>. ESTUDI </a:t>
            </a:r>
            <a:r>
              <a:rPr lang="ca-ES" sz="1200" b="1" dirty="0" smtClean="0">
                <a:solidFill>
                  <a:schemeClr val="bg1"/>
                </a:solidFill>
              </a:rPr>
              <a:t>CONSTRUCTIU</a:t>
            </a:r>
            <a:r>
              <a:rPr lang="ca-ES" sz="1200" b="1" dirty="0">
                <a:solidFill>
                  <a:schemeClr val="bg1"/>
                </a:solidFill>
              </a:rPr>
              <a:t>.</a:t>
            </a:r>
            <a:endParaRPr lang="ca-ES" sz="1200" dirty="0">
              <a:solidFill>
                <a:schemeClr val="bg1"/>
              </a:solidFill>
            </a:endParaRPr>
          </a:p>
          <a:p>
            <a:r>
              <a:rPr lang="ca-ES" sz="1200" b="1" dirty="0"/>
              <a:t>5.1. </a:t>
            </a:r>
            <a:r>
              <a:rPr lang="ca-ES" sz="1200" b="1" dirty="0" smtClean="0"/>
              <a:t>Cimentació</a:t>
            </a:r>
            <a:r>
              <a:rPr lang="ca-ES" sz="1200" b="1" dirty="0"/>
              <a:t>.</a:t>
            </a:r>
            <a:endParaRPr lang="ca-ES" sz="1200" dirty="0"/>
          </a:p>
          <a:p>
            <a:r>
              <a:rPr lang="es-ES" sz="1200" b="1" dirty="0"/>
              <a:t>5.2. Estructura </a:t>
            </a:r>
            <a:r>
              <a:rPr lang="es-ES" sz="1200" b="1" dirty="0" smtClean="0"/>
              <a:t>vertical</a:t>
            </a:r>
            <a:r>
              <a:rPr lang="es-ES" sz="1200" b="1" dirty="0"/>
              <a:t>.</a:t>
            </a:r>
            <a:endParaRPr lang="es-ES" sz="1200" dirty="0"/>
          </a:p>
          <a:p>
            <a:r>
              <a:rPr lang="ca-ES" sz="1200" b="1" dirty="0">
                <a:solidFill>
                  <a:schemeClr val="bg1"/>
                </a:solidFill>
              </a:rPr>
              <a:t>5.3. Estructura </a:t>
            </a:r>
            <a:r>
              <a:rPr lang="ca-ES" sz="1200" b="1" dirty="0" smtClean="0">
                <a:solidFill>
                  <a:schemeClr val="bg1"/>
                </a:solidFill>
              </a:rPr>
              <a:t>horitzontal</a:t>
            </a:r>
            <a:r>
              <a:rPr lang="ca-ES" sz="1200" b="1" dirty="0">
                <a:solidFill>
                  <a:schemeClr val="bg1"/>
                </a:solidFill>
              </a:rPr>
              <a:t>.</a:t>
            </a:r>
            <a:endParaRPr lang="ca-ES" sz="1200" dirty="0">
              <a:solidFill>
                <a:schemeClr val="bg1"/>
              </a:solidFill>
            </a:endParaRPr>
          </a:p>
          <a:p>
            <a:r>
              <a:rPr lang="ca-ES" sz="1200" b="1" dirty="0">
                <a:solidFill>
                  <a:schemeClr val="bg1"/>
                </a:solidFill>
              </a:rPr>
              <a:t>5.4. </a:t>
            </a:r>
            <a:r>
              <a:rPr lang="ca-ES" sz="1200" b="1" dirty="0" smtClean="0">
                <a:solidFill>
                  <a:schemeClr val="bg1"/>
                </a:solidFill>
              </a:rPr>
              <a:t>Coberta</a:t>
            </a:r>
            <a:r>
              <a:rPr lang="ca-ES" sz="1200" b="1" dirty="0">
                <a:solidFill>
                  <a:schemeClr val="bg1"/>
                </a:solidFill>
              </a:rPr>
              <a:t>.</a:t>
            </a:r>
            <a:r>
              <a:rPr lang="ca-ES" sz="1200" b="1" dirty="0" smtClean="0">
                <a:solidFill>
                  <a:schemeClr val="bg1"/>
                </a:solidFill>
              </a:rPr>
              <a:t> </a:t>
            </a:r>
            <a:endParaRPr lang="ca-ES" sz="1200" dirty="0">
              <a:solidFill>
                <a:schemeClr val="bg1"/>
              </a:solidFill>
            </a:endParaRPr>
          </a:p>
          <a:p>
            <a:r>
              <a:rPr lang="ca-ES" sz="1200" b="1" dirty="0"/>
              <a:t>5.5. Divisions </a:t>
            </a:r>
            <a:r>
              <a:rPr lang="ca-ES" sz="1200" b="1" dirty="0" smtClean="0"/>
              <a:t>interiors. </a:t>
            </a:r>
          </a:p>
          <a:p>
            <a:r>
              <a:rPr lang="ca-ES" sz="1200" b="1" dirty="0" smtClean="0">
                <a:solidFill>
                  <a:schemeClr val="bg1"/>
                </a:solidFill>
              </a:rPr>
              <a:t>5.6. Paviments.</a:t>
            </a:r>
          </a:p>
          <a:p>
            <a:r>
              <a:rPr lang="it-IT" sz="1200" b="1" dirty="0" smtClean="0">
                <a:solidFill>
                  <a:schemeClr val="bg1"/>
                </a:solidFill>
              </a:rPr>
              <a:t>6. ALÇAMENT GRÀFIC.</a:t>
            </a:r>
            <a:r>
              <a:rPr lang="ca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 </a:t>
            </a:r>
            <a:endParaRPr lang="ca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</a:endParaRPr>
          </a:p>
          <a:p>
            <a:r>
              <a:rPr lang="pt-BR" sz="1200" b="1" dirty="0"/>
              <a:t>6.1. </a:t>
            </a:r>
            <a:r>
              <a:rPr lang="pt-BR" sz="1200" b="1" dirty="0" err="1"/>
              <a:t>Plànol</a:t>
            </a:r>
            <a:r>
              <a:rPr lang="pt-BR" sz="1200" b="1" dirty="0"/>
              <a:t> de Planta </a:t>
            </a:r>
            <a:r>
              <a:rPr lang="pt-BR" sz="1200" b="1" dirty="0" smtClean="0"/>
              <a:t>Baixa. </a:t>
            </a:r>
            <a:endParaRPr lang="pt-BR" sz="1200" dirty="0"/>
          </a:p>
          <a:p>
            <a:r>
              <a:rPr lang="ca-ES" sz="1200" b="1" dirty="0"/>
              <a:t>6.2. Plànol de Planta </a:t>
            </a:r>
            <a:r>
              <a:rPr lang="ca-ES" sz="1200" b="1" dirty="0" smtClean="0"/>
              <a:t>Primera. </a:t>
            </a:r>
            <a:endParaRPr lang="ca-ES" sz="1200" dirty="0"/>
          </a:p>
          <a:p>
            <a:r>
              <a:rPr lang="pt-BR" sz="1200" b="1" dirty="0"/>
              <a:t>6.3. </a:t>
            </a:r>
            <a:r>
              <a:rPr lang="pt-BR" sz="1200" b="1" dirty="0" err="1"/>
              <a:t>Plànol</a:t>
            </a:r>
            <a:r>
              <a:rPr lang="pt-BR" sz="1200" b="1" dirty="0"/>
              <a:t> de Planta </a:t>
            </a:r>
            <a:r>
              <a:rPr lang="pt-BR" sz="1200" b="1" dirty="0" smtClean="0"/>
              <a:t>Coberta. </a:t>
            </a:r>
            <a:endParaRPr lang="pt-BR" sz="1200" dirty="0"/>
          </a:p>
          <a:p>
            <a:r>
              <a:rPr lang="pt-BR" sz="1200" b="1" dirty="0">
                <a:solidFill>
                  <a:schemeClr val="bg1"/>
                </a:solidFill>
              </a:rPr>
              <a:t>6.4. Perspectiva PB i </a:t>
            </a:r>
            <a:r>
              <a:rPr lang="pt-BR" sz="1200" b="1" dirty="0" smtClean="0">
                <a:solidFill>
                  <a:schemeClr val="bg1"/>
                </a:solidFill>
              </a:rPr>
              <a:t>P1a. </a:t>
            </a:r>
            <a:endParaRPr lang="pt-BR" sz="1200" b="1" dirty="0">
              <a:solidFill>
                <a:schemeClr val="bg1"/>
              </a:solidFill>
            </a:endParaRPr>
          </a:p>
          <a:p>
            <a:r>
              <a:rPr lang="pt-BR" sz="1200" b="1" dirty="0">
                <a:solidFill>
                  <a:schemeClr val="bg1"/>
                </a:solidFill>
              </a:rPr>
              <a:t>6.5. </a:t>
            </a:r>
            <a:r>
              <a:rPr lang="pt-BR" sz="1200" b="1" dirty="0" err="1">
                <a:solidFill>
                  <a:schemeClr val="bg1"/>
                </a:solidFill>
              </a:rPr>
              <a:t>Alçat</a:t>
            </a:r>
            <a:r>
              <a:rPr lang="pt-BR" sz="1200" b="1" dirty="0">
                <a:solidFill>
                  <a:schemeClr val="bg1"/>
                </a:solidFill>
              </a:rPr>
              <a:t> </a:t>
            </a:r>
            <a:r>
              <a:rPr lang="pt-BR" sz="1200" b="1" dirty="0" err="1">
                <a:solidFill>
                  <a:schemeClr val="bg1"/>
                </a:solidFill>
              </a:rPr>
              <a:t>Façana</a:t>
            </a:r>
            <a:r>
              <a:rPr lang="pt-BR" sz="1200" b="1" dirty="0">
                <a:solidFill>
                  <a:schemeClr val="bg1"/>
                </a:solidFill>
              </a:rPr>
              <a:t> Principal i </a:t>
            </a:r>
            <a:r>
              <a:rPr lang="pt-BR" sz="1200" b="1" dirty="0" smtClean="0">
                <a:solidFill>
                  <a:schemeClr val="bg1"/>
                </a:solidFill>
              </a:rPr>
              <a:t>Posterior</a:t>
            </a:r>
            <a:r>
              <a:rPr lang="pt-BR" sz="1200" b="1" dirty="0">
                <a:solidFill>
                  <a:schemeClr val="bg1"/>
                </a:solidFill>
              </a:rPr>
              <a:t>.</a:t>
            </a:r>
            <a:r>
              <a:rPr lang="pt-BR" sz="1200" b="1" dirty="0" smtClean="0">
                <a:solidFill>
                  <a:schemeClr val="bg1"/>
                </a:solidFill>
              </a:rPr>
              <a:t> </a:t>
            </a:r>
            <a:endParaRPr lang="pt-BR" sz="1200" b="1" dirty="0">
              <a:solidFill>
                <a:schemeClr val="bg1"/>
              </a:solidFill>
            </a:endParaRPr>
          </a:p>
          <a:p>
            <a:r>
              <a:rPr lang="es-ES" sz="1200" b="1" dirty="0">
                <a:solidFill>
                  <a:schemeClr val="bg1"/>
                </a:solidFill>
              </a:rPr>
              <a:t>6.6. </a:t>
            </a:r>
            <a:r>
              <a:rPr lang="es-ES" sz="1200" b="1" dirty="0" err="1">
                <a:solidFill>
                  <a:schemeClr val="bg1"/>
                </a:solidFill>
              </a:rPr>
              <a:t>Secció</a:t>
            </a:r>
            <a:r>
              <a:rPr lang="es-ES" sz="1200" b="1" dirty="0">
                <a:solidFill>
                  <a:schemeClr val="bg1"/>
                </a:solidFill>
              </a:rPr>
              <a:t> Longitudinal A-A</a:t>
            </a:r>
            <a:r>
              <a:rPr lang="es-ES" sz="1200" b="1" dirty="0" smtClean="0">
                <a:solidFill>
                  <a:schemeClr val="bg1"/>
                </a:solidFill>
              </a:rPr>
              <a:t>’. </a:t>
            </a:r>
            <a:endParaRPr lang="es-ES" sz="1200" b="1" dirty="0">
              <a:solidFill>
                <a:schemeClr val="bg1"/>
              </a:solidFill>
            </a:endParaRPr>
          </a:p>
          <a:p>
            <a:r>
              <a:rPr lang="es-ES" sz="1200" b="1" dirty="0">
                <a:solidFill>
                  <a:schemeClr val="bg1"/>
                </a:solidFill>
              </a:rPr>
              <a:t>6.7. </a:t>
            </a:r>
            <a:r>
              <a:rPr lang="es-ES" sz="1200" b="1" dirty="0" err="1">
                <a:solidFill>
                  <a:schemeClr val="bg1"/>
                </a:solidFill>
              </a:rPr>
              <a:t>Secció</a:t>
            </a:r>
            <a:r>
              <a:rPr lang="es-ES" sz="1200" b="1" dirty="0">
                <a:solidFill>
                  <a:schemeClr val="bg1"/>
                </a:solidFill>
              </a:rPr>
              <a:t> Longitudinal B-B</a:t>
            </a:r>
            <a:r>
              <a:rPr lang="es-ES" sz="1200" b="1" dirty="0" smtClean="0">
                <a:solidFill>
                  <a:schemeClr val="bg1"/>
                </a:solidFill>
              </a:rPr>
              <a:t>’. </a:t>
            </a:r>
            <a:endParaRPr lang="es-ES" sz="1200" b="1" dirty="0">
              <a:solidFill>
                <a:schemeClr val="bg1"/>
              </a:solidFill>
            </a:endParaRPr>
          </a:p>
          <a:p>
            <a:endParaRPr lang="fr-FR" sz="1200" dirty="0">
              <a:solidFill>
                <a:schemeClr val="bg1"/>
              </a:solidFill>
            </a:endParaRPr>
          </a:p>
          <a:p>
            <a:endParaRPr lang="ca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6300191" y="965870"/>
            <a:ext cx="2952327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>
                <a:solidFill>
                  <a:schemeClr val="bg1"/>
                </a:solidFill>
              </a:rPr>
              <a:t>7. ESTUDI PATOLÒGIC. </a:t>
            </a:r>
            <a:endParaRPr lang="it-IT" sz="1200" dirty="0">
              <a:solidFill>
                <a:schemeClr val="bg1"/>
              </a:solidFill>
            </a:endParaRPr>
          </a:p>
          <a:p>
            <a:r>
              <a:rPr lang="fr-FR" sz="1200" b="1" dirty="0"/>
              <a:t>7.1. </a:t>
            </a:r>
            <a:r>
              <a:rPr lang="fr-FR" sz="1200" b="1" dirty="0" err="1"/>
              <a:t>Mapa</a:t>
            </a:r>
            <a:r>
              <a:rPr lang="fr-FR" sz="1200" b="1" dirty="0"/>
              <a:t> de </a:t>
            </a:r>
            <a:r>
              <a:rPr lang="fr-FR" sz="1200" b="1" dirty="0" err="1"/>
              <a:t>lesions</a:t>
            </a:r>
            <a:r>
              <a:rPr lang="fr-FR" sz="1200" b="1" dirty="0"/>
              <a:t>. </a:t>
            </a:r>
            <a:endParaRPr lang="fr-FR" sz="1200" dirty="0"/>
          </a:p>
          <a:p>
            <a:r>
              <a:rPr lang="ca-ES" sz="1200" b="1" dirty="0">
                <a:solidFill>
                  <a:schemeClr val="bg1"/>
                </a:solidFill>
              </a:rPr>
              <a:t>7.2. Lesions. </a:t>
            </a:r>
            <a:endParaRPr lang="ca-ES" sz="1200" dirty="0">
              <a:solidFill>
                <a:schemeClr val="bg1"/>
              </a:solidFill>
            </a:endParaRPr>
          </a:p>
          <a:p>
            <a:r>
              <a:rPr lang="fr-FR" sz="1200" b="1" dirty="0">
                <a:solidFill>
                  <a:schemeClr val="bg1"/>
                </a:solidFill>
              </a:rPr>
              <a:t>7.3. </a:t>
            </a:r>
            <a:r>
              <a:rPr lang="fr-FR" sz="1200" b="1" dirty="0" err="1">
                <a:solidFill>
                  <a:schemeClr val="bg1"/>
                </a:solidFill>
              </a:rPr>
              <a:t>Resum</a:t>
            </a:r>
            <a:r>
              <a:rPr lang="fr-FR" sz="1200" b="1" dirty="0">
                <a:solidFill>
                  <a:schemeClr val="bg1"/>
                </a:solidFill>
              </a:rPr>
              <a:t> de les </a:t>
            </a:r>
            <a:r>
              <a:rPr lang="fr-FR" sz="1200" b="1" dirty="0" err="1">
                <a:solidFill>
                  <a:schemeClr val="bg1"/>
                </a:solidFill>
              </a:rPr>
              <a:t>lesions</a:t>
            </a:r>
            <a:r>
              <a:rPr lang="fr-FR" sz="1200" b="1" dirty="0">
                <a:solidFill>
                  <a:schemeClr val="bg1"/>
                </a:solidFill>
              </a:rPr>
              <a:t>.</a:t>
            </a:r>
          </a:p>
          <a:p>
            <a:r>
              <a:rPr lang="es-ES" sz="1200" b="1" dirty="0" smtClean="0">
                <a:solidFill>
                  <a:schemeClr val="bg1"/>
                </a:solidFill>
              </a:rPr>
              <a:t>8</a:t>
            </a:r>
            <a:r>
              <a:rPr lang="es-ES" sz="1200" b="1" dirty="0">
                <a:solidFill>
                  <a:schemeClr val="bg1"/>
                </a:solidFill>
              </a:rPr>
              <a:t>. PROPOSTA </a:t>
            </a:r>
            <a:r>
              <a:rPr lang="es-ES" sz="1200" b="1" dirty="0" smtClean="0">
                <a:solidFill>
                  <a:schemeClr val="bg1"/>
                </a:solidFill>
              </a:rPr>
              <a:t>D’INTERVENCIÓ. </a:t>
            </a:r>
            <a:endParaRPr lang="es-ES" sz="1200" dirty="0">
              <a:solidFill>
                <a:schemeClr val="bg1"/>
              </a:solidFill>
            </a:endParaRPr>
          </a:p>
          <a:p>
            <a:r>
              <a:rPr lang="pt-BR" sz="1200" b="1" dirty="0">
                <a:solidFill>
                  <a:schemeClr val="bg1"/>
                </a:solidFill>
              </a:rPr>
              <a:t>8.1. </a:t>
            </a:r>
            <a:r>
              <a:rPr lang="pt-BR" sz="1200" b="1" dirty="0" err="1">
                <a:solidFill>
                  <a:schemeClr val="bg1"/>
                </a:solidFill>
              </a:rPr>
              <a:t>Resum</a:t>
            </a:r>
            <a:r>
              <a:rPr lang="pt-BR" sz="1200" b="1" dirty="0">
                <a:solidFill>
                  <a:schemeClr val="bg1"/>
                </a:solidFill>
              </a:rPr>
              <a:t> de </a:t>
            </a:r>
            <a:r>
              <a:rPr lang="pt-BR" sz="1200" b="1" dirty="0" err="1">
                <a:solidFill>
                  <a:schemeClr val="bg1"/>
                </a:solidFill>
              </a:rPr>
              <a:t>l’estat</a:t>
            </a:r>
            <a:r>
              <a:rPr lang="pt-BR" sz="1200" b="1" dirty="0">
                <a:solidFill>
                  <a:schemeClr val="bg1"/>
                </a:solidFill>
              </a:rPr>
              <a:t> </a:t>
            </a:r>
            <a:r>
              <a:rPr lang="pt-BR" sz="1200" b="1" dirty="0" err="1" smtClean="0">
                <a:solidFill>
                  <a:schemeClr val="bg1"/>
                </a:solidFill>
              </a:rPr>
              <a:t>actual</a:t>
            </a:r>
            <a:r>
              <a:rPr lang="pt-BR" sz="1200" b="1" dirty="0" smtClean="0">
                <a:solidFill>
                  <a:schemeClr val="bg1"/>
                </a:solidFill>
              </a:rPr>
              <a:t>. </a:t>
            </a:r>
            <a:endParaRPr lang="pt-BR" sz="1200" dirty="0">
              <a:solidFill>
                <a:schemeClr val="bg1"/>
              </a:solidFill>
            </a:endParaRPr>
          </a:p>
          <a:p>
            <a:r>
              <a:rPr lang="ca-ES" sz="1200" b="1" dirty="0"/>
              <a:t>8.1.1. </a:t>
            </a:r>
            <a:r>
              <a:rPr lang="ca-ES" sz="1200" b="1" dirty="0" smtClean="0"/>
              <a:t>Estructura. </a:t>
            </a:r>
            <a:endParaRPr lang="ca-ES" sz="1200" dirty="0"/>
          </a:p>
          <a:p>
            <a:r>
              <a:rPr lang="ca-ES" sz="1200" b="1" dirty="0"/>
              <a:t>8.1.2. La resta </a:t>
            </a:r>
            <a:r>
              <a:rPr lang="ca-ES" sz="1200" b="1" dirty="0" smtClean="0"/>
              <a:t>d’elements. </a:t>
            </a:r>
            <a:endParaRPr lang="ca-ES" sz="1200" dirty="0"/>
          </a:p>
          <a:p>
            <a:r>
              <a:rPr lang="es-ES" sz="1200" b="1" dirty="0">
                <a:solidFill>
                  <a:schemeClr val="bg1"/>
                </a:solidFill>
              </a:rPr>
              <a:t>8.2. </a:t>
            </a:r>
            <a:r>
              <a:rPr lang="es-ES" sz="1200" b="1" dirty="0" err="1">
                <a:solidFill>
                  <a:schemeClr val="bg1"/>
                </a:solidFill>
              </a:rPr>
              <a:t>Criteris</a:t>
            </a:r>
            <a:r>
              <a:rPr lang="es-ES" sz="1200" b="1" dirty="0">
                <a:solidFill>
                  <a:schemeClr val="bg1"/>
                </a:solidFill>
              </a:rPr>
              <a:t> </a:t>
            </a:r>
            <a:r>
              <a:rPr lang="es-ES" sz="1200" b="1" dirty="0" err="1" smtClean="0">
                <a:solidFill>
                  <a:schemeClr val="bg1"/>
                </a:solidFill>
              </a:rPr>
              <a:t>d’intervenció</a:t>
            </a:r>
            <a:r>
              <a:rPr lang="es-ES" sz="1200" b="1" dirty="0" smtClean="0">
                <a:solidFill>
                  <a:schemeClr val="bg1"/>
                </a:solidFill>
              </a:rPr>
              <a:t>. </a:t>
            </a:r>
            <a:endParaRPr lang="es-ES" sz="1200" dirty="0">
              <a:solidFill>
                <a:schemeClr val="bg1"/>
              </a:solidFill>
            </a:endParaRPr>
          </a:p>
          <a:p>
            <a:r>
              <a:rPr lang="es-ES" sz="1200" b="1" dirty="0">
                <a:solidFill>
                  <a:schemeClr val="bg1"/>
                </a:solidFill>
              </a:rPr>
              <a:t>8.3. Esquema de la </a:t>
            </a:r>
            <a:r>
              <a:rPr lang="es-ES" sz="1200" b="1" dirty="0" err="1">
                <a:solidFill>
                  <a:schemeClr val="bg1"/>
                </a:solidFill>
              </a:rPr>
              <a:t>proposta</a:t>
            </a:r>
            <a:r>
              <a:rPr lang="es-ES" sz="1200" b="1" dirty="0">
                <a:solidFill>
                  <a:schemeClr val="bg1"/>
                </a:solidFill>
              </a:rPr>
              <a:t> </a:t>
            </a:r>
            <a:r>
              <a:rPr lang="es-ES" sz="1200" b="1" dirty="0" err="1" smtClean="0">
                <a:solidFill>
                  <a:schemeClr val="bg1"/>
                </a:solidFill>
              </a:rPr>
              <a:t>d’intervenció</a:t>
            </a:r>
            <a:r>
              <a:rPr lang="es-ES" sz="1200" b="1" dirty="0" smtClean="0">
                <a:solidFill>
                  <a:schemeClr val="bg1"/>
                </a:solidFill>
              </a:rPr>
              <a:t>. </a:t>
            </a:r>
            <a:endParaRPr lang="es-ES" sz="1200" dirty="0">
              <a:solidFill>
                <a:schemeClr val="bg1"/>
              </a:solidFill>
            </a:endParaRPr>
          </a:p>
          <a:p>
            <a:r>
              <a:rPr lang="ca-ES" sz="1200" b="1" dirty="0">
                <a:solidFill>
                  <a:schemeClr val="bg1"/>
                </a:solidFill>
              </a:rPr>
              <a:t>8.4. Metodologia de </a:t>
            </a:r>
            <a:r>
              <a:rPr lang="ca-ES" sz="1200" b="1" dirty="0" smtClean="0">
                <a:solidFill>
                  <a:schemeClr val="bg1"/>
                </a:solidFill>
              </a:rPr>
              <a:t>treball. </a:t>
            </a:r>
            <a:endParaRPr lang="ca-ES" sz="1200" dirty="0">
              <a:solidFill>
                <a:schemeClr val="bg1"/>
              </a:solidFill>
            </a:endParaRPr>
          </a:p>
          <a:p>
            <a:r>
              <a:rPr lang="fr-FR" sz="1200" b="1" dirty="0"/>
              <a:t>8.5. Compliment de la </a:t>
            </a:r>
            <a:r>
              <a:rPr lang="fr-FR" sz="1200" b="1" dirty="0" err="1" smtClean="0"/>
              <a:t>normativa</a:t>
            </a:r>
            <a:r>
              <a:rPr lang="fr-FR" sz="1200" b="1" dirty="0" smtClean="0"/>
              <a:t>. </a:t>
            </a:r>
            <a:endParaRPr lang="fr-FR" sz="1200" dirty="0"/>
          </a:p>
          <a:p>
            <a:r>
              <a:rPr lang="ca-ES" sz="1200" b="1" dirty="0"/>
              <a:t>8.5.1. </a:t>
            </a:r>
            <a:r>
              <a:rPr lang="ca-ES" sz="1200" b="1" dirty="0" smtClean="0"/>
              <a:t>DC-09. </a:t>
            </a:r>
            <a:endParaRPr lang="ca-ES" sz="1200" dirty="0"/>
          </a:p>
          <a:p>
            <a:r>
              <a:rPr lang="fr-FR" sz="1200" b="1" dirty="0"/>
              <a:t>8.5.2. CTE-DB-HS. </a:t>
            </a:r>
            <a:r>
              <a:rPr lang="fr-FR" sz="1200" b="1" dirty="0" err="1" smtClean="0"/>
              <a:t>Salubritat</a:t>
            </a:r>
            <a:r>
              <a:rPr lang="fr-FR" sz="1200" b="1" dirty="0" smtClean="0"/>
              <a:t>. </a:t>
            </a:r>
            <a:endParaRPr lang="fr-FR" sz="1200" dirty="0"/>
          </a:p>
          <a:p>
            <a:r>
              <a:rPr lang="ca-ES" sz="1200" b="1" dirty="0"/>
              <a:t>8.5.2.1. HS1. Protecció davant la </a:t>
            </a:r>
            <a:r>
              <a:rPr lang="ca-ES" sz="1200" b="1" dirty="0" smtClean="0"/>
              <a:t>humitat. </a:t>
            </a:r>
            <a:endParaRPr lang="ca-ES" sz="1200" dirty="0"/>
          </a:p>
          <a:p>
            <a:r>
              <a:rPr lang="es-ES" sz="1200" b="1" dirty="0"/>
              <a:t>8.5.2.2. HS5. </a:t>
            </a:r>
            <a:r>
              <a:rPr lang="es-ES" sz="1200" b="1" dirty="0" err="1"/>
              <a:t>Evacuació</a:t>
            </a:r>
            <a:r>
              <a:rPr lang="es-ES" sz="1200" b="1" dirty="0"/>
              <a:t> </a:t>
            </a:r>
            <a:r>
              <a:rPr lang="es-ES" sz="1200" b="1" dirty="0" err="1"/>
              <a:t>d’aigües</a:t>
            </a:r>
            <a:r>
              <a:rPr lang="es-ES" sz="1200" b="1" dirty="0" smtClean="0"/>
              <a:t>.</a:t>
            </a:r>
            <a:endParaRPr lang="es-ES" sz="1200" dirty="0"/>
          </a:p>
          <a:p>
            <a:endParaRPr lang="fr-FR" sz="1200" dirty="0">
              <a:solidFill>
                <a:schemeClr val="bg1"/>
              </a:solidFill>
            </a:endParaRPr>
          </a:p>
          <a:p>
            <a:endParaRPr lang="ca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381265" y="934321"/>
            <a:ext cx="296660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200" b="1" dirty="0" smtClean="0"/>
              <a:t>1</a:t>
            </a:r>
            <a:r>
              <a:rPr lang="ca-ES" sz="1200" b="1" dirty="0"/>
              <a:t>. MEMÒRIA </a:t>
            </a:r>
            <a:r>
              <a:rPr lang="ca-ES" sz="1200" b="1" dirty="0" smtClean="0"/>
              <a:t>HISTÒRICA </a:t>
            </a:r>
            <a:endParaRPr lang="ca-ES" sz="1200" dirty="0"/>
          </a:p>
          <a:p>
            <a:r>
              <a:rPr lang="ca-ES" sz="1200" b="1" dirty="0" smtClean="0"/>
              <a:t>1.1</a:t>
            </a:r>
            <a:r>
              <a:rPr lang="ca-ES" sz="1200" b="1" dirty="0"/>
              <a:t>. Antecedents </a:t>
            </a:r>
            <a:r>
              <a:rPr lang="ca-ES" sz="1200" b="1" dirty="0" smtClean="0"/>
              <a:t>històrics. </a:t>
            </a:r>
            <a:endParaRPr lang="ca-ES" sz="1200" dirty="0"/>
          </a:p>
          <a:p>
            <a:r>
              <a:rPr lang="es-ES" sz="1200" b="1" dirty="0" smtClean="0"/>
              <a:t>1.1.1</a:t>
            </a:r>
            <a:r>
              <a:rPr lang="es-ES" sz="1200" b="1" dirty="0"/>
              <a:t>. </a:t>
            </a:r>
            <a:r>
              <a:rPr lang="es-ES" sz="1200" b="1" dirty="0" err="1"/>
              <a:t>Descripció</a:t>
            </a:r>
            <a:r>
              <a:rPr lang="es-ES" sz="1200" b="1" dirty="0"/>
              <a:t> del </a:t>
            </a:r>
            <a:r>
              <a:rPr lang="es-ES" sz="1200" b="1" dirty="0" err="1"/>
              <a:t>paisatge</a:t>
            </a:r>
            <a:r>
              <a:rPr lang="es-ES" sz="1200" b="1" dirty="0"/>
              <a:t> </a:t>
            </a:r>
            <a:r>
              <a:rPr lang="es-ES" sz="1200" b="1" dirty="0" err="1" smtClean="0"/>
              <a:t>d’El</a:t>
            </a:r>
            <a:r>
              <a:rPr lang="es-ES" sz="1200" b="1" dirty="0" smtClean="0"/>
              <a:t> </a:t>
            </a:r>
            <a:r>
              <a:rPr lang="es-ES" sz="1200" b="1" dirty="0" err="1"/>
              <a:t>Cabanyal</a:t>
            </a:r>
            <a:r>
              <a:rPr lang="es-ES" sz="1200" b="1" dirty="0"/>
              <a:t> – </a:t>
            </a:r>
            <a:r>
              <a:rPr lang="es-ES" sz="1200" b="1" dirty="0" err="1"/>
              <a:t>Canyamelar</a:t>
            </a:r>
            <a:r>
              <a:rPr lang="es-ES" sz="1200" b="1" dirty="0"/>
              <a:t> de </a:t>
            </a:r>
            <a:r>
              <a:rPr lang="es-ES" sz="1200" b="1" dirty="0" err="1"/>
              <a:t>finals</a:t>
            </a:r>
            <a:r>
              <a:rPr lang="es-ES" sz="1200" b="1" dirty="0"/>
              <a:t> del s. XIX, </a:t>
            </a:r>
            <a:r>
              <a:rPr lang="es-ES" sz="1200" b="1" dirty="0" err="1"/>
              <a:t>principis</a:t>
            </a:r>
            <a:r>
              <a:rPr lang="es-ES" sz="1200" b="1" dirty="0"/>
              <a:t> del s. </a:t>
            </a:r>
            <a:r>
              <a:rPr lang="es-ES" sz="1200" b="1" dirty="0" smtClean="0"/>
              <a:t>XX</a:t>
            </a:r>
            <a:r>
              <a:rPr lang="es-ES" sz="1200" b="1" dirty="0"/>
              <a:t>.</a:t>
            </a:r>
            <a:r>
              <a:rPr lang="es-ES" sz="1200" b="1" dirty="0" smtClean="0"/>
              <a:t> </a:t>
            </a:r>
            <a:endParaRPr lang="es-ES" sz="1200" dirty="0"/>
          </a:p>
          <a:p>
            <a:r>
              <a:rPr lang="it-IT" sz="1200" b="1" dirty="0"/>
              <a:t>1.1.2. La societat a finals del s. XIX, principis del s. </a:t>
            </a:r>
            <a:r>
              <a:rPr lang="it-IT" sz="1200" b="1" dirty="0" smtClean="0"/>
              <a:t>XX</a:t>
            </a:r>
            <a:r>
              <a:rPr lang="it-IT" sz="1200" b="1" dirty="0"/>
              <a:t>.</a:t>
            </a:r>
            <a:endParaRPr lang="it-IT" sz="1200" dirty="0"/>
          </a:p>
          <a:p>
            <a:r>
              <a:rPr lang="ca-ES" sz="1200" b="1" dirty="0"/>
              <a:t>1.1.3. Fotografies antigues de l’ambient i l’arquitectura al Cabanyal, al Canyamelar, a la Malva-rosa i al </a:t>
            </a:r>
            <a:r>
              <a:rPr lang="ca-ES" sz="1200" b="1" dirty="0" smtClean="0"/>
              <a:t>Port</a:t>
            </a:r>
            <a:r>
              <a:rPr lang="ca-ES" sz="1200" b="1" dirty="0"/>
              <a:t>.</a:t>
            </a:r>
            <a:endParaRPr lang="ca-ES" sz="1200" dirty="0"/>
          </a:p>
          <a:p>
            <a:r>
              <a:rPr lang="ca-ES" sz="1200" b="1" dirty="0"/>
              <a:t>1.2. Història del barri d’El Cabanyal, des dels seus orígens fins </a:t>
            </a:r>
            <a:r>
              <a:rPr lang="ca-ES" sz="1200" b="1" dirty="0" smtClean="0"/>
              <a:t>l’actualitat</a:t>
            </a:r>
            <a:r>
              <a:rPr lang="ca-ES" sz="1200" b="1" dirty="0"/>
              <a:t>.</a:t>
            </a:r>
            <a:endParaRPr lang="ca-ES" sz="1200" dirty="0"/>
          </a:p>
          <a:p>
            <a:r>
              <a:rPr lang="fr-FR" sz="1200" b="1" dirty="0"/>
              <a:t>1.3. </a:t>
            </a:r>
            <a:r>
              <a:rPr lang="fr-FR" sz="1200" b="1" dirty="0" err="1"/>
              <a:t>Índex</a:t>
            </a:r>
            <a:r>
              <a:rPr lang="fr-FR" sz="1200" b="1" dirty="0"/>
              <a:t> de </a:t>
            </a:r>
            <a:r>
              <a:rPr lang="fr-FR" sz="1200" b="1" dirty="0" err="1" smtClean="0"/>
              <a:t>plànols</a:t>
            </a:r>
            <a:r>
              <a:rPr lang="fr-FR" sz="1200" b="1" dirty="0"/>
              <a:t>.</a:t>
            </a:r>
            <a:endParaRPr lang="fr-FR" sz="1200" dirty="0"/>
          </a:p>
          <a:p>
            <a:r>
              <a:rPr lang="es-ES" sz="1200" b="1" dirty="0"/>
              <a:t>1.4. </a:t>
            </a:r>
            <a:r>
              <a:rPr lang="es-ES" sz="1200" b="1" dirty="0" err="1"/>
              <a:t>Història</a:t>
            </a:r>
            <a:r>
              <a:rPr lang="es-ES" sz="1200" b="1" dirty="0"/>
              <a:t> del </a:t>
            </a:r>
            <a:r>
              <a:rPr lang="es-ES" sz="1200" b="1" dirty="0" err="1"/>
              <a:t>procés</a:t>
            </a:r>
            <a:r>
              <a:rPr lang="es-ES" sz="1200" b="1" dirty="0"/>
              <a:t> </a:t>
            </a:r>
            <a:r>
              <a:rPr lang="es-ES" sz="1200" b="1" dirty="0" smtClean="0"/>
              <a:t>legal</a:t>
            </a:r>
            <a:r>
              <a:rPr lang="es-ES" sz="1200" b="1" dirty="0"/>
              <a:t>.</a:t>
            </a:r>
            <a:endParaRPr lang="es-ES" sz="1200" dirty="0"/>
          </a:p>
          <a:p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2. RELACIÓ AMB </a:t>
            </a:r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L’ENTORN</a:t>
            </a: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.</a:t>
            </a:r>
          </a:p>
          <a:p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2.1. La </a:t>
            </a:r>
            <a:r>
              <a:rPr lang="es-ES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Llotja</a:t>
            </a: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 de </a:t>
            </a:r>
            <a:r>
              <a:rPr lang="es-ES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Pescadors</a:t>
            </a: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.</a:t>
            </a:r>
          </a:p>
          <a:p>
            <a:r>
              <a:rPr lang="ca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2.2. La Casa dels </a:t>
            </a:r>
            <a:r>
              <a:rPr lang="ca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Bous</a:t>
            </a:r>
            <a:r>
              <a:rPr lang="ca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.</a:t>
            </a:r>
          </a:p>
          <a:p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2.3. La </a:t>
            </a:r>
            <a:r>
              <a:rPr lang="es-ES" sz="1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Fàbrica</a:t>
            </a: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 de </a:t>
            </a:r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Gel</a:t>
            </a:r>
            <a:r>
              <a:rPr lang="es-ES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Ming Std L" pitchFamily="18" charset="-128"/>
                <a:ea typeface="Adobe Ming Std L" pitchFamily="18" charset="-128"/>
              </a:rPr>
              <a:t>.</a:t>
            </a:r>
          </a:p>
          <a:p>
            <a:r>
              <a:rPr lang="ca-ES" sz="1200" b="1" dirty="0"/>
              <a:t>2.4. Bloc d’habitatges Ruiz </a:t>
            </a:r>
            <a:r>
              <a:rPr lang="ca-ES" sz="1200" b="1" dirty="0" smtClean="0"/>
              <a:t>Jarabo</a:t>
            </a:r>
            <a:r>
              <a:rPr lang="ca-ES" sz="1200" b="1" dirty="0"/>
              <a:t>.</a:t>
            </a:r>
            <a:r>
              <a:rPr lang="ca-ES" sz="1200" b="1" dirty="0" smtClean="0"/>
              <a:t> </a:t>
            </a:r>
            <a:endParaRPr lang="ca-ES" sz="1200" dirty="0"/>
          </a:p>
          <a:p>
            <a:r>
              <a:rPr lang="fr-FR" sz="1200" b="1" dirty="0">
                <a:solidFill>
                  <a:schemeClr val="bg1"/>
                </a:solidFill>
              </a:rPr>
              <a:t>2.5. Les cases de la Marina, les Cases </a:t>
            </a:r>
            <a:r>
              <a:rPr lang="fr-FR" sz="1200" b="1" dirty="0" err="1">
                <a:solidFill>
                  <a:schemeClr val="bg1"/>
                </a:solidFill>
              </a:rPr>
              <a:t>dels</a:t>
            </a:r>
            <a:r>
              <a:rPr lang="fr-FR" sz="1200" b="1" dirty="0">
                <a:solidFill>
                  <a:schemeClr val="bg1"/>
                </a:solidFill>
              </a:rPr>
              <a:t> </a:t>
            </a:r>
            <a:r>
              <a:rPr lang="fr-FR" sz="1200" b="1" dirty="0" err="1" smtClean="0">
                <a:solidFill>
                  <a:schemeClr val="bg1"/>
                </a:solidFill>
              </a:rPr>
              <a:t>Pescadors</a:t>
            </a:r>
            <a:r>
              <a:rPr lang="fr-FR" sz="1200" b="1" dirty="0">
                <a:solidFill>
                  <a:schemeClr val="bg1"/>
                </a:solidFill>
              </a:rPr>
              <a:t>.</a:t>
            </a:r>
            <a:endParaRPr lang="fr-FR" sz="1200" dirty="0">
              <a:solidFill>
                <a:schemeClr val="bg1"/>
              </a:solidFill>
            </a:endParaRPr>
          </a:p>
          <a:p>
            <a:r>
              <a:rPr lang="es-ES" sz="1200" b="1" dirty="0" smtClean="0">
                <a:solidFill>
                  <a:schemeClr val="bg1"/>
                </a:solidFill>
              </a:rPr>
              <a:t>3. ESTUDI EN PLANTA DE L’EDIFICI.</a:t>
            </a:r>
            <a:endParaRPr lang="es-ES" sz="1200" dirty="0" smtClean="0">
              <a:solidFill>
                <a:schemeClr val="bg1"/>
              </a:solidFill>
            </a:endParaRPr>
          </a:p>
          <a:p>
            <a:r>
              <a:rPr lang="ca-ES" sz="1200" b="1" dirty="0" smtClean="0">
                <a:solidFill>
                  <a:schemeClr val="bg1"/>
                </a:solidFill>
              </a:rPr>
              <a:t>3.1. Accessos a l’edifici.</a:t>
            </a:r>
            <a:endParaRPr lang="ca-ES" sz="1200" dirty="0" smtClean="0">
              <a:solidFill>
                <a:schemeClr val="bg1"/>
              </a:solidFill>
            </a:endParaRPr>
          </a:p>
          <a:p>
            <a:r>
              <a:rPr lang="it-IT" sz="1200" b="1" dirty="0" smtClean="0">
                <a:solidFill>
                  <a:schemeClr val="bg1"/>
                </a:solidFill>
              </a:rPr>
              <a:t>3.2. Accessos a la vivenda.</a:t>
            </a:r>
            <a:endParaRPr lang="it-IT" sz="1200" dirty="0" smtClean="0">
              <a:solidFill>
                <a:schemeClr val="bg1"/>
              </a:solidFill>
            </a:endParaRPr>
          </a:p>
          <a:p>
            <a:r>
              <a:rPr lang="ca-ES" sz="1200" b="1" dirty="0" smtClean="0"/>
              <a:t>3.3. Anàlisi de la planta.</a:t>
            </a:r>
            <a:endParaRPr lang="ca-ES" sz="1200" dirty="0" smtClean="0"/>
          </a:p>
          <a:p>
            <a:endParaRPr lang="ca-E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036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6"/>
    </mc:Choice>
    <mc:Fallback xmlns="">
      <p:transition spd="slow" advTm="426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936" y="951261"/>
            <a:ext cx="6477841" cy="4506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0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81265" y="324136"/>
            <a:ext cx="252505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Entorn i Localització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335" y="1046979"/>
            <a:ext cx="6239330" cy="4394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905" y="1046979"/>
            <a:ext cx="5859877" cy="439490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673895" y="1412776"/>
            <a:ext cx="3825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dirty="0" smtClean="0"/>
              <a:t>La Llotja del Peix</a:t>
            </a:r>
            <a:endParaRPr lang="ca-ES" dirty="0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11" b="16020"/>
          <a:stretch/>
        </p:blipFill>
        <p:spPr>
          <a:xfrm>
            <a:off x="14857" y="910832"/>
            <a:ext cx="9144000" cy="45310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208695" y="119554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dirty="0" smtClean="0"/>
              <a:t>La Casa dels Bous</a:t>
            </a:r>
            <a:endParaRPr lang="ca-ES" dirty="0"/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84" b="17214"/>
          <a:stretch/>
        </p:blipFill>
        <p:spPr>
          <a:xfrm>
            <a:off x="32235" y="876591"/>
            <a:ext cx="8964488" cy="4565295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182331" y="1195215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dirty="0" smtClean="0"/>
              <a:t>La Fàbrica de Gel</a:t>
            </a:r>
            <a:endParaRPr lang="ca-E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392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287">
        <p:fade/>
      </p:transition>
    </mc:Choice>
    <mc:Fallback xmlns="">
      <p:transition spd="med" advTm="112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11" grpId="0"/>
      <p:bldP spid="11" grpId="1"/>
      <p:bldP spid="12" grpId="0"/>
      <p:bldP spid="1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120097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Accessos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5" t="16935" r="34256" b="12351"/>
          <a:stretch/>
        </p:blipFill>
        <p:spPr bwMode="auto">
          <a:xfrm>
            <a:off x="2514201" y="520768"/>
            <a:ext cx="4218039" cy="5172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355976" y="2924944"/>
            <a:ext cx="576064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09287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76" t="17910" r="5491" b="20793"/>
          <a:stretch/>
        </p:blipFill>
        <p:spPr bwMode="auto">
          <a:xfrm>
            <a:off x="386588" y="1268760"/>
            <a:ext cx="8313040" cy="3467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120097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Accessos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4" name="3 Conector angular"/>
          <p:cNvCxnSpPr/>
          <p:nvPr/>
        </p:nvCxnSpPr>
        <p:spPr>
          <a:xfrm rot="10800000" flipH="1" flipV="1">
            <a:off x="467544" y="2060848"/>
            <a:ext cx="2952328" cy="366390"/>
          </a:xfrm>
          <a:prstGeom prst="bentConnector3">
            <a:avLst>
              <a:gd name="adj1" fmla="val 99926"/>
            </a:avLst>
          </a:prstGeom>
          <a:ln w="571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2987824" y="2564904"/>
            <a:ext cx="7920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200" dirty="0" smtClean="0"/>
              <a:t>Entrada</a:t>
            </a:r>
            <a:endParaRPr lang="ca-ES" sz="1200" dirty="0"/>
          </a:p>
        </p:txBody>
      </p:sp>
      <p:sp>
        <p:nvSpPr>
          <p:cNvPr id="20" name="19 CuadroTexto"/>
          <p:cNvSpPr txBox="1"/>
          <p:nvPr/>
        </p:nvSpPr>
        <p:spPr>
          <a:xfrm>
            <a:off x="2123728" y="2578804"/>
            <a:ext cx="10357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smtClean="0"/>
              <a:t>Lavabo</a:t>
            </a:r>
            <a:endParaRPr lang="ca-ES" sz="1600" dirty="0"/>
          </a:p>
        </p:txBody>
      </p:sp>
      <p:sp>
        <p:nvSpPr>
          <p:cNvPr id="21" name="20 CuadroTexto"/>
          <p:cNvSpPr txBox="1"/>
          <p:nvPr/>
        </p:nvSpPr>
        <p:spPr>
          <a:xfrm>
            <a:off x="698937" y="2578804"/>
            <a:ext cx="176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smtClean="0"/>
              <a:t>Habitació </a:t>
            </a:r>
            <a:r>
              <a:rPr lang="es-ES" sz="1600" dirty="0" smtClean="0"/>
              <a:t>1</a:t>
            </a:r>
            <a:endParaRPr lang="ca-ES" sz="1600" dirty="0"/>
          </a:p>
        </p:txBody>
      </p:sp>
      <p:sp>
        <p:nvSpPr>
          <p:cNvPr id="22" name="21 CuadroTexto"/>
          <p:cNvSpPr txBox="1"/>
          <p:nvPr/>
        </p:nvSpPr>
        <p:spPr>
          <a:xfrm>
            <a:off x="874998" y="3861048"/>
            <a:ext cx="176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smtClean="0"/>
              <a:t>Habitació </a:t>
            </a:r>
            <a:r>
              <a:rPr lang="es-ES" sz="1600" dirty="0"/>
              <a:t>2</a:t>
            </a:r>
            <a:endParaRPr lang="ca-ES" sz="1600" dirty="0"/>
          </a:p>
        </p:txBody>
      </p:sp>
      <p:sp>
        <p:nvSpPr>
          <p:cNvPr id="23" name="22 CuadroTexto"/>
          <p:cNvSpPr txBox="1"/>
          <p:nvPr/>
        </p:nvSpPr>
        <p:spPr>
          <a:xfrm>
            <a:off x="2641594" y="3861048"/>
            <a:ext cx="10357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smtClean="0"/>
              <a:t>Traster</a:t>
            </a:r>
            <a:endParaRPr lang="ca-ES" sz="1600" dirty="0"/>
          </a:p>
        </p:txBody>
      </p:sp>
      <p:sp>
        <p:nvSpPr>
          <p:cNvPr id="24" name="23 CuadroTexto"/>
          <p:cNvSpPr txBox="1"/>
          <p:nvPr/>
        </p:nvSpPr>
        <p:spPr>
          <a:xfrm>
            <a:off x="3453476" y="3861048"/>
            <a:ext cx="176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smtClean="0"/>
              <a:t>Habitació 3</a:t>
            </a:r>
            <a:endParaRPr lang="ca-ES" sz="1600" dirty="0"/>
          </a:p>
        </p:txBody>
      </p:sp>
      <p:sp>
        <p:nvSpPr>
          <p:cNvPr id="25" name="24 CuadroTexto"/>
          <p:cNvSpPr txBox="1"/>
          <p:nvPr/>
        </p:nvSpPr>
        <p:spPr>
          <a:xfrm>
            <a:off x="3491880" y="2534126"/>
            <a:ext cx="176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smtClean="0"/>
              <a:t>Menjador</a:t>
            </a:r>
            <a:endParaRPr lang="ca-ES" sz="1600" dirty="0"/>
          </a:p>
        </p:txBody>
      </p:sp>
      <p:sp>
        <p:nvSpPr>
          <p:cNvPr id="26" name="25 CuadroTexto"/>
          <p:cNvSpPr txBox="1"/>
          <p:nvPr/>
        </p:nvSpPr>
        <p:spPr>
          <a:xfrm>
            <a:off x="1958266" y="3090446"/>
            <a:ext cx="176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/>
              <a:t>Corredor</a:t>
            </a:r>
            <a:endParaRPr lang="ca-ES" sz="1600" dirty="0"/>
          </a:p>
        </p:txBody>
      </p:sp>
      <p:sp>
        <p:nvSpPr>
          <p:cNvPr id="27" name="26 CuadroTexto"/>
          <p:cNvSpPr txBox="1"/>
          <p:nvPr/>
        </p:nvSpPr>
        <p:spPr>
          <a:xfrm>
            <a:off x="5148064" y="3849361"/>
            <a:ext cx="176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/>
              <a:t>Sala d’Estar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4893636" y="2381464"/>
            <a:ext cx="176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smtClean="0"/>
              <a:t>Cuina</a:t>
            </a:r>
            <a:endParaRPr lang="ca-ES" sz="1600" dirty="0"/>
          </a:p>
        </p:txBody>
      </p:sp>
      <p:sp>
        <p:nvSpPr>
          <p:cNvPr id="29" name="28 CuadroTexto"/>
          <p:cNvSpPr txBox="1"/>
          <p:nvPr/>
        </p:nvSpPr>
        <p:spPr>
          <a:xfrm>
            <a:off x="5776934" y="2360229"/>
            <a:ext cx="176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err="1" smtClean="0"/>
              <a:t>wc</a:t>
            </a:r>
            <a:endParaRPr lang="ca-ES" sz="1600" dirty="0"/>
          </a:p>
        </p:txBody>
      </p:sp>
      <p:sp>
        <p:nvSpPr>
          <p:cNvPr id="30" name="29 CuadroTexto"/>
          <p:cNvSpPr txBox="1"/>
          <p:nvPr/>
        </p:nvSpPr>
        <p:spPr>
          <a:xfrm>
            <a:off x="6732240" y="2360229"/>
            <a:ext cx="17665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a-ES" sz="1600" dirty="0" smtClean="0"/>
              <a:t>Terrassa</a:t>
            </a:r>
            <a:endParaRPr lang="ca-ES" sz="1600" dirty="0"/>
          </a:p>
        </p:txBody>
      </p:sp>
    </p:spTree>
    <p:extLst>
      <p:ext uri="{BB962C8B-B14F-4D97-AF65-F5344CB8AC3E}">
        <p14:creationId xmlns:p14="http://schemas.microsoft.com/office/powerpoint/2010/main" val="133651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325" y="2057133"/>
            <a:ext cx="2869980" cy="38251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391" y="1861134"/>
            <a:ext cx="5938067" cy="3954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623" y="1913951"/>
            <a:ext cx="2468534" cy="39633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1" t="26984" r="2168" b="15674"/>
          <a:stretch/>
        </p:blipFill>
        <p:spPr bwMode="auto">
          <a:xfrm>
            <a:off x="251520" y="980728"/>
            <a:ext cx="8706741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610" y="1868579"/>
            <a:ext cx="2468533" cy="4008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683" y="1915869"/>
            <a:ext cx="3024336" cy="3975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515" y="1943029"/>
            <a:ext cx="2675628" cy="3946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871" y="1873594"/>
            <a:ext cx="2998372" cy="4008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876" y="1891708"/>
            <a:ext cx="2945069" cy="3997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72" y="2057134"/>
            <a:ext cx="4099157" cy="3083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161" y="2057134"/>
            <a:ext cx="4122590" cy="3089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134" y="1916832"/>
            <a:ext cx="2499393" cy="3945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27" y="2361430"/>
            <a:ext cx="3998789" cy="2665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876" y="2361428"/>
            <a:ext cx="4055670" cy="2648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926" y="1885771"/>
            <a:ext cx="2646773" cy="3974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425" y="1885771"/>
            <a:ext cx="2682865" cy="4005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93" y="2308683"/>
            <a:ext cx="4115953" cy="2803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161" y="2276872"/>
            <a:ext cx="4254100" cy="2834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853" y="1811684"/>
            <a:ext cx="2710674" cy="4053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 Imagen"/>
          <p:cNvPicPr/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199285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Alçament gràfic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932040" y="1124744"/>
            <a:ext cx="288032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" name="3 Rectángulo"/>
          <p:cNvSpPr/>
          <p:nvPr/>
        </p:nvSpPr>
        <p:spPr>
          <a:xfrm>
            <a:off x="4932039" y="1484784"/>
            <a:ext cx="907117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6" name="5 Rectángulo"/>
          <p:cNvSpPr/>
          <p:nvPr/>
        </p:nvSpPr>
        <p:spPr>
          <a:xfrm>
            <a:off x="4932040" y="908720"/>
            <a:ext cx="792088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7" name="6 Rectángulo"/>
          <p:cNvSpPr/>
          <p:nvPr/>
        </p:nvSpPr>
        <p:spPr>
          <a:xfrm>
            <a:off x="5220073" y="1124744"/>
            <a:ext cx="504056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" name="7 Rectángulo"/>
          <p:cNvSpPr/>
          <p:nvPr/>
        </p:nvSpPr>
        <p:spPr>
          <a:xfrm>
            <a:off x="5724129" y="908720"/>
            <a:ext cx="720079" cy="6840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9 Rectángulo"/>
          <p:cNvSpPr/>
          <p:nvPr/>
        </p:nvSpPr>
        <p:spPr>
          <a:xfrm>
            <a:off x="5472101" y="324136"/>
            <a:ext cx="972107" cy="5845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1" name="10 Rectángulo"/>
          <p:cNvSpPr/>
          <p:nvPr/>
        </p:nvSpPr>
        <p:spPr>
          <a:xfrm>
            <a:off x="4932040" y="324136"/>
            <a:ext cx="540061" cy="5845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2" name="11 Rectángulo"/>
          <p:cNvSpPr/>
          <p:nvPr/>
        </p:nvSpPr>
        <p:spPr>
          <a:xfrm>
            <a:off x="4151434" y="324136"/>
            <a:ext cx="780606" cy="5845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3" name="12 Rectángulo"/>
          <p:cNvSpPr/>
          <p:nvPr/>
        </p:nvSpPr>
        <p:spPr>
          <a:xfrm>
            <a:off x="4151434" y="908720"/>
            <a:ext cx="780605" cy="6840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4" name="13 Rectángulo"/>
          <p:cNvSpPr/>
          <p:nvPr/>
        </p:nvSpPr>
        <p:spPr>
          <a:xfrm>
            <a:off x="3289746" y="324136"/>
            <a:ext cx="861688" cy="8726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5" name="14 Rectángulo"/>
          <p:cNvSpPr/>
          <p:nvPr/>
        </p:nvSpPr>
        <p:spPr>
          <a:xfrm>
            <a:off x="3491880" y="1196752"/>
            <a:ext cx="659554" cy="3960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6" name="15 Rectángulo"/>
          <p:cNvSpPr/>
          <p:nvPr/>
        </p:nvSpPr>
        <p:spPr>
          <a:xfrm>
            <a:off x="3294856" y="1358770"/>
            <a:ext cx="197024" cy="2340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7" name="16 Rectángulo"/>
          <p:cNvSpPr/>
          <p:nvPr/>
        </p:nvSpPr>
        <p:spPr>
          <a:xfrm>
            <a:off x="2483769" y="1268760"/>
            <a:ext cx="811088" cy="3960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4756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22222E-6 2.6827E-7 L 0.00434 -0.20976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1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5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5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5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500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4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9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5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500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3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2" grpId="2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199285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Alçament gràfic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5" t="9901" r="17673" b="9721"/>
          <a:stretch/>
        </p:blipFill>
        <p:spPr bwMode="auto">
          <a:xfrm rot="16200000">
            <a:off x="568641" y="1879704"/>
            <a:ext cx="4622343" cy="280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8" t="15010" r="17567" b="13732"/>
          <a:stretch/>
        </p:blipFill>
        <p:spPr bwMode="auto">
          <a:xfrm rot="16200000">
            <a:off x="3766072" y="2031835"/>
            <a:ext cx="4622346" cy="2504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8" name="17 Conector recto"/>
          <p:cNvCxnSpPr/>
          <p:nvPr/>
        </p:nvCxnSpPr>
        <p:spPr>
          <a:xfrm>
            <a:off x="4932040" y="4170660"/>
            <a:ext cx="43204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"/>
          <p:cNvCxnSpPr/>
          <p:nvPr/>
        </p:nvCxnSpPr>
        <p:spPr>
          <a:xfrm flipV="1">
            <a:off x="5364088" y="3551436"/>
            <a:ext cx="1080120" cy="61922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/>
          <p:cNvCxnSpPr/>
          <p:nvPr/>
        </p:nvCxnSpPr>
        <p:spPr>
          <a:xfrm flipV="1">
            <a:off x="6444208" y="3329434"/>
            <a:ext cx="0" cy="22200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>
            <a:off x="6444208" y="3329434"/>
            <a:ext cx="7920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/>
          <p:cNvCxnSpPr/>
          <p:nvPr/>
        </p:nvCxnSpPr>
        <p:spPr>
          <a:xfrm>
            <a:off x="7250365" y="3329434"/>
            <a:ext cx="0" cy="211579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2" name="2051 Conector recto"/>
          <p:cNvCxnSpPr/>
          <p:nvPr/>
        </p:nvCxnSpPr>
        <p:spPr>
          <a:xfrm flipH="1">
            <a:off x="4932040" y="5445224"/>
            <a:ext cx="231832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4" name="2053 Conector recto"/>
          <p:cNvCxnSpPr/>
          <p:nvPr/>
        </p:nvCxnSpPr>
        <p:spPr>
          <a:xfrm flipV="1">
            <a:off x="4932040" y="4170660"/>
            <a:ext cx="0" cy="127456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1 Rectángulo"/>
          <p:cNvSpPr/>
          <p:nvPr/>
        </p:nvSpPr>
        <p:spPr>
          <a:xfrm>
            <a:off x="1377691" y="836712"/>
            <a:ext cx="3050293" cy="48965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" name="3 Rectángulo"/>
          <p:cNvSpPr/>
          <p:nvPr/>
        </p:nvSpPr>
        <p:spPr>
          <a:xfrm>
            <a:off x="4716016" y="836712"/>
            <a:ext cx="2736304" cy="489654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84078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32788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Constructiu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76" t="17910" r="5491" b="13806"/>
          <a:stretch/>
        </p:blipFill>
        <p:spPr bwMode="auto">
          <a:xfrm>
            <a:off x="381265" y="1268760"/>
            <a:ext cx="8313040" cy="38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2151272"/>
            <a:ext cx="144016" cy="2448272"/>
          </a:xfrm>
          <a:prstGeom prst="rect">
            <a:avLst/>
          </a:prstGeom>
          <a:solidFill>
            <a:srgbClr val="00B0F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" name="3 Rectángulo"/>
          <p:cNvSpPr/>
          <p:nvPr/>
        </p:nvSpPr>
        <p:spPr>
          <a:xfrm>
            <a:off x="5106129" y="2172171"/>
            <a:ext cx="144016" cy="2448272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5" name="4 Rectángulo"/>
          <p:cNvSpPr/>
          <p:nvPr/>
        </p:nvSpPr>
        <p:spPr>
          <a:xfrm>
            <a:off x="381265" y="1844824"/>
            <a:ext cx="4982823" cy="2880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6" name="5 Rectángulo"/>
          <p:cNvSpPr/>
          <p:nvPr/>
        </p:nvSpPr>
        <p:spPr>
          <a:xfrm>
            <a:off x="5250145" y="1844824"/>
            <a:ext cx="3282295" cy="2880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01276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3278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Constructiu</a:t>
            </a:r>
          </a:p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Paviments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0" t="17137" r="1157" b="24193"/>
          <a:stretch/>
        </p:blipFill>
        <p:spPr bwMode="auto">
          <a:xfrm>
            <a:off x="381265" y="1773957"/>
            <a:ext cx="8419232" cy="2895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62" t="13867" r="20132" b="25781"/>
          <a:stretch/>
        </p:blipFill>
        <p:spPr bwMode="auto">
          <a:xfrm>
            <a:off x="2987824" y="620688"/>
            <a:ext cx="5655811" cy="5185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vanessa\Desktop\Projecte\1 PRESENTACIO\sol corredo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844538"/>
            <a:ext cx="6455437" cy="495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9" t="34375" r="37923" b="15702"/>
          <a:stretch/>
        </p:blipFill>
        <p:spPr bwMode="auto">
          <a:xfrm>
            <a:off x="2627204" y="1363268"/>
            <a:ext cx="6312001" cy="3850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906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0295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Patològic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8" t="28372" r="3507" b="13889"/>
          <a:stretch/>
        </p:blipFill>
        <p:spPr bwMode="auto">
          <a:xfrm>
            <a:off x="381265" y="1844824"/>
            <a:ext cx="8444548" cy="2993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38 Rectángulo"/>
          <p:cNvSpPr/>
          <p:nvPr/>
        </p:nvSpPr>
        <p:spPr>
          <a:xfrm>
            <a:off x="381265" y="685362"/>
            <a:ext cx="279743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Peces soltes i trencades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642" y="324136"/>
            <a:ext cx="4981552" cy="3335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93" y="1628800"/>
            <a:ext cx="5414515" cy="4060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2" r="31294"/>
          <a:stretch/>
        </p:blipFill>
        <p:spPr bwMode="auto">
          <a:xfrm>
            <a:off x="345492" y="1601636"/>
            <a:ext cx="4730564" cy="4092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49" b="24799"/>
          <a:stretch/>
        </p:blipFill>
        <p:spPr bwMode="auto">
          <a:xfrm>
            <a:off x="322069" y="1616935"/>
            <a:ext cx="8503744" cy="22228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8" t="14838" r="2950" b="10516"/>
          <a:stretch/>
        </p:blipFill>
        <p:spPr bwMode="auto">
          <a:xfrm>
            <a:off x="563647" y="1666540"/>
            <a:ext cx="7765883" cy="3562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381265" y="1052736"/>
            <a:ext cx="194796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Localització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71591" y="1037817"/>
            <a:ext cx="185980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Fotografies: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96686" y="1037817"/>
            <a:ext cx="24223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Possibles causes: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885833" y="2034214"/>
            <a:ext cx="337233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   Fallada sistema d’apegat.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2885832" y="2434324"/>
            <a:ext cx="269439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   Escassesa espessor.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2900973" y="2836908"/>
            <a:ext cx="216642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   Fletxa inversa.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2927859" y="3247967"/>
            <a:ext cx="32832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   Contracció longitudinal.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2927859" y="3648077"/>
            <a:ext cx="89800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   Ús.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563647" y="1052736"/>
            <a:ext cx="321626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   Possibles intervencions.</a:t>
            </a:r>
          </a:p>
        </p:txBody>
      </p:sp>
    </p:spTree>
    <p:extLst>
      <p:ext uri="{BB962C8B-B14F-4D97-AF65-F5344CB8AC3E}">
        <p14:creationId xmlns:p14="http://schemas.microsoft.com/office/powerpoint/2010/main" val="422652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1"/>
      <p:bldP spid="11" grpId="2"/>
      <p:bldP spid="11" grpId="3"/>
      <p:bldP spid="12" grpId="0"/>
      <p:bldP spid="12" grpId="2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3278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Constructiu</a:t>
            </a:r>
          </a:p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Sostre fals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9" t="11291" r="12946" b="5875"/>
          <a:stretch/>
        </p:blipFill>
        <p:spPr bwMode="auto">
          <a:xfrm>
            <a:off x="1096691" y="1045485"/>
            <a:ext cx="6950618" cy="454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682" t="20508" r="27819" b="51502"/>
          <a:stretch/>
        </p:blipFill>
        <p:spPr bwMode="auto">
          <a:xfrm>
            <a:off x="2197535" y="2222004"/>
            <a:ext cx="4748930" cy="2047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707904" y="3319138"/>
            <a:ext cx="1440160" cy="6139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6" name="5 Rectángulo"/>
          <p:cNvSpPr/>
          <p:nvPr/>
        </p:nvSpPr>
        <p:spPr>
          <a:xfrm>
            <a:off x="2483768" y="1340768"/>
            <a:ext cx="1512168" cy="136815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9391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9" t="19444" r="1276" b="21032"/>
          <a:stretch/>
        </p:blipFill>
        <p:spPr bwMode="auto">
          <a:xfrm>
            <a:off x="451768" y="1799535"/>
            <a:ext cx="8460037" cy="2955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4" t="26969" r="2168" b="14088"/>
          <a:stretch/>
        </p:blipFill>
        <p:spPr bwMode="auto">
          <a:xfrm>
            <a:off x="451768" y="1782555"/>
            <a:ext cx="8240464" cy="2907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207" y="1590145"/>
            <a:ext cx="5599585" cy="4202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33" t="44412" r="26909" b="42907"/>
          <a:stretch/>
        </p:blipFill>
        <p:spPr bwMode="auto">
          <a:xfrm>
            <a:off x="5025386" y="762681"/>
            <a:ext cx="3886419" cy="806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0 Imagen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912402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0295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Patològic</a:t>
            </a:r>
          </a:p>
        </p:txBody>
      </p:sp>
      <p:sp>
        <p:nvSpPr>
          <p:cNvPr id="39" name="38 Rectángulo"/>
          <p:cNvSpPr/>
          <p:nvPr/>
        </p:nvSpPr>
        <p:spPr>
          <a:xfrm>
            <a:off x="381265" y="685362"/>
            <a:ext cx="407194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Sostre fals: Esquerdes perimetrals.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321" y="1590146"/>
            <a:ext cx="5599585" cy="4202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7" t="28917" r="2503" b="9127"/>
          <a:stretch/>
        </p:blipFill>
        <p:spPr bwMode="auto">
          <a:xfrm>
            <a:off x="251520" y="3486412"/>
            <a:ext cx="5744804" cy="2192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518" y="1590146"/>
            <a:ext cx="3150962" cy="4202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321" y="1590146"/>
            <a:ext cx="5599585" cy="4202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395536" y="1052736"/>
            <a:ext cx="194796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Localització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395536" y="1052736"/>
            <a:ext cx="185980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Fotografies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395536" y="1052736"/>
            <a:ext cx="24223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Possibles causes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3123922" y="2204864"/>
            <a:ext cx="25902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Tensions diferents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3144749" y="2668850"/>
            <a:ext cx="20709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Falta de trava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395536" y="1052736"/>
            <a:ext cx="321626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Possibles intervencions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10292" r="11850" b="16005"/>
          <a:stretch/>
        </p:blipFill>
        <p:spPr bwMode="auto">
          <a:xfrm>
            <a:off x="808982" y="1651382"/>
            <a:ext cx="7526035" cy="4141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8" t="14838" r="7411" b="8929"/>
          <a:stretch/>
        </p:blipFill>
        <p:spPr bwMode="auto">
          <a:xfrm>
            <a:off x="545201" y="1614356"/>
            <a:ext cx="8273170" cy="4215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26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1" grpId="1"/>
      <p:bldP spid="21" grpId="2"/>
      <p:bldP spid="22" grpId="1"/>
      <p:bldP spid="22" grpId="2"/>
      <p:bldP spid="23" grpId="0"/>
      <p:bldP spid="23" grpId="1"/>
      <p:bldP spid="24" grpId="0"/>
      <p:bldP spid="24" grpId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3278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Constructiu</a:t>
            </a:r>
          </a:p>
          <a:p>
            <a:r>
              <a:rPr lang="es-E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Coberta</a:t>
            </a:r>
            <a:endParaRPr lang="ca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0" t="20968" r="9677" b="34670"/>
          <a:stretch/>
        </p:blipFill>
        <p:spPr bwMode="auto">
          <a:xfrm>
            <a:off x="381265" y="1944875"/>
            <a:ext cx="8511215" cy="242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2" t="28191" r="2765" b="13973"/>
          <a:stretch/>
        </p:blipFill>
        <p:spPr bwMode="auto">
          <a:xfrm>
            <a:off x="489276" y="1975647"/>
            <a:ext cx="8295192" cy="2889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19872" y="2347290"/>
            <a:ext cx="2160240" cy="720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6" name="15 Rectángulo"/>
          <p:cNvSpPr/>
          <p:nvPr/>
        </p:nvSpPr>
        <p:spPr>
          <a:xfrm>
            <a:off x="1418856" y="2564904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7" name="16 Rectángulo"/>
          <p:cNvSpPr/>
          <p:nvPr/>
        </p:nvSpPr>
        <p:spPr>
          <a:xfrm>
            <a:off x="1418856" y="2780928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8" name="17 Rectángulo"/>
          <p:cNvSpPr/>
          <p:nvPr/>
        </p:nvSpPr>
        <p:spPr>
          <a:xfrm>
            <a:off x="1418856" y="2960948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9" name="18 Rectángulo"/>
          <p:cNvSpPr/>
          <p:nvPr/>
        </p:nvSpPr>
        <p:spPr>
          <a:xfrm>
            <a:off x="1418856" y="3140968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0" name="19 Rectángulo"/>
          <p:cNvSpPr/>
          <p:nvPr/>
        </p:nvSpPr>
        <p:spPr>
          <a:xfrm>
            <a:off x="1418856" y="3356992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1" name="20 Rectángulo"/>
          <p:cNvSpPr/>
          <p:nvPr/>
        </p:nvSpPr>
        <p:spPr>
          <a:xfrm>
            <a:off x="1418856" y="3573016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2" name="21 Rectángulo"/>
          <p:cNvSpPr/>
          <p:nvPr/>
        </p:nvSpPr>
        <p:spPr>
          <a:xfrm>
            <a:off x="1418856" y="3753036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3" name="22 Rectángulo"/>
          <p:cNvSpPr/>
          <p:nvPr/>
        </p:nvSpPr>
        <p:spPr>
          <a:xfrm>
            <a:off x="1418856" y="3969060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4" name="23 Rectángulo"/>
          <p:cNvSpPr/>
          <p:nvPr/>
        </p:nvSpPr>
        <p:spPr>
          <a:xfrm>
            <a:off x="1418856" y="4149080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5" name="24 Rectángulo"/>
          <p:cNvSpPr/>
          <p:nvPr/>
        </p:nvSpPr>
        <p:spPr>
          <a:xfrm>
            <a:off x="1418856" y="4365104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6" name="25 Rectángulo"/>
          <p:cNvSpPr/>
          <p:nvPr/>
        </p:nvSpPr>
        <p:spPr>
          <a:xfrm>
            <a:off x="1418856" y="4545124"/>
            <a:ext cx="4161256" cy="1080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pic>
        <p:nvPicPr>
          <p:cNvPr id="30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05" t="14879" r="29336" b="12920"/>
          <a:stretch/>
        </p:blipFill>
        <p:spPr bwMode="auto">
          <a:xfrm>
            <a:off x="2339752" y="857274"/>
            <a:ext cx="4752528" cy="4803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3" t="18180" r="16228" b="24480"/>
          <a:stretch/>
        </p:blipFill>
        <p:spPr bwMode="auto">
          <a:xfrm>
            <a:off x="2672572" y="857274"/>
            <a:ext cx="4086888" cy="4869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5" t="29805" r="31853" b="15702"/>
          <a:stretch/>
        </p:blipFill>
        <p:spPr bwMode="auto">
          <a:xfrm>
            <a:off x="1014199" y="1097762"/>
            <a:ext cx="7245346" cy="4682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1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6" t="21429" r="7969" b="22790"/>
          <a:stretch/>
        </p:blipFill>
        <p:spPr bwMode="auto">
          <a:xfrm>
            <a:off x="395536" y="2573046"/>
            <a:ext cx="8325296" cy="3016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0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0295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Patològic</a:t>
            </a:r>
          </a:p>
        </p:txBody>
      </p:sp>
      <p:sp>
        <p:nvSpPr>
          <p:cNvPr id="39" name="38 Rectángulo"/>
          <p:cNvSpPr/>
          <p:nvPr/>
        </p:nvSpPr>
        <p:spPr>
          <a:xfrm>
            <a:off x="381265" y="685362"/>
            <a:ext cx="627768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Sostres falsos:  Fissures, escrostonats i despreniments.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8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2" t="29923" r="3036" b="15702"/>
          <a:stretch/>
        </p:blipFill>
        <p:spPr bwMode="auto">
          <a:xfrm>
            <a:off x="383225" y="2742508"/>
            <a:ext cx="8413558" cy="2815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5" t="32830" r="26574" b="46235"/>
          <a:stretch/>
        </p:blipFill>
        <p:spPr bwMode="auto">
          <a:xfrm>
            <a:off x="4991091" y="1144331"/>
            <a:ext cx="3823128" cy="1276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187" y="1732541"/>
            <a:ext cx="5096468" cy="38252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1" t="10291" r="4933" b="9227"/>
          <a:stretch/>
        </p:blipFill>
        <p:spPr bwMode="auto">
          <a:xfrm>
            <a:off x="989077" y="1495342"/>
            <a:ext cx="6976491" cy="4085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19 Rectángulo"/>
          <p:cNvSpPr/>
          <p:nvPr/>
        </p:nvSpPr>
        <p:spPr>
          <a:xfrm>
            <a:off x="382551" y="1012666"/>
            <a:ext cx="194796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Localització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1 Elipse"/>
          <p:cNvSpPr/>
          <p:nvPr/>
        </p:nvSpPr>
        <p:spPr>
          <a:xfrm>
            <a:off x="8028384" y="2708920"/>
            <a:ext cx="548432" cy="43204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1" name="20 Rectángulo"/>
          <p:cNvSpPr/>
          <p:nvPr/>
        </p:nvSpPr>
        <p:spPr>
          <a:xfrm>
            <a:off x="395536" y="1012666"/>
            <a:ext cx="185980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Fotografies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95536" y="1012666"/>
            <a:ext cx="24223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Possibles causes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483768" y="2068338"/>
            <a:ext cx="38908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Filtracions a causa del canaló.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395536" y="1012666"/>
            <a:ext cx="321626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Possibles intervencions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243648" y="4941168"/>
            <a:ext cx="145204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2" name="21 Rectángulo"/>
          <p:cNvSpPr/>
          <p:nvPr/>
        </p:nvSpPr>
        <p:spPr>
          <a:xfrm>
            <a:off x="2555776" y="4941167"/>
            <a:ext cx="145204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5" name="4 CuadroTexto"/>
          <p:cNvSpPr txBox="1"/>
          <p:nvPr/>
        </p:nvSpPr>
        <p:spPr>
          <a:xfrm>
            <a:off x="4211960" y="4869160"/>
            <a:ext cx="248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dirty="0" smtClean="0">
                <a:latin typeface="Calibri"/>
                <a:cs typeface="Calibri"/>
              </a:rPr>
              <a:t>≥</a:t>
            </a:r>
            <a:endParaRPr lang="ca-ES" sz="1400" dirty="0"/>
          </a:p>
        </p:txBody>
      </p:sp>
      <p:sp>
        <p:nvSpPr>
          <p:cNvPr id="23" name="22 CuadroTexto"/>
          <p:cNvSpPr txBox="1"/>
          <p:nvPr/>
        </p:nvSpPr>
        <p:spPr>
          <a:xfrm>
            <a:off x="2483768" y="4874477"/>
            <a:ext cx="248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dirty="0" smtClean="0">
                <a:latin typeface="Calibri"/>
                <a:cs typeface="Calibri"/>
              </a:rPr>
              <a:t>≥</a:t>
            </a:r>
            <a:endParaRPr lang="ca-ES" sz="1400" dirty="0"/>
          </a:p>
        </p:txBody>
      </p:sp>
      <p:sp>
        <p:nvSpPr>
          <p:cNvPr id="6" name="5 Rectángulo"/>
          <p:cNvSpPr/>
          <p:nvPr/>
        </p:nvSpPr>
        <p:spPr>
          <a:xfrm>
            <a:off x="3779912" y="4725144"/>
            <a:ext cx="1211179" cy="72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4" name="23 Rectángulo"/>
          <p:cNvSpPr/>
          <p:nvPr/>
        </p:nvSpPr>
        <p:spPr>
          <a:xfrm>
            <a:off x="2228477" y="4725144"/>
            <a:ext cx="1211179" cy="72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5" name="24 Rectángulo"/>
          <p:cNvSpPr/>
          <p:nvPr/>
        </p:nvSpPr>
        <p:spPr>
          <a:xfrm>
            <a:off x="989076" y="2780928"/>
            <a:ext cx="617625" cy="9116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6" name="25 Rectángulo"/>
          <p:cNvSpPr/>
          <p:nvPr/>
        </p:nvSpPr>
        <p:spPr>
          <a:xfrm>
            <a:off x="1203675" y="3339498"/>
            <a:ext cx="145204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26 CuadroTexto"/>
          <p:cNvSpPr txBox="1"/>
          <p:nvPr/>
        </p:nvSpPr>
        <p:spPr>
          <a:xfrm rot="16200000">
            <a:off x="1147162" y="3255546"/>
            <a:ext cx="248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dirty="0" smtClean="0">
                <a:latin typeface="Calibri"/>
                <a:cs typeface="Calibri"/>
              </a:rPr>
              <a:t>≥</a:t>
            </a:r>
            <a:endParaRPr lang="ca-ES" sz="1400" dirty="0"/>
          </a:p>
        </p:txBody>
      </p:sp>
      <p:sp>
        <p:nvSpPr>
          <p:cNvPr id="28" name="27 Rectángulo"/>
          <p:cNvSpPr/>
          <p:nvPr/>
        </p:nvSpPr>
        <p:spPr>
          <a:xfrm>
            <a:off x="395536" y="1012666"/>
            <a:ext cx="21226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- Manteniment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5" t="19313" r="3878" b="10686"/>
          <a:stretch/>
        </p:blipFill>
        <p:spPr bwMode="auto">
          <a:xfrm>
            <a:off x="395536" y="1425663"/>
            <a:ext cx="8395605" cy="3689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827584" y="3645187"/>
            <a:ext cx="7963557" cy="7199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62654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" grpId="0" animBg="1"/>
      <p:bldP spid="2" grpId="1" animBg="1"/>
      <p:bldP spid="21" grpId="0"/>
      <p:bldP spid="21" grpId="1"/>
      <p:bldP spid="13" grpId="0"/>
      <p:bldP spid="13" grpId="1"/>
      <p:bldP spid="14" grpId="0"/>
      <p:bldP spid="14" grpId="1"/>
      <p:bldP spid="16" grpId="0"/>
      <p:bldP spid="16" grpId="1"/>
      <p:bldP spid="4" grpId="0" animBg="1"/>
      <p:bldP spid="4" grpId="1" animBg="1"/>
      <p:bldP spid="22" grpId="0" animBg="1"/>
      <p:bldP spid="22" grpId="1" animBg="1"/>
      <p:bldP spid="5" grpId="0"/>
      <p:bldP spid="5" grpId="1"/>
      <p:bldP spid="23" grpId="0"/>
      <p:bldP spid="23" grpId="1"/>
      <p:bldP spid="6" grpId="0" animBg="1"/>
      <p:bldP spid="6" grpId="1" animBg="1"/>
      <p:bldP spid="6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6" grpId="0" animBg="1"/>
      <p:bldP spid="26" grpId="1" animBg="1"/>
      <p:bldP spid="26" grpId="2" animBg="1"/>
      <p:bldP spid="27" grpId="0"/>
      <p:bldP spid="27" grpId="1"/>
      <p:bldP spid="27" grpId="2"/>
      <p:bldP spid="28" grpId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0295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Patològic</a:t>
            </a:r>
          </a:p>
        </p:txBody>
      </p:sp>
      <p:sp>
        <p:nvSpPr>
          <p:cNvPr id="39" name="38 Rectángulo"/>
          <p:cNvSpPr/>
          <p:nvPr/>
        </p:nvSpPr>
        <p:spPr>
          <a:xfrm>
            <a:off x="381265" y="685362"/>
            <a:ext cx="191129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Taula – Resum</a:t>
            </a:r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1" t="9901" r="21447" b="5875"/>
          <a:stretch/>
        </p:blipFill>
        <p:spPr bwMode="auto">
          <a:xfrm>
            <a:off x="2410860" y="236248"/>
            <a:ext cx="6409612" cy="54981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059832" y="2348880"/>
            <a:ext cx="72008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0" name="29 Rectángulo"/>
          <p:cNvSpPr/>
          <p:nvPr/>
        </p:nvSpPr>
        <p:spPr>
          <a:xfrm>
            <a:off x="3059832" y="2492896"/>
            <a:ext cx="72008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1" name="30 Rectángulo"/>
          <p:cNvSpPr/>
          <p:nvPr/>
        </p:nvSpPr>
        <p:spPr>
          <a:xfrm>
            <a:off x="3059832" y="3429000"/>
            <a:ext cx="72008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31 Rectángulo"/>
          <p:cNvSpPr/>
          <p:nvPr/>
        </p:nvSpPr>
        <p:spPr>
          <a:xfrm>
            <a:off x="3059832" y="3717032"/>
            <a:ext cx="72008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3" name="32 Rectángulo"/>
          <p:cNvSpPr/>
          <p:nvPr/>
        </p:nvSpPr>
        <p:spPr>
          <a:xfrm>
            <a:off x="3059832" y="4653136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19535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3227"/>
            <a:ext cx="2843808" cy="2134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672" y="13226"/>
            <a:ext cx="2843808" cy="2134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 Imagen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8348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Proposta d’Intervenció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ca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381265" y="685362"/>
            <a:ext cx="284103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Resum de l’estat actual</a:t>
            </a:r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954182" y="1556792"/>
            <a:ext cx="397942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Segons la gravetat de les lesions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320769" y="2020778"/>
            <a:ext cx="362265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Un Bon Estat de Conservació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317494" y="2452826"/>
            <a:ext cx="187904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Lesions Lleus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339752" y="2884874"/>
            <a:ext cx="19431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Lesions Greus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339752" y="3316922"/>
            <a:ext cx="162095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Molt Greus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950907" y="1556792"/>
            <a:ext cx="38896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Segons la necessitat d’intervenir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317494" y="2020778"/>
            <a:ext cx="286315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Manteniment Periòdic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2314219" y="2452826"/>
            <a:ext cx="193065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A termini Mig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2336477" y="2884874"/>
            <a:ext cx="280237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Urgent o Molt Urgent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2336477" y="3316922"/>
            <a:ext cx="143981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Immediat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7" t="16734" r="9998" b="21371"/>
          <a:stretch/>
        </p:blipFill>
        <p:spPr bwMode="auto">
          <a:xfrm>
            <a:off x="184354" y="1220230"/>
            <a:ext cx="8775291" cy="4527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4354" y="3084929"/>
            <a:ext cx="8775291" cy="192824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06260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8348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Proposta d’Intervenció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ca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1085320" y="1110076"/>
            <a:ext cx="266335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Criteris d’intervenció</a:t>
            </a:r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1387623" y="1765482"/>
            <a:ext cx="21307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Protecció de la </a:t>
            </a:r>
          </a:p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Façana Principal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1387623" y="2497756"/>
            <a:ext cx="16385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Protecció de </a:t>
            </a:r>
          </a:p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L’Estructura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1387623" y="3217836"/>
            <a:ext cx="25140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Protecció d’elements</a:t>
            </a:r>
          </a:p>
          <a:p>
            <a:r>
              <a:rPr lang="es-ES" sz="20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r>
              <a:rPr lang="es-E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’Interès</a:t>
            </a:r>
            <a:endParaRPr lang="ca-ES" sz="20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4908002" y="1117410"/>
            <a:ext cx="28220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Principis d’intervenció</a:t>
            </a:r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5210305" y="1772816"/>
            <a:ext cx="24529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Principi de Mínima </a:t>
            </a:r>
          </a:p>
          <a:p>
            <a:r>
              <a:rPr lang="es-E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Intervenció</a:t>
            </a:r>
            <a:endParaRPr lang="ca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5210305" y="2505090"/>
            <a:ext cx="28900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Principi de Conservació</a:t>
            </a:r>
          </a:p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Curativa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5210305" y="3225170"/>
            <a:ext cx="27446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Respectar </a:t>
            </a:r>
            <a:r>
              <a:rPr lang="es-ES" sz="20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Fisonomia</a:t>
            </a:r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i </a:t>
            </a:r>
          </a:p>
          <a:p>
            <a:r>
              <a:rPr lang="es-E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L’Estètica</a:t>
            </a:r>
            <a:endParaRPr lang="ca-ES" sz="20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578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1" grpId="0"/>
      <p:bldP spid="22" grpId="0"/>
      <p:bldP spid="23" grpId="0"/>
      <p:bldP spid="25" grpId="0"/>
      <p:bldP spid="26" grpId="0"/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8348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Proposta d’Intervenció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ca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0" t="27419" r="1384" b="14113"/>
          <a:stretch/>
        </p:blipFill>
        <p:spPr bwMode="auto">
          <a:xfrm>
            <a:off x="323528" y="1628800"/>
            <a:ext cx="8511216" cy="2923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549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8348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Proposta d’Intervenció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ca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0" t="27419" r="1384" b="14113"/>
          <a:stretch/>
        </p:blipFill>
        <p:spPr bwMode="auto">
          <a:xfrm>
            <a:off x="1619672" y="3356992"/>
            <a:ext cx="7200800" cy="2473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7" t="28026" r="2291" b="16129"/>
          <a:stretch/>
        </p:blipFill>
        <p:spPr bwMode="auto">
          <a:xfrm>
            <a:off x="251520" y="764704"/>
            <a:ext cx="7272808" cy="2481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19672" y="724246"/>
            <a:ext cx="1944216" cy="169664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7" name="6 Rectángulo"/>
          <p:cNvSpPr/>
          <p:nvPr/>
        </p:nvSpPr>
        <p:spPr>
          <a:xfrm>
            <a:off x="3563888" y="3344242"/>
            <a:ext cx="1224136" cy="169664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" name="3 Rectángulo"/>
          <p:cNvSpPr/>
          <p:nvPr/>
        </p:nvSpPr>
        <p:spPr>
          <a:xfrm>
            <a:off x="3131840" y="3344242"/>
            <a:ext cx="432048" cy="169664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cxnSp>
        <p:nvCxnSpPr>
          <p:cNvPr id="6" name="5 Conector recto"/>
          <p:cNvCxnSpPr/>
          <p:nvPr/>
        </p:nvCxnSpPr>
        <p:spPr>
          <a:xfrm flipH="1">
            <a:off x="1798704" y="2564904"/>
            <a:ext cx="397032" cy="43204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>
            <a:off x="1798704" y="2564904"/>
            <a:ext cx="397032" cy="43204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Rectángulo"/>
          <p:cNvSpPr/>
          <p:nvPr/>
        </p:nvSpPr>
        <p:spPr>
          <a:xfrm>
            <a:off x="3059832" y="4797152"/>
            <a:ext cx="1728192" cy="8640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2" name="11 Rectángulo"/>
          <p:cNvSpPr/>
          <p:nvPr/>
        </p:nvSpPr>
        <p:spPr>
          <a:xfrm>
            <a:off x="381265" y="2204864"/>
            <a:ext cx="1615955" cy="8640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5" name="14 Rectángulo"/>
          <p:cNvSpPr/>
          <p:nvPr/>
        </p:nvSpPr>
        <p:spPr>
          <a:xfrm>
            <a:off x="1659901" y="4797152"/>
            <a:ext cx="1615955" cy="8640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3" name="12 Rectángulo"/>
          <p:cNvSpPr/>
          <p:nvPr/>
        </p:nvSpPr>
        <p:spPr>
          <a:xfrm>
            <a:off x="1798704" y="2564904"/>
            <a:ext cx="397032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4" name="13 Rectángulo"/>
          <p:cNvSpPr/>
          <p:nvPr/>
        </p:nvSpPr>
        <p:spPr>
          <a:xfrm>
            <a:off x="6372200" y="4841452"/>
            <a:ext cx="432048" cy="243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6" name="15 Rectángulo"/>
          <p:cNvSpPr/>
          <p:nvPr/>
        </p:nvSpPr>
        <p:spPr>
          <a:xfrm>
            <a:off x="4572000" y="764704"/>
            <a:ext cx="1080120" cy="11521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9" name="18 Rectángulo"/>
          <p:cNvSpPr/>
          <p:nvPr/>
        </p:nvSpPr>
        <p:spPr>
          <a:xfrm>
            <a:off x="5868144" y="3284984"/>
            <a:ext cx="1080120" cy="11521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3239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7" grpId="0" animBg="1"/>
      <p:bldP spid="7" grpId="1" animBg="1"/>
      <p:bldP spid="4" grpId="0" animBg="1"/>
      <p:bldP spid="4" grpId="1" animBg="1"/>
      <p:bldP spid="11" grpId="0" animBg="1"/>
      <p:bldP spid="11" grpId="1" animBg="1"/>
      <p:bldP spid="12" grpId="0" animBg="1"/>
      <p:bldP spid="12" grpId="1" animBg="1"/>
      <p:bldP spid="15" grpId="0" animBg="1"/>
      <p:bldP spid="15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8348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Proposta d’Intervenció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ca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76" t="30242" r="18614" b="22580"/>
          <a:stretch/>
        </p:blipFill>
        <p:spPr bwMode="auto">
          <a:xfrm>
            <a:off x="381265" y="1556792"/>
            <a:ext cx="8406582" cy="3451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458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8348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Proposta d’Intervenció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ca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14" t="43951" r="7619" b="26815"/>
          <a:stretch/>
        </p:blipFill>
        <p:spPr bwMode="auto">
          <a:xfrm>
            <a:off x="983001" y="826609"/>
            <a:ext cx="7189399" cy="1382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55" t="15625" r="7504" b="13672"/>
          <a:stretch/>
        </p:blipFill>
        <p:spPr bwMode="auto">
          <a:xfrm>
            <a:off x="983001" y="2448126"/>
            <a:ext cx="7189399" cy="3340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72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8348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Proposta d’Intervenció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ca-ES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0" t="21775" r="1384" b="20766"/>
          <a:stretch/>
        </p:blipFill>
        <p:spPr bwMode="auto">
          <a:xfrm>
            <a:off x="442993" y="1592827"/>
            <a:ext cx="8233463" cy="284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17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4" y="1809398"/>
            <a:ext cx="8295191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a-ES" sz="5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Moltes gràcies per </a:t>
            </a:r>
            <a:br>
              <a:rPr lang="ca-ES" sz="5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ca-ES" sz="5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 vostra atenció</a:t>
            </a:r>
            <a:endParaRPr lang="es-ES" sz="50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442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6853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Constructiu</a:t>
            </a:r>
          </a:p>
          <a:p>
            <a:r>
              <a:rPr lang="es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Estructura </a:t>
            </a:r>
            <a:r>
              <a:rPr lang="es-ES" sz="20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horitzontal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8" t="29477" r="8219" b="20709"/>
          <a:stretch/>
        </p:blipFill>
        <p:spPr bwMode="auto">
          <a:xfrm>
            <a:off x="359532" y="2132856"/>
            <a:ext cx="8424936" cy="2971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2" t="21082" r="9058" b="25187"/>
          <a:stretch/>
        </p:blipFill>
        <p:spPr bwMode="auto">
          <a:xfrm>
            <a:off x="359532" y="1058442"/>
            <a:ext cx="8424936" cy="3059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99792" y="1556792"/>
            <a:ext cx="72008" cy="21602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" name="3 Rectángulo"/>
          <p:cNvSpPr/>
          <p:nvPr/>
        </p:nvSpPr>
        <p:spPr>
          <a:xfrm>
            <a:off x="4103948" y="1354452"/>
            <a:ext cx="72008" cy="23762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9 Rectángulo"/>
          <p:cNvSpPr/>
          <p:nvPr/>
        </p:nvSpPr>
        <p:spPr>
          <a:xfrm>
            <a:off x="1331640" y="1556792"/>
            <a:ext cx="4176464" cy="720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2" name="11 Rectángulo"/>
          <p:cNvSpPr/>
          <p:nvPr/>
        </p:nvSpPr>
        <p:spPr>
          <a:xfrm>
            <a:off x="1043608" y="1821964"/>
            <a:ext cx="4464496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8" name="17 Rectángulo"/>
          <p:cNvSpPr/>
          <p:nvPr/>
        </p:nvSpPr>
        <p:spPr>
          <a:xfrm>
            <a:off x="1043608" y="2075220"/>
            <a:ext cx="4464496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9" name="18 Rectángulo"/>
          <p:cNvSpPr/>
          <p:nvPr/>
        </p:nvSpPr>
        <p:spPr>
          <a:xfrm>
            <a:off x="1043608" y="2348880"/>
            <a:ext cx="4464496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0" name="19 Rectángulo"/>
          <p:cNvSpPr/>
          <p:nvPr/>
        </p:nvSpPr>
        <p:spPr>
          <a:xfrm>
            <a:off x="1043608" y="2614052"/>
            <a:ext cx="4464496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1" name="20 Rectángulo"/>
          <p:cNvSpPr/>
          <p:nvPr/>
        </p:nvSpPr>
        <p:spPr>
          <a:xfrm>
            <a:off x="1046560" y="2879225"/>
            <a:ext cx="4464496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2" name="21 Rectángulo"/>
          <p:cNvSpPr/>
          <p:nvPr/>
        </p:nvSpPr>
        <p:spPr>
          <a:xfrm>
            <a:off x="1043608" y="3140968"/>
            <a:ext cx="4464496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3" name="22 Rectángulo"/>
          <p:cNvSpPr/>
          <p:nvPr/>
        </p:nvSpPr>
        <p:spPr>
          <a:xfrm>
            <a:off x="1046560" y="3411728"/>
            <a:ext cx="4464496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4" name="23 Rectángulo"/>
          <p:cNvSpPr/>
          <p:nvPr/>
        </p:nvSpPr>
        <p:spPr>
          <a:xfrm>
            <a:off x="1331640" y="3660391"/>
            <a:ext cx="4179416" cy="5664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7349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22757E-6 L 0.18108 -0.25509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-12766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10" grpId="0" animBg="1"/>
      <p:bldP spid="10" grpId="1" animBg="1"/>
      <p:bldP spid="12" grpId="0" animBg="1"/>
      <p:bldP spid="12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7964"/>
            <a:ext cx="9144000" cy="9474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381265" y="324136"/>
            <a:ext cx="20295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Estudi Patològic</a:t>
            </a:r>
          </a:p>
        </p:txBody>
      </p:sp>
      <p:sp>
        <p:nvSpPr>
          <p:cNvPr id="39" name="38 Rectángulo"/>
          <p:cNvSpPr/>
          <p:nvPr/>
        </p:nvSpPr>
        <p:spPr>
          <a:xfrm>
            <a:off x="381265" y="685362"/>
            <a:ext cx="272702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a-ES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Esquerda longitudinal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9" t="25199" r="1834" b="16667"/>
          <a:stretch/>
        </p:blipFill>
        <p:spPr bwMode="auto">
          <a:xfrm>
            <a:off x="460408" y="1843314"/>
            <a:ext cx="8223184" cy="2822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0" t="12104" r="2503" b="15080"/>
          <a:stretch/>
        </p:blipFill>
        <p:spPr bwMode="auto">
          <a:xfrm>
            <a:off x="751479" y="1505849"/>
            <a:ext cx="7641041" cy="4117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532" y="1508680"/>
            <a:ext cx="6393211" cy="42568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00" t="14459" r="20128" b="8077"/>
          <a:stretch/>
        </p:blipFill>
        <p:spPr bwMode="auto">
          <a:xfrm>
            <a:off x="1776206" y="1496721"/>
            <a:ext cx="5363930" cy="4280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5120" y="1084674"/>
            <a:ext cx="194796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Localització: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395536" y="1052736"/>
            <a:ext cx="17556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Fotografia: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95536" y="1124744"/>
            <a:ext cx="24223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Possibles causes: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956355" y="2348880"/>
            <a:ext cx="303204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Mitgera sobre revoltó.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95536" y="1084674"/>
            <a:ext cx="321626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ca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Possibles intervencions:</a:t>
            </a:r>
            <a:endParaRPr lang="ca-ES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063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1"/>
      <p:bldP spid="10" grpId="0"/>
      <p:bldP spid="10" grpId="1"/>
      <p:bldP spid="12" grpId="1"/>
      <p:bldP spid="12" grpId="2"/>
      <p:bldP spid="13" grpId="0"/>
      <p:bldP spid="13" grpId="1"/>
      <p:bldP spid="14" grpId="0"/>
      <p:bldP spid="14" grpId="1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8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Compuesto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2114</TotalTime>
  <Words>1160</Words>
  <Application>Microsoft Office PowerPoint</Application>
  <PresentationFormat>Presentación en pantalla (4:3)</PresentationFormat>
  <Paragraphs>229</Paragraphs>
  <Slides>26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Elemental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vanessa</dc:creator>
  <cp:lastModifiedBy>vanessa</cp:lastModifiedBy>
  <cp:revision>185</cp:revision>
  <dcterms:created xsi:type="dcterms:W3CDTF">2012-07-02T11:53:47Z</dcterms:created>
  <dcterms:modified xsi:type="dcterms:W3CDTF">2012-07-09T03:15:32Z</dcterms:modified>
</cp:coreProperties>
</file>