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 bookmarkIdSeed="2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0" r:id="rId9"/>
    <p:sldId id="271" r:id="rId10"/>
    <p:sldId id="272" r:id="rId11"/>
    <p:sldId id="263" r:id="rId12"/>
    <p:sldId id="273" r:id="rId13"/>
    <p:sldId id="277" r:id="rId14"/>
    <p:sldId id="278" r:id="rId15"/>
    <p:sldId id="274" r:id="rId16"/>
    <p:sldId id="275" r:id="rId17"/>
    <p:sldId id="269" r:id="rId18"/>
    <p:sldId id="265" r:id="rId19"/>
    <p:sldId id="266" r:id="rId20"/>
    <p:sldId id="276" r:id="rId21"/>
    <p:sldId id="267" r:id="rId22"/>
    <p:sldId id="268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6F890A9-2807-4EBB-B81D-B2AA78EC7F39}" styleName="Estilo oscuro 2 - Énfasis 5/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0" autoAdjust="0"/>
    <p:restoredTop sz="94660"/>
  </p:normalViewPr>
  <p:slideViewPr>
    <p:cSldViewPr snapToGrid="0">
      <p:cViewPr varScale="1">
        <p:scale>
          <a:sx n="163" d="100"/>
          <a:sy n="163" d="100"/>
        </p:scale>
        <p:origin x="222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Oier\Desktop\TFM\pruebas_nios2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Oier\Desktop\TFM\pruebas_nios2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cap="none" spc="20" baseline="0">
                <a:solidFill>
                  <a:schemeClr val="dk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 dirty="0"/>
              <a:t>Efectos de la caché L1 de Instrucciones (L1D: 512B, </a:t>
            </a:r>
          </a:p>
          <a:p>
            <a:pPr>
              <a:defRPr/>
            </a:pPr>
            <a:r>
              <a:rPr lang="es-ES" dirty="0" err="1"/>
              <a:t>Pred</a:t>
            </a:r>
            <a:r>
              <a:rPr lang="es-ES" dirty="0"/>
              <a:t> de Saltos: 8192)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cap="none" spc="20" baseline="0">
              <a:solidFill>
                <a:schemeClr val="dk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plotArea>
      <c:layout/>
      <c:lineChart>
        <c:grouping val="stacked"/>
        <c:varyColors val="0"/>
        <c:ser>
          <c:idx val="0"/>
          <c:order val="0"/>
          <c:tx>
            <c:strRef>
              <c:f>Hoja1!$B$23</c:f>
              <c:strCache>
                <c:ptCount val="1"/>
                <c:pt idx="0">
                  <c:v>Home</c:v>
                </c:pt>
              </c:strCache>
            </c:strRef>
          </c:tx>
          <c:spPr>
            <a:ln w="22225" cap="rnd" cmpd="sng" algn="ctr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Hoja1!$A$24:$A$32</c:f>
              <c:strCache>
                <c:ptCount val="9"/>
                <c:pt idx="0">
                  <c:v>0B</c:v>
                </c:pt>
                <c:pt idx="1">
                  <c:v>512B</c:v>
                </c:pt>
                <c:pt idx="2">
                  <c:v>1KB</c:v>
                </c:pt>
                <c:pt idx="3">
                  <c:v>2KB</c:v>
                </c:pt>
                <c:pt idx="4">
                  <c:v>4KB</c:v>
                </c:pt>
                <c:pt idx="5">
                  <c:v>8KB</c:v>
                </c:pt>
                <c:pt idx="6">
                  <c:v>16KB</c:v>
                </c:pt>
                <c:pt idx="7">
                  <c:v>32KB</c:v>
                </c:pt>
                <c:pt idx="8">
                  <c:v>64KB</c:v>
                </c:pt>
              </c:strCache>
            </c:strRef>
          </c:cat>
          <c:val>
            <c:numRef>
              <c:f>Hoja1!$B$24:$B$32</c:f>
              <c:numCache>
                <c:formatCode>General</c:formatCode>
                <c:ptCount val="9"/>
                <c:pt idx="0" formatCode="#,##0.000">
                  <c:v>1.7549999999999999</c:v>
                </c:pt>
                <c:pt idx="1">
                  <c:v>0.39400000000000002</c:v>
                </c:pt>
                <c:pt idx="2">
                  <c:v>0.37</c:v>
                </c:pt>
                <c:pt idx="3">
                  <c:v>0.32200000000000001</c:v>
                </c:pt>
                <c:pt idx="4">
                  <c:v>0.28299999999999997</c:v>
                </c:pt>
                <c:pt idx="5">
                  <c:v>0.28199999999999997</c:v>
                </c:pt>
                <c:pt idx="6">
                  <c:v>0.248</c:v>
                </c:pt>
                <c:pt idx="7">
                  <c:v>0.247</c:v>
                </c:pt>
                <c:pt idx="8">
                  <c:v>0.215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DD5-4A53-BF59-7011772DFB9E}"/>
            </c:ext>
          </c:extLst>
        </c:ser>
        <c:ser>
          <c:idx val="1"/>
          <c:order val="1"/>
          <c:tx>
            <c:strRef>
              <c:f>Hoja1!$C$23</c:f>
              <c:strCache>
                <c:ptCount val="1"/>
                <c:pt idx="0">
                  <c:v>Camara</c:v>
                </c:pt>
              </c:strCache>
            </c:strRef>
          </c:tx>
          <c:spPr>
            <a:ln w="22225" cap="rnd" cmpd="sng" algn="ctr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Hoja1!$A$24:$A$32</c:f>
              <c:strCache>
                <c:ptCount val="9"/>
                <c:pt idx="0">
                  <c:v>0B</c:v>
                </c:pt>
                <c:pt idx="1">
                  <c:v>512B</c:v>
                </c:pt>
                <c:pt idx="2">
                  <c:v>1KB</c:v>
                </c:pt>
                <c:pt idx="3">
                  <c:v>2KB</c:v>
                </c:pt>
                <c:pt idx="4">
                  <c:v>4KB</c:v>
                </c:pt>
                <c:pt idx="5">
                  <c:v>8KB</c:v>
                </c:pt>
                <c:pt idx="6">
                  <c:v>16KB</c:v>
                </c:pt>
                <c:pt idx="7">
                  <c:v>32KB</c:v>
                </c:pt>
                <c:pt idx="8">
                  <c:v>64KB</c:v>
                </c:pt>
              </c:strCache>
            </c:strRef>
          </c:cat>
          <c:val>
            <c:numRef>
              <c:f>Hoja1!$C$24:$C$32</c:f>
              <c:numCache>
                <c:formatCode>General</c:formatCode>
                <c:ptCount val="9"/>
                <c:pt idx="0">
                  <c:v>3.6240000000000001</c:v>
                </c:pt>
                <c:pt idx="1">
                  <c:v>0.753</c:v>
                </c:pt>
                <c:pt idx="2">
                  <c:v>0.752</c:v>
                </c:pt>
                <c:pt idx="3">
                  <c:v>0.60299999999999998</c:v>
                </c:pt>
                <c:pt idx="4">
                  <c:v>0.53100000000000003</c:v>
                </c:pt>
                <c:pt idx="5">
                  <c:v>0.53500000000000003</c:v>
                </c:pt>
                <c:pt idx="6">
                  <c:v>0.45400000000000001</c:v>
                </c:pt>
                <c:pt idx="7">
                  <c:v>0.45400000000000001</c:v>
                </c:pt>
                <c:pt idx="8">
                  <c:v>0.40500000000000003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DD5-4A53-BF59-7011772DFB9E}"/>
            </c:ext>
          </c:extLst>
        </c:ser>
        <c:ser>
          <c:idx val="2"/>
          <c:order val="2"/>
          <c:tx>
            <c:strRef>
              <c:f>Hoja1!$D$23</c:f>
              <c:strCache>
                <c:ptCount val="1"/>
                <c:pt idx="0">
                  <c:v>Config</c:v>
                </c:pt>
              </c:strCache>
            </c:strRef>
          </c:tx>
          <c:spPr>
            <a:ln w="22225" cap="rnd" cmpd="sng" algn="ctr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Hoja1!$A$24:$A$32</c:f>
              <c:strCache>
                <c:ptCount val="9"/>
                <c:pt idx="0">
                  <c:v>0B</c:v>
                </c:pt>
                <c:pt idx="1">
                  <c:v>512B</c:v>
                </c:pt>
                <c:pt idx="2">
                  <c:v>1KB</c:v>
                </c:pt>
                <c:pt idx="3">
                  <c:v>2KB</c:v>
                </c:pt>
                <c:pt idx="4">
                  <c:v>4KB</c:v>
                </c:pt>
                <c:pt idx="5">
                  <c:v>8KB</c:v>
                </c:pt>
                <c:pt idx="6">
                  <c:v>16KB</c:v>
                </c:pt>
                <c:pt idx="7">
                  <c:v>32KB</c:v>
                </c:pt>
                <c:pt idx="8">
                  <c:v>64KB</c:v>
                </c:pt>
              </c:strCache>
            </c:strRef>
          </c:cat>
          <c:val>
            <c:numRef>
              <c:f>Hoja1!$D$24:$D$32</c:f>
              <c:numCache>
                <c:formatCode>General</c:formatCode>
                <c:ptCount val="9"/>
                <c:pt idx="0">
                  <c:v>17.207000000000001</c:v>
                </c:pt>
                <c:pt idx="1">
                  <c:v>3.766</c:v>
                </c:pt>
                <c:pt idx="2">
                  <c:v>3.649</c:v>
                </c:pt>
                <c:pt idx="3">
                  <c:v>3.0150000000000001</c:v>
                </c:pt>
                <c:pt idx="4">
                  <c:v>2.6040000000000001</c:v>
                </c:pt>
                <c:pt idx="5">
                  <c:v>2.5649999999999999</c:v>
                </c:pt>
                <c:pt idx="6">
                  <c:v>2.1880000000000002</c:v>
                </c:pt>
                <c:pt idx="7">
                  <c:v>2.1909999999999998</c:v>
                </c:pt>
                <c:pt idx="8">
                  <c:v>1.875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9DD5-4A53-BF59-7011772DFB9E}"/>
            </c:ext>
          </c:extLst>
        </c:ser>
        <c:ser>
          <c:idx val="3"/>
          <c:order val="3"/>
          <c:tx>
            <c:strRef>
              <c:f>Hoja1!$E$23</c:f>
              <c:strCache>
                <c:ptCount val="1"/>
                <c:pt idx="0">
                  <c:v>Galeria</c:v>
                </c:pt>
              </c:strCache>
            </c:strRef>
          </c:tx>
          <c:spPr>
            <a:ln w="22225" cap="rnd" cmpd="sng" algn="ctr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Hoja1!$A$24:$A$32</c:f>
              <c:strCache>
                <c:ptCount val="9"/>
                <c:pt idx="0">
                  <c:v>0B</c:v>
                </c:pt>
                <c:pt idx="1">
                  <c:v>512B</c:v>
                </c:pt>
                <c:pt idx="2">
                  <c:v>1KB</c:v>
                </c:pt>
                <c:pt idx="3">
                  <c:v>2KB</c:v>
                </c:pt>
                <c:pt idx="4">
                  <c:v>4KB</c:v>
                </c:pt>
                <c:pt idx="5">
                  <c:v>8KB</c:v>
                </c:pt>
                <c:pt idx="6">
                  <c:v>16KB</c:v>
                </c:pt>
                <c:pt idx="7">
                  <c:v>32KB</c:v>
                </c:pt>
                <c:pt idx="8">
                  <c:v>64KB</c:v>
                </c:pt>
              </c:strCache>
            </c:strRef>
          </c:cat>
          <c:val>
            <c:numRef>
              <c:f>Hoja1!$E$24:$E$32</c:f>
              <c:numCache>
                <c:formatCode>General</c:formatCode>
                <c:ptCount val="9"/>
                <c:pt idx="0">
                  <c:v>2.2909999999999999</c:v>
                </c:pt>
                <c:pt idx="1">
                  <c:v>0.498</c:v>
                </c:pt>
                <c:pt idx="2">
                  <c:v>0.48299999999999998</c:v>
                </c:pt>
                <c:pt idx="3">
                  <c:v>0.39500000000000002</c:v>
                </c:pt>
                <c:pt idx="4">
                  <c:v>0.34100000000000003</c:v>
                </c:pt>
                <c:pt idx="5">
                  <c:v>0.34499999999999997</c:v>
                </c:pt>
                <c:pt idx="6">
                  <c:v>0.29399999999999998</c:v>
                </c:pt>
                <c:pt idx="7">
                  <c:v>0.29399999999999998</c:v>
                </c:pt>
                <c:pt idx="8">
                  <c:v>0.254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9DD5-4A53-BF59-7011772DFB9E}"/>
            </c:ext>
          </c:extLst>
        </c:ser>
        <c:ser>
          <c:idx val="4"/>
          <c:order val="4"/>
          <c:tx>
            <c:strRef>
              <c:f>Hoja1!$F$23</c:f>
              <c:strCache>
                <c:ptCount val="1"/>
                <c:pt idx="0">
                  <c:v>Disp. Rafaga</c:v>
                </c:pt>
              </c:strCache>
            </c:strRef>
          </c:tx>
          <c:spPr>
            <a:ln w="22225" cap="rnd" cmpd="sng" algn="ctr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strRef>
              <c:f>Hoja1!$A$24:$A$32</c:f>
              <c:strCache>
                <c:ptCount val="9"/>
                <c:pt idx="0">
                  <c:v>0B</c:v>
                </c:pt>
                <c:pt idx="1">
                  <c:v>512B</c:v>
                </c:pt>
                <c:pt idx="2">
                  <c:v>1KB</c:v>
                </c:pt>
                <c:pt idx="3">
                  <c:v>2KB</c:v>
                </c:pt>
                <c:pt idx="4">
                  <c:v>4KB</c:v>
                </c:pt>
                <c:pt idx="5">
                  <c:v>8KB</c:v>
                </c:pt>
                <c:pt idx="6">
                  <c:v>16KB</c:v>
                </c:pt>
                <c:pt idx="7">
                  <c:v>32KB</c:v>
                </c:pt>
                <c:pt idx="8">
                  <c:v>64KB</c:v>
                </c:pt>
              </c:strCache>
            </c:strRef>
          </c:cat>
          <c:val>
            <c:numRef>
              <c:f>Hoja1!$F$24:$F$32</c:f>
              <c:numCache>
                <c:formatCode>General</c:formatCode>
                <c:ptCount val="9"/>
                <c:pt idx="0">
                  <c:v>28.16</c:v>
                </c:pt>
                <c:pt idx="1">
                  <c:v>5.4130000000000003</c:v>
                </c:pt>
                <c:pt idx="2">
                  <c:v>5.1630000000000003</c:v>
                </c:pt>
                <c:pt idx="3">
                  <c:v>4.2480000000000002</c:v>
                </c:pt>
                <c:pt idx="4">
                  <c:v>3.7970000000000002</c:v>
                </c:pt>
                <c:pt idx="5">
                  <c:v>3.7839999999999998</c:v>
                </c:pt>
                <c:pt idx="6">
                  <c:v>3.464</c:v>
                </c:pt>
                <c:pt idx="7">
                  <c:v>3.4670000000000001</c:v>
                </c:pt>
                <c:pt idx="8">
                  <c:v>3.206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9DD5-4A53-BF59-7011772DFB9E}"/>
            </c:ext>
          </c:extLst>
        </c:ser>
        <c:ser>
          <c:idx val="5"/>
          <c:order val="5"/>
          <c:tx>
            <c:strRef>
              <c:f>Hoja1!$G$23</c:f>
              <c:strCache>
                <c:ptCount val="1"/>
                <c:pt idx="0">
                  <c:v>Estado</c:v>
                </c:pt>
              </c:strCache>
            </c:strRef>
          </c:tx>
          <c:spPr>
            <a:ln w="22225" cap="rnd" cmpd="sng" algn="ctr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strRef>
              <c:f>Hoja1!$A$24:$A$32</c:f>
              <c:strCache>
                <c:ptCount val="9"/>
                <c:pt idx="0">
                  <c:v>0B</c:v>
                </c:pt>
                <c:pt idx="1">
                  <c:v>512B</c:v>
                </c:pt>
                <c:pt idx="2">
                  <c:v>1KB</c:v>
                </c:pt>
                <c:pt idx="3">
                  <c:v>2KB</c:v>
                </c:pt>
                <c:pt idx="4">
                  <c:v>4KB</c:v>
                </c:pt>
                <c:pt idx="5">
                  <c:v>8KB</c:v>
                </c:pt>
                <c:pt idx="6">
                  <c:v>16KB</c:v>
                </c:pt>
                <c:pt idx="7">
                  <c:v>32KB</c:v>
                </c:pt>
                <c:pt idx="8">
                  <c:v>64KB</c:v>
                </c:pt>
              </c:strCache>
            </c:strRef>
          </c:cat>
          <c:val>
            <c:numRef>
              <c:f>Hoja1!$G$24:$G$32</c:f>
              <c:numCache>
                <c:formatCode>General</c:formatCode>
                <c:ptCount val="9"/>
                <c:pt idx="0">
                  <c:v>3.266</c:v>
                </c:pt>
                <c:pt idx="1">
                  <c:v>0.71099999999999997</c:v>
                </c:pt>
                <c:pt idx="2">
                  <c:v>0.69699999999999995</c:v>
                </c:pt>
                <c:pt idx="3">
                  <c:v>0.56999999999999995</c:v>
                </c:pt>
                <c:pt idx="4">
                  <c:v>0.49299999999999999</c:v>
                </c:pt>
                <c:pt idx="5">
                  <c:v>0.49099999999999999</c:v>
                </c:pt>
                <c:pt idx="6">
                  <c:v>0.41199999999999998</c:v>
                </c:pt>
                <c:pt idx="7">
                  <c:v>0.42299999999999999</c:v>
                </c:pt>
                <c:pt idx="8">
                  <c:v>0.35799999999999998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9DD5-4A53-BF59-7011772DFB9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dk1">
                  <a:lumMod val="35000"/>
                  <a:lumOff val="65000"/>
                  <a:alpha val="33000"/>
                </a:schemeClr>
              </a:solidFill>
              <a:round/>
            </a:ln>
            <a:effectLst/>
          </c:spPr>
        </c:dropLines>
        <c:smooth val="0"/>
        <c:axId val="410572728"/>
        <c:axId val="410570760"/>
      </c:lineChart>
      <c:catAx>
        <c:axId val="41057272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cap="all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ES"/>
                  <a:t>Tamaño</a:t>
                </a:r>
                <a:r>
                  <a:rPr lang="es-ES" baseline="0"/>
                  <a:t> l1i</a:t>
                </a:r>
                <a:endParaRPr lang="es-ES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900" b="0" i="0" u="none" strike="noStrike" kern="1200" cap="all" baseline="0">
                  <a:solidFill>
                    <a:schemeClr val="dk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E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410570760"/>
        <c:crosses val="autoZero"/>
        <c:auto val="1"/>
        <c:lblAlgn val="ctr"/>
        <c:lblOffset val="100"/>
        <c:noMultiLvlLbl val="0"/>
      </c:catAx>
      <c:valAx>
        <c:axId val="410570760"/>
        <c:scaling>
          <c:orientation val="minMax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0" i="0" u="none" strike="noStrike" kern="1200" cap="all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ES"/>
                  <a:t>tiempo de ejecución EN SEGUNDOS (menos es mejor)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0" i="0" u="none" strike="noStrike" kern="1200" cap="all" baseline="0">
                  <a:solidFill>
                    <a:schemeClr val="dk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E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410572728"/>
        <c:crosses val="autoZero"/>
        <c:crossBetween val="between"/>
      </c:valAx>
      <c:spPr>
        <a:gradFill>
          <a:gsLst>
            <a:gs pos="100000">
              <a:schemeClr val="lt1">
                <a:lumMod val="95000"/>
              </a:schemeClr>
            </a:gs>
            <a:gs pos="0">
              <a:schemeClr val="lt1"/>
            </a:gs>
          </a:gsLst>
          <a:lin ang="5400000" scaled="0"/>
        </a:gradFill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legend>
    <c:plotVisOnly val="1"/>
    <c:dispBlanksAs val="zero"/>
    <c:showDLblsOverMax val="0"/>
  </c:chart>
  <c:spPr>
    <a:solidFill>
      <a:schemeClr val="accent1">
        <a:lumMod val="20000"/>
        <a:lumOff val="80000"/>
        <a:alpha val="80000"/>
      </a:schemeClr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cap="none" spc="20" baseline="0">
                <a:solidFill>
                  <a:schemeClr val="dk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 sz="1400"/>
              <a:t>Efectos de la caché L1 de Datos (L1I: 64KB, </a:t>
            </a:r>
          </a:p>
          <a:p>
            <a:pPr>
              <a:defRPr/>
            </a:pPr>
            <a:r>
              <a:rPr lang="es-ES" sz="1400"/>
              <a:t>Pred de Saltos: 8192)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cap="none" spc="20" baseline="0">
              <a:solidFill>
                <a:schemeClr val="dk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Hoja1!$B$49</c:f>
              <c:strCache>
                <c:ptCount val="1"/>
                <c:pt idx="0">
                  <c:v>Home</c:v>
                </c:pt>
              </c:strCache>
            </c:strRef>
          </c:tx>
          <c:spPr>
            <a:ln w="22225" cap="rnd" cmpd="sng" algn="ctr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Hoja1!$A$50:$A$55</c:f>
              <c:strCache>
                <c:ptCount val="6"/>
                <c:pt idx="0">
                  <c:v>512B</c:v>
                </c:pt>
                <c:pt idx="1">
                  <c:v>1KB</c:v>
                </c:pt>
                <c:pt idx="2">
                  <c:v>2KB</c:v>
                </c:pt>
                <c:pt idx="3">
                  <c:v>4KB</c:v>
                </c:pt>
                <c:pt idx="4">
                  <c:v>8KB</c:v>
                </c:pt>
                <c:pt idx="5">
                  <c:v>16KB</c:v>
                </c:pt>
              </c:strCache>
            </c:strRef>
          </c:cat>
          <c:val>
            <c:numRef>
              <c:f>Hoja1!$B$50:$B$55</c:f>
              <c:numCache>
                <c:formatCode>General</c:formatCode>
                <c:ptCount val="6"/>
                <c:pt idx="0">
                  <c:v>0.215</c:v>
                </c:pt>
                <c:pt idx="1">
                  <c:v>0.19600000000000001</c:v>
                </c:pt>
                <c:pt idx="2">
                  <c:v>0.19400000000000001</c:v>
                </c:pt>
                <c:pt idx="3">
                  <c:v>0.193</c:v>
                </c:pt>
                <c:pt idx="4">
                  <c:v>0.193</c:v>
                </c:pt>
                <c:pt idx="5">
                  <c:v>0.193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766-4CBA-B860-26028B9708F1}"/>
            </c:ext>
          </c:extLst>
        </c:ser>
        <c:ser>
          <c:idx val="1"/>
          <c:order val="1"/>
          <c:tx>
            <c:strRef>
              <c:f>Hoja1!$C$49</c:f>
              <c:strCache>
                <c:ptCount val="1"/>
                <c:pt idx="0">
                  <c:v>Camara</c:v>
                </c:pt>
              </c:strCache>
            </c:strRef>
          </c:tx>
          <c:spPr>
            <a:ln w="22225" cap="rnd" cmpd="sng" algn="ctr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Hoja1!$A$50:$A$55</c:f>
              <c:strCache>
                <c:ptCount val="6"/>
                <c:pt idx="0">
                  <c:v>512B</c:v>
                </c:pt>
                <c:pt idx="1">
                  <c:v>1KB</c:v>
                </c:pt>
                <c:pt idx="2">
                  <c:v>2KB</c:v>
                </c:pt>
                <c:pt idx="3">
                  <c:v>4KB</c:v>
                </c:pt>
                <c:pt idx="4">
                  <c:v>8KB</c:v>
                </c:pt>
                <c:pt idx="5">
                  <c:v>16KB</c:v>
                </c:pt>
              </c:strCache>
            </c:strRef>
          </c:cat>
          <c:val>
            <c:numRef>
              <c:f>Hoja1!$C$50:$C$55</c:f>
              <c:numCache>
                <c:formatCode>General</c:formatCode>
                <c:ptCount val="6"/>
                <c:pt idx="0">
                  <c:v>0.40500000000000003</c:v>
                </c:pt>
                <c:pt idx="1">
                  <c:v>0.39500000000000002</c:v>
                </c:pt>
                <c:pt idx="2">
                  <c:v>0.38200000000000001</c:v>
                </c:pt>
                <c:pt idx="3">
                  <c:v>0.36699999999999999</c:v>
                </c:pt>
                <c:pt idx="4">
                  <c:v>0.375</c:v>
                </c:pt>
                <c:pt idx="5">
                  <c:v>0.375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766-4CBA-B860-26028B9708F1}"/>
            </c:ext>
          </c:extLst>
        </c:ser>
        <c:ser>
          <c:idx val="2"/>
          <c:order val="2"/>
          <c:tx>
            <c:strRef>
              <c:f>Hoja1!$D$49</c:f>
              <c:strCache>
                <c:ptCount val="1"/>
                <c:pt idx="0">
                  <c:v>Config</c:v>
                </c:pt>
              </c:strCache>
            </c:strRef>
          </c:tx>
          <c:spPr>
            <a:ln w="22225" cap="rnd" cmpd="sng" algn="ctr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Hoja1!$A$50:$A$55</c:f>
              <c:strCache>
                <c:ptCount val="6"/>
                <c:pt idx="0">
                  <c:v>512B</c:v>
                </c:pt>
                <c:pt idx="1">
                  <c:v>1KB</c:v>
                </c:pt>
                <c:pt idx="2">
                  <c:v>2KB</c:v>
                </c:pt>
                <c:pt idx="3">
                  <c:v>4KB</c:v>
                </c:pt>
                <c:pt idx="4">
                  <c:v>8KB</c:v>
                </c:pt>
                <c:pt idx="5">
                  <c:v>16KB</c:v>
                </c:pt>
              </c:strCache>
            </c:strRef>
          </c:cat>
          <c:val>
            <c:numRef>
              <c:f>Hoja1!$D$50:$D$55</c:f>
              <c:numCache>
                <c:formatCode>General</c:formatCode>
                <c:ptCount val="6"/>
                <c:pt idx="0">
                  <c:v>1.875</c:v>
                </c:pt>
                <c:pt idx="1">
                  <c:v>1.8220000000000001</c:v>
                </c:pt>
                <c:pt idx="2">
                  <c:v>1.8220000000000001</c:v>
                </c:pt>
                <c:pt idx="3">
                  <c:v>1.77</c:v>
                </c:pt>
                <c:pt idx="4">
                  <c:v>1.8</c:v>
                </c:pt>
                <c:pt idx="5">
                  <c:v>1.7869999999999999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C766-4CBA-B860-26028B9708F1}"/>
            </c:ext>
          </c:extLst>
        </c:ser>
        <c:ser>
          <c:idx val="3"/>
          <c:order val="3"/>
          <c:tx>
            <c:strRef>
              <c:f>Hoja1!$E$49</c:f>
              <c:strCache>
                <c:ptCount val="1"/>
                <c:pt idx="0">
                  <c:v>Galeria</c:v>
                </c:pt>
              </c:strCache>
            </c:strRef>
          </c:tx>
          <c:spPr>
            <a:ln w="22225" cap="rnd" cmpd="sng" algn="ctr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Hoja1!$A$50:$A$55</c:f>
              <c:strCache>
                <c:ptCount val="6"/>
                <c:pt idx="0">
                  <c:v>512B</c:v>
                </c:pt>
                <c:pt idx="1">
                  <c:v>1KB</c:v>
                </c:pt>
                <c:pt idx="2">
                  <c:v>2KB</c:v>
                </c:pt>
                <c:pt idx="3">
                  <c:v>4KB</c:v>
                </c:pt>
                <c:pt idx="4">
                  <c:v>8KB</c:v>
                </c:pt>
                <c:pt idx="5">
                  <c:v>16KB</c:v>
                </c:pt>
              </c:strCache>
            </c:strRef>
          </c:cat>
          <c:val>
            <c:numRef>
              <c:f>Hoja1!$E$50:$E$55</c:f>
              <c:numCache>
                <c:formatCode>General</c:formatCode>
                <c:ptCount val="6"/>
                <c:pt idx="0">
                  <c:v>0.254</c:v>
                </c:pt>
                <c:pt idx="1">
                  <c:v>0.249</c:v>
                </c:pt>
                <c:pt idx="2">
                  <c:v>0.24299999999999999</c:v>
                </c:pt>
                <c:pt idx="3">
                  <c:v>0.24199999999999999</c:v>
                </c:pt>
                <c:pt idx="4">
                  <c:v>0.23499999999999999</c:v>
                </c:pt>
                <c:pt idx="5">
                  <c:v>0.24099999999999999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C766-4CBA-B860-26028B9708F1}"/>
            </c:ext>
          </c:extLst>
        </c:ser>
        <c:ser>
          <c:idx val="4"/>
          <c:order val="4"/>
          <c:tx>
            <c:strRef>
              <c:f>Hoja1!$F$49</c:f>
              <c:strCache>
                <c:ptCount val="1"/>
                <c:pt idx="0">
                  <c:v>Disp. Rafaga</c:v>
                </c:pt>
              </c:strCache>
            </c:strRef>
          </c:tx>
          <c:spPr>
            <a:ln w="22225" cap="rnd" cmpd="sng" algn="ctr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strRef>
              <c:f>Hoja1!$A$50:$A$55</c:f>
              <c:strCache>
                <c:ptCount val="6"/>
                <c:pt idx="0">
                  <c:v>512B</c:v>
                </c:pt>
                <c:pt idx="1">
                  <c:v>1KB</c:v>
                </c:pt>
                <c:pt idx="2">
                  <c:v>2KB</c:v>
                </c:pt>
                <c:pt idx="3">
                  <c:v>4KB</c:v>
                </c:pt>
                <c:pt idx="4">
                  <c:v>8KB</c:v>
                </c:pt>
                <c:pt idx="5">
                  <c:v>16KB</c:v>
                </c:pt>
              </c:strCache>
            </c:strRef>
          </c:cat>
          <c:val>
            <c:numRef>
              <c:f>Hoja1!$F$50:$F$55</c:f>
              <c:numCache>
                <c:formatCode>General</c:formatCode>
                <c:ptCount val="6"/>
                <c:pt idx="0">
                  <c:v>3.206</c:v>
                </c:pt>
                <c:pt idx="1">
                  <c:v>3.1230000000000002</c:v>
                </c:pt>
                <c:pt idx="2">
                  <c:v>3.0950000000000002</c:v>
                </c:pt>
                <c:pt idx="3">
                  <c:v>3.07</c:v>
                </c:pt>
                <c:pt idx="4">
                  <c:v>3.0640000000000001</c:v>
                </c:pt>
                <c:pt idx="5">
                  <c:v>3.0569999999999999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C766-4CBA-B860-26028B9708F1}"/>
            </c:ext>
          </c:extLst>
        </c:ser>
        <c:ser>
          <c:idx val="5"/>
          <c:order val="5"/>
          <c:tx>
            <c:strRef>
              <c:f>Hoja1!$G$49</c:f>
              <c:strCache>
                <c:ptCount val="1"/>
                <c:pt idx="0">
                  <c:v>Estado</c:v>
                </c:pt>
              </c:strCache>
            </c:strRef>
          </c:tx>
          <c:spPr>
            <a:ln w="22225" cap="rnd" cmpd="sng" algn="ctr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strRef>
              <c:f>Hoja1!$A$50:$A$55</c:f>
              <c:strCache>
                <c:ptCount val="6"/>
                <c:pt idx="0">
                  <c:v>512B</c:v>
                </c:pt>
                <c:pt idx="1">
                  <c:v>1KB</c:v>
                </c:pt>
                <c:pt idx="2">
                  <c:v>2KB</c:v>
                </c:pt>
                <c:pt idx="3">
                  <c:v>4KB</c:v>
                </c:pt>
                <c:pt idx="4">
                  <c:v>8KB</c:v>
                </c:pt>
                <c:pt idx="5">
                  <c:v>16KB</c:v>
                </c:pt>
              </c:strCache>
            </c:strRef>
          </c:cat>
          <c:val>
            <c:numRef>
              <c:f>Hoja1!$G$50:$G$55</c:f>
              <c:numCache>
                <c:formatCode>General</c:formatCode>
                <c:ptCount val="6"/>
                <c:pt idx="0">
                  <c:v>0.35799999999999998</c:v>
                </c:pt>
                <c:pt idx="1">
                  <c:v>0.34599999999999997</c:v>
                </c:pt>
                <c:pt idx="2">
                  <c:v>0.34300000000000003</c:v>
                </c:pt>
                <c:pt idx="3">
                  <c:v>0.34399999999999997</c:v>
                </c:pt>
                <c:pt idx="4">
                  <c:v>0.34300000000000003</c:v>
                </c:pt>
                <c:pt idx="5">
                  <c:v>0.34200000000000003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C766-4CBA-B860-26028B9708F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dk1">
                  <a:lumMod val="35000"/>
                  <a:lumOff val="65000"/>
                  <a:alpha val="33000"/>
                </a:schemeClr>
              </a:solidFill>
              <a:round/>
            </a:ln>
            <a:effectLst/>
          </c:spPr>
        </c:dropLines>
        <c:smooth val="0"/>
        <c:axId val="369793232"/>
        <c:axId val="369790280"/>
      </c:lineChart>
      <c:catAx>
        <c:axId val="369793232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cap="all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ES"/>
                  <a:t>Tamaño L1D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900" b="0" i="0" u="none" strike="noStrike" kern="1200" cap="all" baseline="0">
                  <a:solidFill>
                    <a:schemeClr val="dk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E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369790280"/>
        <c:crosses val="autoZero"/>
        <c:auto val="1"/>
        <c:lblAlgn val="ctr"/>
        <c:lblOffset val="100"/>
        <c:noMultiLvlLbl val="0"/>
      </c:catAx>
      <c:valAx>
        <c:axId val="369790280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0" i="0" u="none" strike="noStrike" kern="1200" cap="all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ES"/>
                  <a:t>TIEMPO DE EJECUCIÓN EN SEGUNDOS (MENOS ES MEJOR)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0" i="0" u="none" strike="noStrike" kern="1200" cap="all" baseline="0">
                  <a:solidFill>
                    <a:schemeClr val="dk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E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369793232"/>
        <c:crosses val="autoZero"/>
        <c:crossBetween val="between"/>
      </c:valAx>
      <c:spPr>
        <a:gradFill>
          <a:gsLst>
            <a:gs pos="100000">
              <a:schemeClr val="lt1">
                <a:lumMod val="95000"/>
              </a:schemeClr>
            </a:gs>
            <a:gs pos="0">
              <a:schemeClr val="lt1"/>
            </a:gs>
          </a:gsLst>
          <a:lin ang="5400000" scaled="0"/>
        </a:gradFill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legend>
    <c:plotVisOnly val="1"/>
    <c:dispBlanksAs val="gap"/>
    <c:showDLblsOverMax val="0"/>
  </c:chart>
  <c:spPr>
    <a:solidFill>
      <a:schemeClr val="accent1">
        <a:lumMod val="20000"/>
        <a:lumOff val="80000"/>
        <a:alpha val="80000"/>
      </a:schemeClr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Efectos de</a:t>
            </a:r>
            <a:r>
              <a:rPr lang="es-ES" baseline="0"/>
              <a:t> LA PREDICCION DE SALTOS</a:t>
            </a:r>
            <a:r>
              <a:rPr lang="es-ES"/>
              <a:t> (L1I:0B, L1D:512B)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Hoja1!$A$164</c:f>
              <c:strCache>
                <c:ptCount val="1"/>
                <c:pt idx="0">
                  <c:v>Estático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Hoja1!$B$163:$G$163</c:f>
              <c:strCache>
                <c:ptCount val="6"/>
                <c:pt idx="0">
                  <c:v>Home</c:v>
                </c:pt>
                <c:pt idx="1">
                  <c:v>Camara</c:v>
                </c:pt>
                <c:pt idx="2">
                  <c:v>Config</c:v>
                </c:pt>
                <c:pt idx="3">
                  <c:v>Galeria</c:v>
                </c:pt>
                <c:pt idx="4">
                  <c:v>Disp. Rafaga</c:v>
                </c:pt>
                <c:pt idx="5">
                  <c:v>Estado</c:v>
                </c:pt>
              </c:strCache>
            </c:strRef>
          </c:cat>
          <c:val>
            <c:numRef>
              <c:f>Hoja1!$B$164:$G$164</c:f>
              <c:numCache>
                <c:formatCode>General</c:formatCode>
                <c:ptCount val="6"/>
                <c:pt idx="0">
                  <c:v>1.7969999999999999</c:v>
                </c:pt>
                <c:pt idx="1">
                  <c:v>3.71</c:v>
                </c:pt>
                <c:pt idx="2">
                  <c:v>17.664999999999999</c:v>
                </c:pt>
                <c:pt idx="3">
                  <c:v>2.3439999999999999</c:v>
                </c:pt>
                <c:pt idx="4">
                  <c:v>28.712</c:v>
                </c:pt>
                <c:pt idx="5">
                  <c:v>3.3359999999999999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62D-49DB-A6F9-D9F897FBB739}"/>
            </c:ext>
          </c:extLst>
        </c:ser>
        <c:ser>
          <c:idx val="1"/>
          <c:order val="1"/>
          <c:tx>
            <c:strRef>
              <c:f>Hoja1!$A$165</c:f>
              <c:strCache>
                <c:ptCount val="1"/>
                <c:pt idx="0">
                  <c:v>Dinámico: 256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Hoja1!$B$163:$G$163</c:f>
              <c:strCache>
                <c:ptCount val="6"/>
                <c:pt idx="0">
                  <c:v>Home</c:v>
                </c:pt>
                <c:pt idx="1">
                  <c:v>Camara</c:v>
                </c:pt>
                <c:pt idx="2">
                  <c:v>Config</c:v>
                </c:pt>
                <c:pt idx="3">
                  <c:v>Galeria</c:v>
                </c:pt>
                <c:pt idx="4">
                  <c:v>Disp. Rafaga</c:v>
                </c:pt>
                <c:pt idx="5">
                  <c:v>Estado</c:v>
                </c:pt>
              </c:strCache>
            </c:strRef>
          </c:cat>
          <c:val>
            <c:numRef>
              <c:f>Hoja1!$B$165:$G$165</c:f>
              <c:numCache>
                <c:formatCode>General</c:formatCode>
                <c:ptCount val="6"/>
                <c:pt idx="0">
                  <c:v>1.7669999999999999</c:v>
                </c:pt>
                <c:pt idx="1">
                  <c:v>3.6349999999999998</c:v>
                </c:pt>
                <c:pt idx="2">
                  <c:v>17.274999999999999</c:v>
                </c:pt>
                <c:pt idx="3">
                  <c:v>2.3130000000000002</c:v>
                </c:pt>
                <c:pt idx="4">
                  <c:v>28.257999999999999</c:v>
                </c:pt>
                <c:pt idx="5">
                  <c:v>3.2759999999999998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62D-49DB-A6F9-D9F897FBB739}"/>
            </c:ext>
          </c:extLst>
        </c:ser>
        <c:ser>
          <c:idx val="2"/>
          <c:order val="2"/>
          <c:tx>
            <c:strRef>
              <c:f>Hoja1!$A$166</c:f>
              <c:strCache>
                <c:ptCount val="1"/>
                <c:pt idx="0">
                  <c:v>Dinámico: 4096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Hoja1!$B$163:$G$163</c:f>
              <c:strCache>
                <c:ptCount val="6"/>
                <c:pt idx="0">
                  <c:v>Home</c:v>
                </c:pt>
                <c:pt idx="1">
                  <c:v>Camara</c:v>
                </c:pt>
                <c:pt idx="2">
                  <c:v>Config</c:v>
                </c:pt>
                <c:pt idx="3">
                  <c:v>Galeria</c:v>
                </c:pt>
                <c:pt idx="4">
                  <c:v>Disp. Rafaga</c:v>
                </c:pt>
                <c:pt idx="5">
                  <c:v>Estado</c:v>
                </c:pt>
              </c:strCache>
            </c:strRef>
          </c:cat>
          <c:val>
            <c:numRef>
              <c:f>Hoja1!$B$166:$G$166</c:f>
              <c:numCache>
                <c:formatCode>General</c:formatCode>
                <c:ptCount val="6"/>
                <c:pt idx="0">
                  <c:v>1.7589999999999999</c:v>
                </c:pt>
                <c:pt idx="1">
                  <c:v>3.6230000000000002</c:v>
                </c:pt>
                <c:pt idx="2">
                  <c:v>17.137</c:v>
                </c:pt>
                <c:pt idx="3">
                  <c:v>2.2989999999999999</c:v>
                </c:pt>
                <c:pt idx="4">
                  <c:v>28.17</c:v>
                </c:pt>
                <c:pt idx="5">
                  <c:v>3.2639999999999998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62D-49DB-A6F9-D9F897FBB739}"/>
            </c:ext>
          </c:extLst>
        </c:ser>
        <c:ser>
          <c:idx val="3"/>
          <c:order val="3"/>
          <c:tx>
            <c:strRef>
              <c:f>Hoja1!$A$167</c:f>
              <c:strCache>
                <c:ptCount val="1"/>
                <c:pt idx="0">
                  <c:v>Dinámico: 8192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Hoja1!$B$163:$G$163</c:f>
              <c:strCache>
                <c:ptCount val="6"/>
                <c:pt idx="0">
                  <c:v>Home</c:v>
                </c:pt>
                <c:pt idx="1">
                  <c:v>Camara</c:v>
                </c:pt>
                <c:pt idx="2">
                  <c:v>Config</c:v>
                </c:pt>
                <c:pt idx="3">
                  <c:v>Galeria</c:v>
                </c:pt>
                <c:pt idx="4">
                  <c:v>Disp. Rafaga</c:v>
                </c:pt>
                <c:pt idx="5">
                  <c:v>Estado</c:v>
                </c:pt>
              </c:strCache>
            </c:strRef>
          </c:cat>
          <c:val>
            <c:numRef>
              <c:f>Hoja1!$B$167:$G$167</c:f>
              <c:numCache>
                <c:formatCode>General</c:formatCode>
                <c:ptCount val="6"/>
                <c:pt idx="0">
                  <c:v>1.7549999999999999</c:v>
                </c:pt>
                <c:pt idx="1">
                  <c:v>3.6240000000000001</c:v>
                </c:pt>
                <c:pt idx="2">
                  <c:v>17.207000000000001</c:v>
                </c:pt>
                <c:pt idx="3">
                  <c:v>2.2909999999999999</c:v>
                </c:pt>
                <c:pt idx="4">
                  <c:v>28.16</c:v>
                </c:pt>
                <c:pt idx="5">
                  <c:v>3.266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62D-49DB-A6F9-D9F897FBB739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371630320"/>
        <c:axId val="371626056"/>
      </c:barChart>
      <c:catAx>
        <c:axId val="37163032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ES"/>
                  <a:t>Prueba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900" b="0" i="0" u="none" strike="noStrike" kern="1200" cap="all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E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371626056"/>
        <c:crosses val="autoZero"/>
        <c:auto val="1"/>
        <c:lblAlgn val="ctr"/>
        <c:lblOffset val="100"/>
        <c:noMultiLvlLbl val="0"/>
      </c:catAx>
      <c:valAx>
        <c:axId val="371626056"/>
        <c:scaling>
          <c:orientation val="minMax"/>
        </c:scaling>
        <c:delete val="1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0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ES"/>
                  <a:t>TIEMPO DE EJECUCIÓN EN SEGUNDOS</a:t>
                </a:r>
                <a:r>
                  <a:rPr lang="es-ES" baseline="0"/>
                  <a:t> (MENOS ES MEJOR)</a:t>
                </a:r>
                <a:endParaRPr lang="es-ES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0" i="0" u="none" strike="noStrike" kern="1200" cap="all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ES"/>
            </a:p>
          </c:txPr>
        </c:title>
        <c:numFmt formatCode="General" sourceLinked="1"/>
        <c:majorTickMark val="none"/>
        <c:minorTickMark val="none"/>
        <c:tickLblPos val="nextTo"/>
        <c:crossAx val="3716303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EFECTOS DE LA PREDICCION DE SALTOS (L1I:64KB, L1D:16KB)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Hoja1!$A$173</c:f>
              <c:strCache>
                <c:ptCount val="1"/>
                <c:pt idx="0">
                  <c:v>Estático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Hoja1!$B$172:$G$172</c:f>
              <c:strCache>
                <c:ptCount val="6"/>
                <c:pt idx="0">
                  <c:v>Home</c:v>
                </c:pt>
                <c:pt idx="1">
                  <c:v>Camara</c:v>
                </c:pt>
                <c:pt idx="2">
                  <c:v>Config</c:v>
                </c:pt>
                <c:pt idx="3">
                  <c:v>Galeria</c:v>
                </c:pt>
                <c:pt idx="4">
                  <c:v>Disp. Rafaga</c:v>
                </c:pt>
                <c:pt idx="5">
                  <c:v>Estado</c:v>
                </c:pt>
              </c:strCache>
            </c:strRef>
          </c:cat>
          <c:val>
            <c:numRef>
              <c:f>Hoja1!$B$173:$G$173</c:f>
              <c:numCache>
                <c:formatCode>General</c:formatCode>
                <c:ptCount val="6"/>
                <c:pt idx="0">
                  <c:v>0.19900000000000001</c:v>
                </c:pt>
                <c:pt idx="1">
                  <c:v>0.39</c:v>
                </c:pt>
                <c:pt idx="2">
                  <c:v>1.82</c:v>
                </c:pt>
                <c:pt idx="3">
                  <c:v>0.254</c:v>
                </c:pt>
                <c:pt idx="4">
                  <c:v>3.149</c:v>
                </c:pt>
                <c:pt idx="5">
                  <c:v>0.35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413-45FE-BDA7-D1C336439C08}"/>
            </c:ext>
          </c:extLst>
        </c:ser>
        <c:ser>
          <c:idx val="1"/>
          <c:order val="1"/>
          <c:tx>
            <c:strRef>
              <c:f>Hoja1!$A$174</c:f>
              <c:strCache>
                <c:ptCount val="1"/>
                <c:pt idx="0">
                  <c:v>Dinámico: 256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Hoja1!$B$172:$G$172</c:f>
              <c:strCache>
                <c:ptCount val="6"/>
                <c:pt idx="0">
                  <c:v>Home</c:v>
                </c:pt>
                <c:pt idx="1">
                  <c:v>Camara</c:v>
                </c:pt>
                <c:pt idx="2">
                  <c:v>Config</c:v>
                </c:pt>
                <c:pt idx="3">
                  <c:v>Galeria</c:v>
                </c:pt>
                <c:pt idx="4">
                  <c:v>Disp. Rafaga</c:v>
                </c:pt>
                <c:pt idx="5">
                  <c:v>Estado</c:v>
                </c:pt>
              </c:strCache>
            </c:strRef>
          </c:cat>
          <c:val>
            <c:numRef>
              <c:f>Hoja1!$B$174:$G$174</c:f>
              <c:numCache>
                <c:formatCode>General</c:formatCode>
                <c:ptCount val="6"/>
                <c:pt idx="0">
                  <c:v>0.19400000000000001</c:v>
                </c:pt>
                <c:pt idx="1">
                  <c:v>0.38900000000000001</c:v>
                </c:pt>
                <c:pt idx="2">
                  <c:v>1.752</c:v>
                </c:pt>
                <c:pt idx="3">
                  <c:v>0.23499999999999999</c:v>
                </c:pt>
                <c:pt idx="4">
                  <c:v>3.069</c:v>
                </c:pt>
                <c:pt idx="5">
                  <c:v>0.33600000000000002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413-45FE-BDA7-D1C336439C08}"/>
            </c:ext>
          </c:extLst>
        </c:ser>
        <c:ser>
          <c:idx val="2"/>
          <c:order val="2"/>
          <c:tx>
            <c:strRef>
              <c:f>Hoja1!$A$175</c:f>
              <c:strCache>
                <c:ptCount val="1"/>
                <c:pt idx="0">
                  <c:v>Dinámico: 4096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Hoja1!$B$172:$G$172</c:f>
              <c:strCache>
                <c:ptCount val="6"/>
                <c:pt idx="0">
                  <c:v>Home</c:v>
                </c:pt>
                <c:pt idx="1">
                  <c:v>Camara</c:v>
                </c:pt>
                <c:pt idx="2">
                  <c:v>Config</c:v>
                </c:pt>
                <c:pt idx="3">
                  <c:v>Galeria</c:v>
                </c:pt>
                <c:pt idx="4">
                  <c:v>Disp. Rafaga</c:v>
                </c:pt>
                <c:pt idx="5">
                  <c:v>Estado</c:v>
                </c:pt>
              </c:strCache>
            </c:strRef>
          </c:cat>
          <c:val>
            <c:numRef>
              <c:f>Hoja1!$B$175:$G$175</c:f>
              <c:numCache>
                <c:formatCode>General</c:formatCode>
                <c:ptCount val="6"/>
                <c:pt idx="0">
                  <c:v>0.193</c:v>
                </c:pt>
                <c:pt idx="1">
                  <c:v>0.38300000000000001</c:v>
                </c:pt>
                <c:pt idx="2">
                  <c:v>1.782</c:v>
                </c:pt>
                <c:pt idx="3">
                  <c:v>0.24</c:v>
                </c:pt>
                <c:pt idx="4">
                  <c:v>3.0550000000000002</c:v>
                </c:pt>
                <c:pt idx="5">
                  <c:v>0.33600000000000002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413-45FE-BDA7-D1C336439C08}"/>
            </c:ext>
          </c:extLst>
        </c:ser>
        <c:ser>
          <c:idx val="3"/>
          <c:order val="3"/>
          <c:tx>
            <c:strRef>
              <c:f>Hoja1!$A$176</c:f>
              <c:strCache>
                <c:ptCount val="1"/>
                <c:pt idx="0">
                  <c:v>Dinámico: 8192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Hoja1!$B$172:$G$172</c:f>
              <c:strCache>
                <c:ptCount val="6"/>
                <c:pt idx="0">
                  <c:v>Home</c:v>
                </c:pt>
                <c:pt idx="1">
                  <c:v>Camara</c:v>
                </c:pt>
                <c:pt idx="2">
                  <c:v>Config</c:v>
                </c:pt>
                <c:pt idx="3">
                  <c:v>Galeria</c:v>
                </c:pt>
                <c:pt idx="4">
                  <c:v>Disp. Rafaga</c:v>
                </c:pt>
                <c:pt idx="5">
                  <c:v>Estado</c:v>
                </c:pt>
              </c:strCache>
            </c:strRef>
          </c:cat>
          <c:val>
            <c:numRef>
              <c:f>Hoja1!$B$176:$G$176</c:f>
              <c:numCache>
                <c:formatCode>General</c:formatCode>
                <c:ptCount val="6"/>
                <c:pt idx="0">
                  <c:v>0.193</c:v>
                </c:pt>
                <c:pt idx="1">
                  <c:v>0.375</c:v>
                </c:pt>
                <c:pt idx="2">
                  <c:v>1.7869999999999999</c:v>
                </c:pt>
                <c:pt idx="3">
                  <c:v>0.24099999999999999</c:v>
                </c:pt>
                <c:pt idx="4">
                  <c:v>3.0569999999999999</c:v>
                </c:pt>
                <c:pt idx="5">
                  <c:v>0.34200000000000003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413-45FE-BDA7-D1C336439C08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371647048"/>
        <c:axId val="371658200"/>
      </c:barChart>
      <c:catAx>
        <c:axId val="37164704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ES"/>
                  <a:t>PRUEBA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900" b="0" i="0" u="none" strike="noStrike" kern="1200" cap="all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E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371658200"/>
        <c:crosses val="autoZero"/>
        <c:auto val="1"/>
        <c:lblAlgn val="ctr"/>
        <c:lblOffset val="100"/>
        <c:noMultiLvlLbl val="0"/>
      </c:catAx>
      <c:valAx>
        <c:axId val="371658200"/>
        <c:scaling>
          <c:orientation val="minMax"/>
        </c:scaling>
        <c:delete val="1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0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ES"/>
                  <a:t>TIEMPO DE EJECUCIÓN EN SEGUNDOS (MENOS ES MEJOR)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0" i="0" u="none" strike="noStrike" kern="1200" cap="all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ES"/>
            </a:p>
          </c:txPr>
        </c:title>
        <c:numFmt formatCode="General" sourceLinked="1"/>
        <c:majorTickMark val="none"/>
        <c:minorTickMark val="none"/>
        <c:tickLblPos val="nextTo"/>
        <c:crossAx val="371647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0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b="0" kern="1200" spc="20" baseline="0"/>
  </cs:categoryAxis>
  <cs:chartArea mods="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 cmpd="sng" algn="ctr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  <a:alpha val="33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  <cs:spPr>
      <a:gradFill>
        <a:gsLst>
          <a:gs pos="100000">
            <a:schemeClr val="lt1">
              <a:lumMod val="95000"/>
            </a:schemeClr>
          </a:gs>
          <a:gs pos="0">
            <a:schemeClr val="lt1"/>
          </a:gs>
        </a:gsLst>
        <a:lin ang="5400000" scaled="0"/>
      </a:gradFill>
    </cs:spPr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dk1">
        <a:lumMod val="50000"/>
        <a:lumOff val="50000"/>
      </a:schemeClr>
    </cs:fontRef>
    <cs:defRPr sz="1400" kern="1200" cap="none" spc="2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 spc="20" baseline="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30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b="0" kern="1200" spc="20" baseline="0"/>
  </cs:categoryAxis>
  <cs:chartArea mods="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 cmpd="sng" algn="ctr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  <a:alpha val="33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  <cs:spPr>
      <a:gradFill>
        <a:gsLst>
          <a:gs pos="100000">
            <a:schemeClr val="lt1">
              <a:lumMod val="95000"/>
            </a:schemeClr>
          </a:gs>
          <a:gs pos="0">
            <a:schemeClr val="lt1"/>
          </a:gs>
        </a:gsLst>
        <a:lin ang="5400000" scaled="0"/>
      </a:gradFill>
    </cs:spPr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dk1">
        <a:lumMod val="50000"/>
        <a:lumOff val="50000"/>
      </a:schemeClr>
    </cs:fontRef>
    <cs:defRPr sz="1400" kern="1200" cap="none" spc="2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 spc="20" baseline="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6F0BB9-C9EB-4EAA-80C4-EE5B62B396E0}" type="datetimeFigureOut">
              <a:rPr lang="es-ES" smtClean="0"/>
              <a:t>03/07/2016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D9076-DDAE-425C-9BF6-F88C2FB6F77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90473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F91A8D37-20DD-4884-9E2B-547F0C97D072}" type="datetime1">
              <a:rPr lang="en-US" smtClean="0"/>
              <a:t>7/3/2016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925E0-22D7-42BB-996A-F2833CF4CA4D}" type="datetime1">
              <a:rPr lang="en-US" smtClean="0"/>
              <a:t>7/3/2016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DF2D6-8BD1-4D37-911A-F1057CAB2241}" type="datetime1">
              <a:rPr lang="en-US" smtClean="0"/>
              <a:t>7/3/2016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4DFD2-5FCE-4EDB-B783-F05B89FB22A6}" type="datetime1">
              <a:rPr lang="en-US" smtClean="0"/>
              <a:t>7/3/2016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E77A6-E12D-4F8A-BC89-ADF293E77910}" type="datetime1">
              <a:rPr lang="en-US" smtClean="0"/>
              <a:t>7/3/2016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3A799-2901-44A8-B85A-936B6AD39B3E}" type="datetime1">
              <a:rPr lang="en-US" smtClean="0"/>
              <a:t>7/3/2016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A464A-C988-4CD6-8304-166A0E50DE52}" type="datetime1">
              <a:rPr lang="en-US" smtClean="0"/>
              <a:t>7/3/2016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B44AC-7BA9-42ED-B03C-9888DF347425}" type="datetime1">
              <a:rPr lang="en-US" smtClean="0"/>
              <a:t>7/3/2016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4112F-8833-4B23-A7BD-571A677447CB}" type="datetime1">
              <a:rPr lang="en-US" smtClean="0"/>
              <a:t>7/3/2016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9A5D9-89BF-4A98-A60D-D8E97739C0A5}" type="datetime1">
              <a:rPr lang="en-US" smtClean="0"/>
              <a:t>7/3/2016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17425-74C2-4BAF-AB34-551A889450F8}" type="datetime1">
              <a:rPr lang="en-US" smtClean="0"/>
              <a:t>7/3/2016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F1A33-BDC4-4D76-BF6F-DF5712BB044D}" type="datetime1">
              <a:rPr lang="en-US" smtClean="0"/>
              <a:t>7/3/2016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F3ABA-F0FD-458A-A563-20762FFEF137}" type="datetime1">
              <a:rPr lang="en-US" smtClean="0"/>
              <a:t>7/3/2016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4D78B-936B-496B-872E-819B4402D22B}" type="datetime1">
              <a:rPr lang="en-US" smtClean="0"/>
              <a:t>7/3/2016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9D3DF-2C01-470F-8546-66CE169B25FE}" type="datetime1">
              <a:rPr lang="en-US" smtClean="0"/>
              <a:t>7/3/2016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E612C-64FB-4743-A868-5E49CD6636F4}" type="datetime1">
              <a:rPr lang="en-US" smtClean="0"/>
              <a:t>7/3/2016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A90D4-D83F-43D1-9966-411E4EF25372}" type="datetime1">
              <a:rPr lang="en-US" smtClean="0"/>
              <a:t>7/3/2016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747F19-835B-4469-B30D-9C1CD9935B5A}" type="datetime1">
              <a:rPr lang="en-US" smtClean="0"/>
              <a:t>7/3/2016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7" Type="http://schemas.openxmlformats.org/officeDocument/2006/relationships/image" Target="../media/image29.emf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emf"/><Relationship Id="rId5" Type="http://schemas.openxmlformats.org/officeDocument/2006/relationships/image" Target="../media/image27.emf"/><Relationship Id="rId4" Type="http://schemas.openxmlformats.org/officeDocument/2006/relationships/image" Target="../media/image26.e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es-ES" dirty="0"/>
              <a:t>DISEÑO DE UN SOPC PARA EL CONTROL DE UNA CÁMARA DE 5MP CON PANTALLA TÁCTIL SOBRE LA TARJETA DE2-115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dirty="0"/>
              <a:t>Alumno: Oier Martínez </a:t>
            </a:r>
            <a:r>
              <a:rPr lang="es-ES" dirty="0" err="1"/>
              <a:t>echeverría</a:t>
            </a:r>
            <a:endParaRPr lang="es-ES" dirty="0"/>
          </a:p>
          <a:p>
            <a:r>
              <a:rPr lang="es-ES" dirty="0"/>
              <a:t>TUTOR: Dr. D. Ricardo José </a:t>
            </a:r>
            <a:r>
              <a:rPr lang="es-ES" dirty="0" err="1"/>
              <a:t>colom</a:t>
            </a:r>
            <a:r>
              <a:rPr lang="es-ES" dirty="0"/>
              <a:t> palero</a:t>
            </a:r>
          </a:p>
          <a:p>
            <a:r>
              <a:rPr lang="es-ES" dirty="0"/>
              <a:t>Cotutor: </a:t>
            </a:r>
            <a:r>
              <a:rPr lang="es-ES" dirty="0" err="1"/>
              <a:t>dr.</a:t>
            </a:r>
            <a:r>
              <a:rPr lang="es-ES" dirty="0"/>
              <a:t> D. marcos Antonio Martínez </a:t>
            </a:r>
            <a:r>
              <a:rPr lang="es-ES" dirty="0" err="1"/>
              <a:t>peiró</a:t>
            </a: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6247" y="5257800"/>
            <a:ext cx="1783080" cy="585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535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dirty="0"/>
              <a:t>OBJETIVOS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Proyecto funcional empleando el módulo de cámara facilitado</a:t>
            </a:r>
          </a:p>
          <a:p>
            <a:r>
              <a:rPr lang="es-ES" dirty="0"/>
              <a:t>Uso de </a:t>
            </a:r>
            <a:r>
              <a:rPr lang="es-ES" dirty="0" err="1"/>
              <a:t>IPs</a:t>
            </a:r>
            <a:r>
              <a:rPr lang="es-ES" dirty="0"/>
              <a:t> ya disponibles</a:t>
            </a:r>
          </a:p>
          <a:p>
            <a:r>
              <a:rPr lang="es-ES" dirty="0"/>
              <a:t>Empleo de la pantalla táctil como control del sistema</a:t>
            </a:r>
          </a:p>
          <a:p>
            <a:r>
              <a:rPr lang="es-ES" dirty="0"/>
              <a:t>Almacenamiento de fotografías en memoria no volátil (SD y Flash)</a:t>
            </a:r>
          </a:p>
          <a:p>
            <a:r>
              <a:rPr lang="es-ES" dirty="0"/>
              <a:t>Estudio de limitaciones de Velocidad/Capacidad</a:t>
            </a:r>
          </a:p>
          <a:p>
            <a:r>
              <a:rPr lang="es-ES" dirty="0"/>
              <a:t>Aprovechar los recursos de la placa para mejorar el resultado final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10276322" y="609703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2</a:t>
            </a:fld>
            <a:r>
              <a:rPr lang="en-US" sz="1400" dirty="0"/>
              <a:t>/22</a:t>
            </a:r>
          </a:p>
        </p:txBody>
      </p:sp>
    </p:spTree>
    <p:extLst>
      <p:ext uri="{BB962C8B-B14F-4D97-AF65-F5344CB8AC3E}">
        <p14:creationId xmlns:p14="http://schemas.microsoft.com/office/powerpoint/2010/main" val="1238795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dirty="0"/>
              <a:t>Aspectos básicos del sistema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6336727" y="2249487"/>
            <a:ext cx="4710683" cy="3541714"/>
          </a:xfrm>
        </p:spPr>
        <p:txBody>
          <a:bodyPr>
            <a:normAutofit/>
          </a:bodyPr>
          <a:lstStyle/>
          <a:p>
            <a:r>
              <a:rPr lang="en-US" dirty="0"/>
              <a:t>IPs + Micro Soft (NIOS II)</a:t>
            </a:r>
          </a:p>
          <a:p>
            <a:r>
              <a:rPr lang="en-US" dirty="0" err="1"/>
              <a:t>Cámara</a:t>
            </a:r>
            <a:r>
              <a:rPr lang="en-US" dirty="0"/>
              <a:t> -&gt; GPIO</a:t>
            </a:r>
          </a:p>
          <a:p>
            <a:r>
              <a:rPr lang="en-US" dirty="0" err="1"/>
              <a:t>Pantalla</a:t>
            </a:r>
            <a:r>
              <a:rPr lang="en-US" dirty="0"/>
              <a:t> -&gt; </a:t>
            </a:r>
            <a:r>
              <a:rPr lang="en-US" dirty="0" err="1"/>
              <a:t>Tarjeta</a:t>
            </a:r>
            <a:r>
              <a:rPr lang="en-US" dirty="0"/>
              <a:t> de </a:t>
            </a:r>
            <a:r>
              <a:rPr lang="en-US" dirty="0" err="1"/>
              <a:t>Expansión</a:t>
            </a:r>
            <a:endParaRPr lang="en-US" dirty="0"/>
          </a:p>
          <a:p>
            <a:r>
              <a:rPr lang="en-US" dirty="0"/>
              <a:t>3 KEYs, 1 Switch, LEDs Verdes</a:t>
            </a:r>
          </a:p>
          <a:p>
            <a:r>
              <a:rPr lang="en-US" dirty="0"/>
              <a:t>Live View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Pantalla</a:t>
            </a:r>
            <a:r>
              <a:rPr lang="en-US" dirty="0"/>
              <a:t> VGA</a:t>
            </a: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>
          <a:xfrm>
            <a:off x="10276321" y="577117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3</a:t>
            </a:fld>
            <a:r>
              <a:rPr lang="en-US" sz="1400" dirty="0"/>
              <a:t>/22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386" y="1944918"/>
            <a:ext cx="5492341" cy="4150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61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3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8953" y="3505687"/>
            <a:ext cx="2565764" cy="2536763"/>
          </a:xfrm>
          <a:prstGeom prst="round2DiagRect">
            <a:avLst>
              <a:gd name="adj1" fmla="val 0"/>
              <a:gd name="adj2" fmla="val 0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Single Corner Rectangle 1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4973" y="808058"/>
            <a:ext cx="5280353" cy="2536764"/>
          </a:xfrm>
          <a:prstGeom prst="round1Rect">
            <a:avLst>
              <a:gd name="adj" fmla="val 6363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 Single Corner Rectangle 15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3525582" y="3505686"/>
            <a:ext cx="2559743" cy="2536763"/>
          </a:xfrm>
          <a:prstGeom prst="round1Rect">
            <a:avLst>
              <a:gd name="adj" fmla="val 9975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pic>
        <p:nvPicPr>
          <p:cNvPr id="9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0573" y="1118771"/>
            <a:ext cx="3949152" cy="191533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7143" y="3913080"/>
            <a:ext cx="1929384" cy="172197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0761" y="4065018"/>
            <a:ext cx="1929384" cy="1418097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69957" y="618518"/>
            <a:ext cx="4747088" cy="1478570"/>
          </a:xfrm>
        </p:spPr>
        <p:txBody>
          <a:bodyPr>
            <a:normAutofit/>
          </a:bodyPr>
          <a:lstStyle/>
          <a:p>
            <a:r>
              <a:rPr lang="es-ES" dirty="0"/>
              <a:t>ESTADO DEL ARTE</a:t>
            </a:r>
            <a:endParaRPr lang="es-ES"/>
          </a:p>
        </p:txBody>
      </p:sp>
      <p:sp>
        <p:nvSpPr>
          <p:cNvPr id="11" name="Content Placeholder 9"/>
          <p:cNvSpPr>
            <a:spLocks noGrp="1"/>
          </p:cNvSpPr>
          <p:nvPr>
            <p:ph idx="1"/>
          </p:nvPr>
        </p:nvSpPr>
        <p:spPr>
          <a:xfrm>
            <a:off x="6569957" y="2249487"/>
            <a:ext cx="4747087" cy="3541714"/>
          </a:xfrm>
        </p:spPr>
        <p:txBody>
          <a:bodyPr>
            <a:normAutofit/>
          </a:bodyPr>
          <a:lstStyle/>
          <a:p>
            <a:r>
              <a:rPr lang="en-US" sz="1800" dirty="0"/>
              <a:t>PLACAS DE DESARROLLO CON PROPÓSITOS EDUCATIVOS:</a:t>
            </a:r>
          </a:p>
          <a:p>
            <a:pPr lvl="1"/>
            <a:r>
              <a:rPr lang="en-US" sz="1800" dirty="0"/>
              <a:t>Memoria de </a:t>
            </a:r>
            <a:r>
              <a:rPr lang="en-US" sz="1800" dirty="0" err="1"/>
              <a:t>bajo</a:t>
            </a:r>
            <a:r>
              <a:rPr lang="en-US" sz="1800" dirty="0"/>
              <a:t> </a:t>
            </a:r>
            <a:r>
              <a:rPr lang="en-US" sz="1800" dirty="0" err="1"/>
              <a:t>rendimiento</a:t>
            </a:r>
            <a:r>
              <a:rPr lang="en-US" sz="1800" dirty="0"/>
              <a:t> (SDRAM)</a:t>
            </a:r>
          </a:p>
          <a:p>
            <a:pPr lvl="1"/>
            <a:r>
              <a:rPr lang="en-US" sz="1800" dirty="0" err="1"/>
              <a:t>Periféricos</a:t>
            </a:r>
            <a:r>
              <a:rPr lang="en-US" sz="1800" dirty="0"/>
              <a:t> </a:t>
            </a:r>
            <a:r>
              <a:rPr lang="en-US" sz="1800" dirty="0" err="1"/>
              <a:t>variados</a:t>
            </a:r>
            <a:r>
              <a:rPr lang="en-US" sz="1800" dirty="0"/>
              <a:t> y </a:t>
            </a:r>
            <a:r>
              <a:rPr lang="en-US" sz="1800" dirty="0" err="1"/>
              <a:t>poco</a:t>
            </a:r>
            <a:r>
              <a:rPr lang="en-US" sz="1800" dirty="0"/>
              <a:t> </a:t>
            </a:r>
            <a:r>
              <a:rPr lang="en-US" sz="1800" dirty="0" err="1"/>
              <a:t>especializados</a:t>
            </a:r>
            <a:endParaRPr lang="en-US" sz="1800" dirty="0"/>
          </a:p>
          <a:p>
            <a:pPr lvl="1"/>
            <a:r>
              <a:rPr lang="en-US" sz="1800" dirty="0" err="1"/>
              <a:t>Carcasa</a:t>
            </a:r>
            <a:r>
              <a:rPr lang="en-US" sz="1800" dirty="0"/>
              <a:t> de </a:t>
            </a:r>
            <a:r>
              <a:rPr lang="en-US" sz="1800" dirty="0" err="1"/>
              <a:t>protección</a:t>
            </a:r>
            <a:endParaRPr lang="en-US" sz="1800" dirty="0"/>
          </a:p>
          <a:p>
            <a:pPr lvl="1"/>
            <a:r>
              <a:rPr lang="en-US" sz="1800" dirty="0" err="1"/>
              <a:t>Programación</a:t>
            </a:r>
            <a:r>
              <a:rPr lang="en-US" sz="1800" dirty="0"/>
              <a:t> simple (</a:t>
            </a:r>
            <a:r>
              <a:rPr lang="en-US" sz="1800" dirty="0" err="1"/>
              <a:t>Programador</a:t>
            </a:r>
            <a:r>
              <a:rPr lang="en-US" sz="1800" dirty="0"/>
              <a:t> </a:t>
            </a:r>
            <a:r>
              <a:rPr lang="en-US" sz="1800" dirty="0" err="1"/>
              <a:t>integrado</a:t>
            </a:r>
            <a:r>
              <a:rPr lang="en-US" sz="1800" dirty="0"/>
              <a:t> </a:t>
            </a:r>
            <a:r>
              <a:rPr lang="en-US" sz="1800" dirty="0" err="1"/>
              <a:t>en</a:t>
            </a:r>
            <a:r>
              <a:rPr lang="en-US" sz="1800" dirty="0"/>
              <a:t> la </a:t>
            </a:r>
            <a:r>
              <a:rPr lang="en-US" sz="1800" dirty="0" err="1"/>
              <a:t>placa</a:t>
            </a:r>
            <a:r>
              <a:rPr lang="en-US" sz="1800" dirty="0"/>
              <a:t>)</a:t>
            </a:r>
          </a:p>
          <a:p>
            <a:pPr marL="0" indent="0">
              <a:buNone/>
            </a:pPr>
            <a:endParaRPr lang="en-US" sz="1800" dirty="0"/>
          </a:p>
          <a:p>
            <a:endParaRPr lang="en-US" sz="1800" dirty="0"/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>
          <a:xfrm>
            <a:off x="10741044" y="6042449"/>
            <a:ext cx="576000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4</a:t>
            </a:fld>
            <a:r>
              <a:rPr lang="en-US" sz="1400" dirty="0"/>
              <a:t>/22</a:t>
            </a:r>
          </a:p>
        </p:txBody>
      </p:sp>
    </p:spTree>
    <p:extLst>
      <p:ext uri="{BB962C8B-B14F-4D97-AF65-F5344CB8AC3E}">
        <p14:creationId xmlns:p14="http://schemas.microsoft.com/office/powerpoint/2010/main" val="2755850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 Diagonal Corner Rectangle 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4579" y="808057"/>
            <a:ext cx="3821429" cy="5234394"/>
          </a:xfrm>
          <a:prstGeom prst="round2DiagRect">
            <a:avLst>
              <a:gd name="adj1" fmla="val 11323"/>
              <a:gd name="adj2" fmla="val 0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3033" y="1137622"/>
            <a:ext cx="3085806" cy="220635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616" y="3523058"/>
            <a:ext cx="3178638" cy="2177367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128643" y="618518"/>
            <a:ext cx="6188402" cy="1478570"/>
          </a:xfrm>
        </p:spPr>
        <p:txBody>
          <a:bodyPr>
            <a:normAutofit/>
          </a:bodyPr>
          <a:lstStyle/>
          <a:p>
            <a:r>
              <a:rPr lang="es-ES" dirty="0"/>
              <a:t>PLACA DE DESARROLLO DE2-115</a:t>
            </a:r>
            <a:endParaRPr lang="es-ES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5128643" y="2249487"/>
            <a:ext cx="6188402" cy="3541714"/>
          </a:xfrm>
        </p:spPr>
        <p:txBody>
          <a:bodyPr>
            <a:normAutofit/>
          </a:bodyPr>
          <a:lstStyle/>
          <a:p>
            <a:r>
              <a:rPr lang="en-US" dirty="0"/>
              <a:t>Cyclone IV con 115K LEs, 468KB de </a:t>
            </a:r>
            <a:r>
              <a:rPr lang="en-US" dirty="0" err="1"/>
              <a:t>memoria</a:t>
            </a:r>
            <a:r>
              <a:rPr lang="en-US" dirty="0"/>
              <a:t> </a:t>
            </a:r>
            <a:r>
              <a:rPr lang="en-US" dirty="0" err="1"/>
              <a:t>distribuida</a:t>
            </a:r>
            <a:r>
              <a:rPr lang="en-US" dirty="0"/>
              <a:t> y 266 </a:t>
            </a:r>
            <a:r>
              <a:rPr lang="en-US" dirty="0" err="1"/>
              <a:t>multiplicadores</a:t>
            </a:r>
            <a:endParaRPr lang="en-US" dirty="0"/>
          </a:p>
          <a:p>
            <a:r>
              <a:rPr lang="en-US" dirty="0"/>
              <a:t>128MB SDRAM, 8MB Flash y 2MB SRAM</a:t>
            </a:r>
          </a:p>
          <a:p>
            <a:r>
              <a:rPr lang="en-US" dirty="0" err="1"/>
              <a:t>Conmutadores</a:t>
            </a:r>
            <a:r>
              <a:rPr lang="en-US" dirty="0"/>
              <a:t>, </a:t>
            </a:r>
            <a:r>
              <a:rPr lang="en-US" dirty="0" err="1"/>
              <a:t>Pulsadores</a:t>
            </a:r>
            <a:r>
              <a:rPr lang="en-US" dirty="0"/>
              <a:t>, LEDs, Displays</a:t>
            </a:r>
          </a:p>
          <a:p>
            <a:r>
              <a:rPr lang="en-US" dirty="0"/>
              <a:t>CODEC de Audio, Ethernet, VGA, PS2, </a:t>
            </a:r>
            <a:r>
              <a:rPr lang="en-US" dirty="0" err="1"/>
              <a:t>Tarjeta</a:t>
            </a:r>
            <a:r>
              <a:rPr lang="en-US" dirty="0"/>
              <a:t> SD, RS232, GPIO, HSMC, TV In</a:t>
            </a:r>
          </a:p>
          <a:p>
            <a:endParaRPr lang="en-US" dirty="0"/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>
          <a:xfrm>
            <a:off x="10741045" y="6042451"/>
            <a:ext cx="576000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5</a:t>
            </a:fld>
            <a:r>
              <a:rPr lang="en-US" sz="1400" dirty="0"/>
              <a:t>/22</a:t>
            </a:r>
          </a:p>
        </p:txBody>
      </p:sp>
    </p:spTree>
    <p:extLst>
      <p:ext uri="{BB962C8B-B14F-4D97-AF65-F5344CB8AC3E}">
        <p14:creationId xmlns:p14="http://schemas.microsoft.com/office/powerpoint/2010/main" val="11858649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12192003" cy="6858001"/>
            <a:chOff x="0" y="-1"/>
            <a:chExt cx="12192003" cy="6858001"/>
          </a:xfrm>
        </p:grpSpPr>
        <p:sp useBgFill="1">
          <p:nvSpPr>
            <p:cNvPr id="75" name="Rectangle 74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-1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6" name="Picture 2"/>
            <p:cNvPicPr>
              <a:picLocks noChangeAspect="1" noChangeArrowheads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2">
              <a:alphaModFix amt="30000"/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2192003" cy="6858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7" name="Group 76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181779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78" name="Rectangle 5"/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9" name="Freeform 6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7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Rectangle 8"/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82" name="Freeform 9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10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11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12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Freeform 13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7" name="Freeform 14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8" name="Freeform 15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16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17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Freeform 18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2" name="Freeform 19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3" name="Freeform 20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21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Freeform 22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6" name="Freeform 23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24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25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26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27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28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2" name="Freeform 29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3" name="Freeform 30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" name="Freeform 31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" name="Freeform 32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" name="Rectangle 33"/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07" name="Freeform 34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8" name="Freeform 35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9" name="Freeform 36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0" name="Freeform 37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1" name="Freeform 38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2" name="Freeform 39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3" name="Freeform 40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4" name="Freeform 41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5" name="Freeform 42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6" name="Freeform 43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7" name="Freeform 44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8" name="Rectangle 45"/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19" name="Freeform 46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0" name="Freeform 47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1" name="Freeform 48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2" name="Freeform 49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3" name="Freeform 50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4" name="Freeform 51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5" name="Freeform 52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6" name="Freeform 53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7" name="Freeform 54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8" name="Freeform 55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9" name="Freeform 56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0" name="Freeform 57"/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1" name="Freeform 58"/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pic>
        <p:nvPicPr>
          <p:cNvPr id="8" name="Picture 10"/>
          <p:cNvPicPr>
            <a:picLocks noChangeAspect="1"/>
          </p:cNvPicPr>
          <p:nvPr/>
        </p:nvPicPr>
        <p:blipFill rotWithShape="1">
          <a:blip r:embed="rId3"/>
          <a:srcRect t="18894" r="1" b="17475"/>
          <a:stretch/>
        </p:blipFill>
        <p:spPr>
          <a:xfrm>
            <a:off x="20" y="4572000"/>
            <a:ext cx="4635563" cy="2286001"/>
          </a:xfrm>
          <a:custGeom>
            <a:avLst/>
            <a:gdLst>
              <a:gd name="connsiteX0" fmla="*/ 0 w 4635583"/>
              <a:gd name="connsiteY0" fmla="*/ 0 h 3430587"/>
              <a:gd name="connsiteX1" fmla="*/ 4635583 w 4635583"/>
              <a:gd name="connsiteY1" fmla="*/ 0 h 3430587"/>
              <a:gd name="connsiteX2" fmla="*/ 4635583 w 4635583"/>
              <a:gd name="connsiteY2" fmla="*/ 3430587 h 3430587"/>
              <a:gd name="connsiteX3" fmla="*/ 0 w 4635583"/>
              <a:gd name="connsiteY3" fmla="*/ 3430587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5583" h="3430587">
                <a:moveTo>
                  <a:pt x="0" y="0"/>
                </a:moveTo>
                <a:lnTo>
                  <a:pt x="4635583" y="0"/>
                </a:lnTo>
                <a:lnTo>
                  <a:pt x="4635583" y="3430587"/>
                </a:lnTo>
                <a:lnTo>
                  <a:pt x="0" y="3430587"/>
                </a:lnTo>
                <a:close/>
              </a:path>
            </a:pathLst>
          </a:cu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/>
          <a:srcRect t="20409" r="3" b="29847"/>
          <a:stretch/>
        </p:blipFill>
        <p:spPr>
          <a:xfrm>
            <a:off x="20" y="1"/>
            <a:ext cx="4635563" cy="2276475"/>
          </a:xfrm>
          <a:custGeom>
            <a:avLst/>
            <a:gdLst>
              <a:gd name="connsiteX0" fmla="*/ 0 w 4635583"/>
              <a:gd name="connsiteY0" fmla="*/ 0 h 3427413"/>
              <a:gd name="connsiteX1" fmla="*/ 4635583 w 4635583"/>
              <a:gd name="connsiteY1" fmla="*/ 0 h 3427413"/>
              <a:gd name="connsiteX2" fmla="*/ 4635583 w 4635583"/>
              <a:gd name="connsiteY2" fmla="*/ 3427413 h 3427413"/>
              <a:gd name="connsiteX3" fmla="*/ 0 w 4635583"/>
              <a:gd name="connsiteY3" fmla="*/ 3427413 h 3427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5583" h="3427413">
                <a:moveTo>
                  <a:pt x="0" y="0"/>
                </a:moveTo>
                <a:lnTo>
                  <a:pt x="4635583" y="0"/>
                </a:lnTo>
                <a:lnTo>
                  <a:pt x="4635583" y="3427413"/>
                </a:lnTo>
                <a:lnTo>
                  <a:pt x="0" y="3427413"/>
                </a:lnTo>
                <a:close/>
              </a:path>
            </a:pathLst>
          </a:cu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5"/>
          <a:srcRect t="21754" r="1" b="23605"/>
          <a:stretch/>
        </p:blipFill>
        <p:spPr>
          <a:xfrm>
            <a:off x="20" y="2285999"/>
            <a:ext cx="4635563" cy="2286001"/>
          </a:xfrm>
          <a:custGeom>
            <a:avLst/>
            <a:gdLst>
              <a:gd name="connsiteX0" fmla="*/ 0 w 4635583"/>
              <a:gd name="connsiteY0" fmla="*/ 0 h 3430587"/>
              <a:gd name="connsiteX1" fmla="*/ 4635583 w 4635583"/>
              <a:gd name="connsiteY1" fmla="*/ 0 h 3430587"/>
              <a:gd name="connsiteX2" fmla="*/ 4635583 w 4635583"/>
              <a:gd name="connsiteY2" fmla="*/ 3430587 h 3430587"/>
              <a:gd name="connsiteX3" fmla="*/ 0 w 4635583"/>
              <a:gd name="connsiteY3" fmla="*/ 3430587 h 3430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5583" h="3430587">
                <a:moveTo>
                  <a:pt x="0" y="0"/>
                </a:moveTo>
                <a:lnTo>
                  <a:pt x="4635583" y="0"/>
                </a:lnTo>
                <a:lnTo>
                  <a:pt x="4635583" y="3430587"/>
                </a:lnTo>
                <a:lnTo>
                  <a:pt x="0" y="3430587"/>
                </a:lnTo>
                <a:close/>
              </a:path>
            </a:pathLst>
          </a:custGeom>
        </p:spPr>
      </p:pic>
      <p:cxnSp>
        <p:nvCxnSpPr>
          <p:cNvPr id="132" name="Straight Connector 131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2286000"/>
            <a:ext cx="4635583" cy="0"/>
          </a:xfrm>
          <a:prstGeom prst="line">
            <a:avLst/>
          </a:prstGeom>
          <a:solidFill>
            <a:schemeClr val="tx2">
              <a:alpha val="60000"/>
            </a:schemeClr>
          </a:solidFill>
          <a:ln w="19050">
            <a:solidFill>
              <a:schemeClr val="tx2">
                <a:alpha val="60000"/>
              </a:schemeClr>
            </a:solidFill>
          </a:ln>
          <a:effectLst>
            <a:outerShdw blurRad="50800" dist="38100" dir="2700000" algn="tl" rotWithShape="0">
              <a:srgbClr val="000000">
                <a:alpha val="58000"/>
              </a:srgbClr>
            </a:outerShdw>
          </a:effectLst>
        </p:spPr>
      </p:cxnSp>
      <p:cxnSp>
        <p:nvCxnSpPr>
          <p:cNvPr id="133" name="Straight Connector 132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4572000"/>
            <a:ext cx="4635583" cy="0"/>
          </a:xfrm>
          <a:prstGeom prst="line">
            <a:avLst/>
          </a:prstGeom>
          <a:solidFill>
            <a:schemeClr val="tx2">
              <a:alpha val="60000"/>
            </a:schemeClr>
          </a:solidFill>
          <a:ln w="19050">
            <a:solidFill>
              <a:schemeClr val="tx2">
                <a:alpha val="60000"/>
              </a:schemeClr>
            </a:solidFill>
          </a:ln>
          <a:effectLst>
            <a:outerShdw blurRad="50800" dist="38100" dir="2700000" algn="tl" rotWithShape="0">
              <a:srgbClr val="000000">
                <a:alpha val="58000"/>
              </a:srgbClr>
            </a:outerShdw>
          </a:effectLst>
        </p:spPr>
      </p:cxnSp>
      <p:cxnSp>
        <p:nvCxnSpPr>
          <p:cNvPr id="134" name="Straight Connector 133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32483" y="-464"/>
            <a:ext cx="2646" cy="6858465"/>
          </a:xfrm>
          <a:prstGeom prst="line">
            <a:avLst/>
          </a:prstGeom>
          <a:solidFill>
            <a:schemeClr val="tx2">
              <a:alpha val="60000"/>
            </a:schemeClr>
          </a:solidFill>
          <a:ln w="19050">
            <a:solidFill>
              <a:schemeClr val="tx2">
                <a:alpha val="60000"/>
              </a:schemeClr>
            </a:solidFill>
          </a:ln>
          <a:effectLst>
            <a:outerShdw blurRad="50800" dist="38100" dir="2700000" algn="tl" rotWithShape="0">
              <a:srgbClr val="000000">
                <a:alpha val="58000"/>
              </a:srgbClr>
            </a:outerShdw>
          </a:effectLst>
        </p:spPr>
      </p:cxn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491209" y="618518"/>
            <a:ext cx="5877676" cy="1478570"/>
          </a:xfrm>
        </p:spPr>
        <p:txBody>
          <a:bodyPr>
            <a:normAutofit/>
          </a:bodyPr>
          <a:lstStyle/>
          <a:p>
            <a:r>
              <a:rPr lang="es-ES" dirty="0"/>
              <a:t>MÓDULOS ADICIONALES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5491209" y="2249487"/>
            <a:ext cx="5877677" cy="3541714"/>
          </a:xfrm>
        </p:spPr>
        <p:txBody>
          <a:bodyPr>
            <a:normAutofit/>
          </a:bodyPr>
          <a:lstStyle/>
          <a:p>
            <a:r>
              <a:rPr lang="en-US" dirty="0" err="1"/>
              <a:t>Pantalla</a:t>
            </a:r>
            <a:r>
              <a:rPr lang="en-US" dirty="0"/>
              <a:t> 320 x 240 LT24</a:t>
            </a:r>
          </a:p>
          <a:p>
            <a:r>
              <a:rPr lang="en-US" dirty="0" err="1"/>
              <a:t>Tarjeta</a:t>
            </a:r>
            <a:r>
              <a:rPr lang="en-US" dirty="0"/>
              <a:t> de </a:t>
            </a:r>
            <a:r>
              <a:rPr lang="en-US" dirty="0" err="1"/>
              <a:t>Expansión</a:t>
            </a:r>
            <a:r>
              <a:rPr lang="en-US" dirty="0"/>
              <a:t>: </a:t>
            </a:r>
          </a:p>
          <a:p>
            <a:pPr marL="457200" lvl="1" indent="0">
              <a:buNone/>
            </a:pPr>
            <a:r>
              <a:rPr lang="en-US" sz="2400" dirty="0"/>
              <a:t>THDB-HTG HSMC -&gt; 3x GPIO</a:t>
            </a:r>
          </a:p>
          <a:p>
            <a:r>
              <a:rPr lang="en-US" dirty="0" err="1"/>
              <a:t>Cámara</a:t>
            </a:r>
            <a:r>
              <a:rPr lang="en-US" dirty="0"/>
              <a:t> de 5MP TRDB-D5M</a:t>
            </a:r>
          </a:p>
          <a:p>
            <a:endParaRPr lang="en-US" dirty="0"/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>
          <a:xfrm>
            <a:off x="10709757" y="6026943"/>
            <a:ext cx="576000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6</a:t>
            </a:fld>
            <a:r>
              <a:rPr lang="en-US" sz="1400" dirty="0"/>
              <a:t>/22</a:t>
            </a:r>
          </a:p>
        </p:txBody>
      </p:sp>
    </p:spTree>
    <p:extLst>
      <p:ext uri="{BB962C8B-B14F-4D97-AF65-F5344CB8AC3E}">
        <p14:creationId xmlns:p14="http://schemas.microsoft.com/office/powerpoint/2010/main" val="11003650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390" y="500088"/>
            <a:ext cx="5688280" cy="59956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653770" y="1074594"/>
            <a:ext cx="4076595" cy="915814"/>
          </a:xfrm>
        </p:spPr>
        <p:txBody>
          <a:bodyPr>
            <a:normAutofit/>
          </a:bodyPr>
          <a:lstStyle/>
          <a:p>
            <a:pPr algn="ctr"/>
            <a:r>
              <a:rPr lang="es-ES" dirty="0"/>
              <a:t>Diseño Hardware 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7461738" y="2249487"/>
            <a:ext cx="3585672" cy="3541714"/>
          </a:xfrm>
        </p:spPr>
        <p:txBody>
          <a:bodyPr>
            <a:normAutofit/>
          </a:bodyPr>
          <a:lstStyle/>
          <a:p>
            <a:r>
              <a:rPr lang="en-US" dirty="0"/>
              <a:t>IPs de entrada de video</a:t>
            </a:r>
          </a:p>
          <a:p>
            <a:r>
              <a:rPr lang="en-US" dirty="0"/>
              <a:t>DMAs y Live View</a:t>
            </a:r>
          </a:p>
          <a:p>
            <a:r>
              <a:rPr lang="en-US" dirty="0"/>
              <a:t>NIOS II:</a:t>
            </a:r>
          </a:p>
          <a:p>
            <a:pPr lvl="1"/>
            <a:r>
              <a:rPr lang="en-US" dirty="0" err="1"/>
              <a:t>Gestión</a:t>
            </a:r>
            <a:r>
              <a:rPr lang="en-US" dirty="0"/>
              <a:t> de </a:t>
            </a:r>
            <a:r>
              <a:rPr lang="en-US" dirty="0" err="1"/>
              <a:t>Imagenes</a:t>
            </a:r>
            <a:endParaRPr lang="en-US" dirty="0"/>
          </a:p>
          <a:p>
            <a:pPr lvl="1"/>
            <a:r>
              <a:rPr lang="en-US" dirty="0" err="1"/>
              <a:t>Pantalla</a:t>
            </a:r>
            <a:r>
              <a:rPr lang="en-US" dirty="0"/>
              <a:t> </a:t>
            </a:r>
            <a:r>
              <a:rPr lang="en-US" dirty="0" err="1"/>
              <a:t>Táctil</a:t>
            </a:r>
            <a:endParaRPr lang="en-US" dirty="0"/>
          </a:p>
          <a:p>
            <a:pPr lvl="1"/>
            <a:r>
              <a:rPr lang="en-US" dirty="0" err="1"/>
              <a:t>Controles</a:t>
            </a:r>
            <a:r>
              <a:rPr lang="en-US" dirty="0"/>
              <a:t> e </a:t>
            </a:r>
            <a:r>
              <a:rPr lang="en-US" dirty="0" err="1"/>
              <a:t>Inicializaciones</a:t>
            </a:r>
            <a:endParaRPr lang="en-US" dirty="0"/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>
          <a:xfrm>
            <a:off x="10549453" y="6130644"/>
            <a:ext cx="771089" cy="365125"/>
          </a:xfrm>
        </p:spPr>
        <p:txBody>
          <a:bodyPr>
            <a:normAutofit/>
          </a:bodyPr>
          <a:lstStyle/>
          <a:p>
            <a:fld id="{6D22F896-40B5-4ADD-8801-0D06FADFA095}" type="slidenum">
              <a:rPr lang="en-US" sz="1400" smtClean="0"/>
              <a:pPr/>
              <a:t>7</a:t>
            </a:fld>
            <a:r>
              <a:rPr lang="en-US" sz="1400" dirty="0"/>
              <a:t>/22</a:t>
            </a:r>
          </a:p>
        </p:txBody>
      </p:sp>
    </p:spTree>
    <p:extLst>
      <p:ext uri="{BB962C8B-B14F-4D97-AF65-F5344CB8AC3E}">
        <p14:creationId xmlns:p14="http://schemas.microsoft.com/office/powerpoint/2010/main" val="5095251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Picture 7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328" y="2249487"/>
            <a:ext cx="7226203" cy="3305987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70016" y="511838"/>
            <a:ext cx="11429768" cy="1478570"/>
          </a:xfrm>
        </p:spPr>
        <p:txBody>
          <a:bodyPr>
            <a:normAutofit/>
          </a:bodyPr>
          <a:lstStyle/>
          <a:p>
            <a:r>
              <a:rPr lang="es-ES" dirty="0"/>
              <a:t>ENTORNO DE DISEÑO HARDWARE - QSYS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10438411" y="6073556"/>
            <a:ext cx="771089" cy="365125"/>
          </a:xfrm>
        </p:spPr>
        <p:txBody>
          <a:bodyPr>
            <a:normAutofit/>
          </a:bodyPr>
          <a:lstStyle/>
          <a:p>
            <a:fld id="{6D22F896-40B5-4ADD-8801-0D06FADFA095}" type="slidenum">
              <a:rPr lang="en-US" sz="1400" smtClean="0"/>
              <a:t>8</a:t>
            </a:fld>
            <a:r>
              <a:rPr lang="en-US" sz="1400" dirty="0"/>
              <a:t>/22</a:t>
            </a:r>
          </a:p>
        </p:txBody>
      </p:sp>
      <p:sp>
        <p:nvSpPr>
          <p:cNvPr id="79" name="Content Placeholder 78"/>
          <p:cNvSpPr>
            <a:spLocks noGrp="1"/>
          </p:cNvSpPr>
          <p:nvPr>
            <p:ph idx="1"/>
          </p:nvPr>
        </p:nvSpPr>
        <p:spPr>
          <a:xfrm>
            <a:off x="8087095" y="2249487"/>
            <a:ext cx="3732210" cy="3747553"/>
          </a:xfrm>
        </p:spPr>
        <p:txBody>
          <a:bodyPr>
            <a:normAutofit lnSpcReduction="10000"/>
          </a:bodyPr>
          <a:lstStyle/>
          <a:p>
            <a:r>
              <a:rPr lang="en-US" dirty="0" err="1"/>
              <a:t>Configuración</a:t>
            </a:r>
            <a:r>
              <a:rPr lang="en-US" dirty="0"/>
              <a:t> y </a:t>
            </a:r>
            <a:r>
              <a:rPr lang="en-US" dirty="0" err="1"/>
              <a:t>conexionado</a:t>
            </a:r>
            <a:r>
              <a:rPr lang="en-US" dirty="0"/>
              <a:t> de IPs</a:t>
            </a:r>
          </a:p>
          <a:p>
            <a:r>
              <a:rPr lang="en-US" dirty="0" err="1"/>
              <a:t>Acceso</a:t>
            </a:r>
            <a:r>
              <a:rPr lang="en-US" dirty="0"/>
              <a:t> a IPs de Altera (</a:t>
            </a:r>
            <a:r>
              <a:rPr lang="en-US" dirty="0" err="1"/>
              <a:t>Incluído</a:t>
            </a:r>
            <a:r>
              <a:rPr lang="en-US" dirty="0"/>
              <a:t> NIOS II)</a:t>
            </a:r>
          </a:p>
          <a:p>
            <a:r>
              <a:rPr lang="en-US" dirty="0" err="1"/>
              <a:t>Posibilidad</a:t>
            </a:r>
            <a:r>
              <a:rPr lang="en-US" dirty="0"/>
              <a:t> de </a:t>
            </a:r>
            <a:r>
              <a:rPr lang="en-US" dirty="0" err="1"/>
              <a:t>añadir</a:t>
            </a:r>
            <a:r>
              <a:rPr lang="en-US" dirty="0"/>
              <a:t> IPs </a:t>
            </a:r>
            <a:r>
              <a:rPr lang="en-US" dirty="0" err="1"/>
              <a:t>propias</a:t>
            </a:r>
            <a:endParaRPr lang="en-US" dirty="0"/>
          </a:p>
          <a:p>
            <a:r>
              <a:rPr lang="en-US" dirty="0" err="1"/>
              <a:t>Generación</a:t>
            </a:r>
            <a:r>
              <a:rPr lang="en-US" dirty="0"/>
              <a:t> </a:t>
            </a:r>
            <a:r>
              <a:rPr lang="en-US" dirty="0" err="1"/>
              <a:t>automática</a:t>
            </a:r>
            <a:r>
              <a:rPr lang="en-US" dirty="0"/>
              <a:t> de las </a:t>
            </a:r>
            <a:r>
              <a:rPr lang="en-US" dirty="0" err="1"/>
              <a:t>instancias</a:t>
            </a:r>
            <a:r>
              <a:rPr lang="en-US" dirty="0"/>
              <a:t> de las IPs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54458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889648"/>
          </a:xfrm>
        </p:spPr>
        <p:txBody>
          <a:bodyPr/>
          <a:lstStyle/>
          <a:p>
            <a:r>
              <a:rPr lang="es-ES" dirty="0"/>
              <a:t>ENTORNO DISEÑO HARDWARE - QSYS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10554345" y="58713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9</a:t>
            </a:fld>
            <a:r>
              <a:rPr lang="en-US" sz="1400" dirty="0"/>
              <a:t>/22</a:t>
            </a:r>
            <a:endParaRPr lang="en-U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1413" y="1646333"/>
            <a:ext cx="2232572" cy="315673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8021" y="1646333"/>
            <a:ext cx="2163927" cy="315673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542" y="4997925"/>
            <a:ext cx="10069803" cy="156297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7551" y="1738985"/>
            <a:ext cx="4509859" cy="2946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7889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2" y="144693"/>
            <a:ext cx="9905998" cy="830272"/>
          </a:xfrm>
        </p:spPr>
        <p:txBody>
          <a:bodyPr/>
          <a:lstStyle/>
          <a:p>
            <a:r>
              <a:rPr lang="es-ES" dirty="0"/>
              <a:t>ENTORNO DE DISEÑO HARDWARE - QUARTUS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10276321" y="5883274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pPr/>
              <a:t>10</a:t>
            </a:fld>
            <a:r>
              <a:rPr lang="en-US" sz="1400" dirty="0"/>
              <a:t>/22</a:t>
            </a:r>
            <a:endParaRPr lang="en-U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754" y="974965"/>
            <a:ext cx="6852417" cy="5485189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8481646" y="1175657"/>
            <a:ext cx="27916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ACCESO A TODAS LAS FUNCIONALIDADES: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dirty="0"/>
              <a:t>Diseño de </a:t>
            </a:r>
            <a:r>
              <a:rPr lang="es-ES" dirty="0" err="1"/>
              <a:t>IPs</a:t>
            </a:r>
            <a:endParaRPr lang="es-E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dirty="0"/>
              <a:t>Compilación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dirty="0"/>
              <a:t>Configuración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dirty="0" err="1"/>
              <a:t>Analisis</a:t>
            </a:r>
            <a:r>
              <a:rPr lang="es-ES" dirty="0"/>
              <a:t> y Simulaciones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dirty="0"/>
              <a:t>Acceso a todas las aplicaciones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s-E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865001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Imagen 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169" y="195478"/>
            <a:ext cx="4495800" cy="6401851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noFill/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70171" y="618518"/>
            <a:ext cx="4777240" cy="1478570"/>
          </a:xfrm>
        </p:spPr>
        <p:txBody>
          <a:bodyPr>
            <a:normAutofit/>
          </a:bodyPr>
          <a:lstStyle/>
          <a:p>
            <a:r>
              <a:rPr lang="es-ES" dirty="0"/>
              <a:t>DISEÑO SOFTWARE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336727" y="2249487"/>
            <a:ext cx="4710683" cy="3541714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/>
              <a:t>Basado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Interrupciones</a:t>
            </a:r>
            <a:endParaRPr lang="en-US" dirty="0"/>
          </a:p>
          <a:p>
            <a:r>
              <a:rPr lang="en-US" dirty="0" err="1"/>
              <a:t>Gestión</a:t>
            </a:r>
            <a:r>
              <a:rPr lang="en-US" dirty="0"/>
              <a:t> de </a:t>
            </a:r>
            <a:r>
              <a:rPr lang="en-US" dirty="0" err="1"/>
              <a:t>lectura</a:t>
            </a:r>
            <a:r>
              <a:rPr lang="en-US" dirty="0"/>
              <a:t>/</a:t>
            </a:r>
            <a:r>
              <a:rPr lang="en-US" dirty="0" err="1"/>
              <a:t>escritura</a:t>
            </a:r>
            <a:r>
              <a:rPr lang="en-US" dirty="0"/>
              <a:t> de </a:t>
            </a:r>
            <a:r>
              <a:rPr lang="en-US" dirty="0" err="1"/>
              <a:t>fotografías</a:t>
            </a:r>
            <a:r>
              <a:rPr lang="en-US" dirty="0"/>
              <a:t> </a:t>
            </a:r>
            <a:r>
              <a:rPr lang="en-US" dirty="0" err="1"/>
              <a:t>desde</a:t>
            </a:r>
            <a:r>
              <a:rPr lang="en-US" dirty="0"/>
              <a:t> 3 </a:t>
            </a:r>
            <a:r>
              <a:rPr lang="en-US" dirty="0" err="1"/>
              <a:t>medios</a:t>
            </a:r>
            <a:endParaRPr lang="en-US" dirty="0"/>
          </a:p>
          <a:p>
            <a:r>
              <a:rPr lang="en-US" dirty="0" err="1"/>
              <a:t>Librerías</a:t>
            </a:r>
            <a:r>
              <a:rPr lang="en-US" dirty="0"/>
              <a:t> de Altera y </a:t>
            </a:r>
            <a:r>
              <a:rPr lang="en-US" dirty="0" err="1"/>
              <a:t>adicionales</a:t>
            </a:r>
            <a:endParaRPr lang="en-US" dirty="0"/>
          </a:p>
          <a:p>
            <a:r>
              <a:rPr lang="en-US" dirty="0" err="1"/>
              <a:t>Uso</a:t>
            </a:r>
            <a:r>
              <a:rPr lang="en-US" dirty="0"/>
              <a:t> de Memoria = 4,35MB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		SDRAM</a:t>
            </a: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>
          <a:xfrm>
            <a:off x="10276321" y="5943600"/>
            <a:ext cx="771089" cy="365125"/>
          </a:xfrm>
        </p:spPr>
        <p:txBody>
          <a:bodyPr>
            <a:normAutofit/>
          </a:bodyPr>
          <a:lstStyle/>
          <a:p>
            <a:fld id="{6D22F896-40B5-4ADD-8801-0D06FADFA095}" type="slidenum">
              <a:rPr lang="en-US" sz="1400" smtClean="0"/>
              <a:pPr/>
              <a:t>11</a:t>
            </a:fld>
            <a:r>
              <a:rPr lang="en-US" sz="1400" dirty="0"/>
              <a:t>/22</a:t>
            </a:r>
          </a:p>
        </p:txBody>
      </p:sp>
      <p:sp>
        <p:nvSpPr>
          <p:cNvPr id="4" name="Flecha abajo 3"/>
          <p:cNvSpPr/>
          <p:nvPr/>
        </p:nvSpPr>
        <p:spPr>
          <a:xfrm>
            <a:off x="8463644" y="4594302"/>
            <a:ext cx="390293" cy="47950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20903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102" y="2026749"/>
            <a:ext cx="6274728" cy="4204066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112810"/>
          </a:xfrm>
        </p:spPr>
        <p:txBody>
          <a:bodyPr>
            <a:normAutofit/>
          </a:bodyPr>
          <a:lstStyle/>
          <a:p>
            <a:r>
              <a:rPr lang="es-ES" dirty="0"/>
              <a:t>ENTORNO DE DISEÑO SOFTWARE - Eclipse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10549454" y="5944235"/>
            <a:ext cx="771089" cy="365125"/>
          </a:xfrm>
        </p:spPr>
        <p:txBody>
          <a:bodyPr>
            <a:normAutofit/>
          </a:bodyPr>
          <a:lstStyle/>
          <a:p>
            <a:fld id="{6D22F896-40B5-4ADD-8801-0D06FADFA095}" type="slidenum">
              <a:rPr lang="en-US" sz="1400" smtClean="0"/>
              <a:t>12</a:t>
            </a:fld>
            <a:r>
              <a:rPr lang="en-US" sz="1400" dirty="0"/>
              <a:t>/22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6962503" y="2249487"/>
            <a:ext cx="4084908" cy="3541714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/>
              <a:t>Programación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C/C++</a:t>
            </a:r>
          </a:p>
          <a:p>
            <a:r>
              <a:rPr lang="en-US" dirty="0" err="1"/>
              <a:t>Compilador</a:t>
            </a:r>
            <a:r>
              <a:rPr lang="en-US" dirty="0"/>
              <a:t> </a:t>
            </a:r>
            <a:r>
              <a:rPr lang="en-US" dirty="0" err="1"/>
              <a:t>integrado</a:t>
            </a:r>
            <a:r>
              <a:rPr lang="en-US" dirty="0"/>
              <a:t> para NIOS II</a:t>
            </a:r>
          </a:p>
          <a:p>
            <a:r>
              <a:rPr lang="en-US" dirty="0" err="1"/>
              <a:t>Posibilidad</a:t>
            </a:r>
            <a:r>
              <a:rPr lang="en-US" dirty="0"/>
              <a:t> de </a:t>
            </a:r>
            <a:r>
              <a:rPr lang="en-US" dirty="0" err="1"/>
              <a:t>emplear</a:t>
            </a:r>
            <a:r>
              <a:rPr lang="en-US" dirty="0"/>
              <a:t> RTOS (</a:t>
            </a:r>
            <a:r>
              <a:rPr lang="en-US" dirty="0" err="1"/>
              <a:t>Micrium</a:t>
            </a:r>
            <a:r>
              <a:rPr lang="en-US" dirty="0"/>
              <a:t> µc/OS-II)</a:t>
            </a:r>
          </a:p>
          <a:p>
            <a:r>
              <a:rPr lang="en-US" dirty="0" err="1"/>
              <a:t>Acceso</a:t>
            </a:r>
            <a:r>
              <a:rPr lang="en-US" dirty="0"/>
              <a:t> a </a:t>
            </a:r>
            <a:r>
              <a:rPr lang="en-US" dirty="0" err="1"/>
              <a:t>capas</a:t>
            </a:r>
            <a:r>
              <a:rPr lang="en-US" dirty="0"/>
              <a:t> de </a:t>
            </a:r>
            <a:r>
              <a:rPr lang="en-US" dirty="0" err="1"/>
              <a:t>abstracción</a:t>
            </a:r>
            <a:r>
              <a:rPr lang="en-US" dirty="0"/>
              <a:t> hardware (HAL) </a:t>
            </a:r>
            <a:r>
              <a:rPr lang="en-US" dirty="0" err="1"/>
              <a:t>proporcionadas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Altera junto a </a:t>
            </a:r>
            <a:r>
              <a:rPr lang="en-US" dirty="0" err="1"/>
              <a:t>sus</a:t>
            </a:r>
            <a:r>
              <a:rPr lang="en-US" dirty="0"/>
              <a:t> IPs</a:t>
            </a:r>
          </a:p>
        </p:txBody>
      </p:sp>
    </p:spTree>
    <p:extLst>
      <p:ext uri="{BB962C8B-B14F-4D97-AF65-F5344CB8AC3E}">
        <p14:creationId xmlns:p14="http://schemas.microsoft.com/office/powerpoint/2010/main" val="21838668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3" y="618519"/>
            <a:ext cx="9905998" cy="830272"/>
          </a:xfrm>
        </p:spPr>
        <p:txBody>
          <a:bodyPr/>
          <a:lstStyle/>
          <a:p>
            <a:pPr algn="ctr"/>
            <a:r>
              <a:rPr lang="es-ES" dirty="0"/>
              <a:t>PROCESO DE Captura de UNA IMAGEN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10661866" y="5897602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13</a:t>
            </a:fld>
            <a:r>
              <a:rPr lang="en-US" sz="1400" dirty="0"/>
              <a:t>/22</a:t>
            </a:r>
            <a:endParaRPr lang="en-US" dirty="0"/>
          </a:p>
        </p:txBody>
      </p:sp>
      <p:pic>
        <p:nvPicPr>
          <p:cNvPr id="33" name="Marcador de contenido 3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8598" y="1708646"/>
            <a:ext cx="9176336" cy="4371519"/>
          </a:xfrm>
        </p:spPr>
      </p:pic>
      <p:sp>
        <p:nvSpPr>
          <p:cNvPr id="34" name="Rectángulo 33"/>
          <p:cNvSpPr/>
          <p:nvPr/>
        </p:nvSpPr>
        <p:spPr>
          <a:xfrm>
            <a:off x="1288598" y="1708646"/>
            <a:ext cx="540202" cy="5832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CuadroTexto 36"/>
          <p:cNvSpPr txBox="1"/>
          <p:nvPr/>
        </p:nvSpPr>
        <p:spPr>
          <a:xfrm>
            <a:off x="1288598" y="1769459"/>
            <a:ext cx="5402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</a:rPr>
              <a:t>1</a:t>
            </a:r>
            <a:endParaRPr lang="es-E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6479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889648"/>
          </a:xfrm>
        </p:spPr>
        <p:txBody>
          <a:bodyPr/>
          <a:lstStyle/>
          <a:p>
            <a:pPr algn="ctr"/>
            <a:r>
              <a:rPr lang="es-ES" dirty="0"/>
              <a:t>PROCESO DE CAPTURA DE UNA IMAGEN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10661866" y="6065836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14</a:t>
            </a:fld>
            <a:r>
              <a:rPr lang="en-US" sz="1400" dirty="0"/>
              <a:t>/22</a:t>
            </a:r>
            <a:endParaRPr lang="en-US" dirty="0"/>
          </a:p>
        </p:txBody>
      </p:sp>
      <p:pic>
        <p:nvPicPr>
          <p:cNvPr id="7" name="Marcador de contenido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12650" y="1677946"/>
            <a:ext cx="8973518" cy="4387890"/>
          </a:xfrm>
        </p:spPr>
      </p:pic>
      <p:sp>
        <p:nvSpPr>
          <p:cNvPr id="8" name="Rectángulo 7"/>
          <p:cNvSpPr/>
          <p:nvPr/>
        </p:nvSpPr>
        <p:spPr>
          <a:xfrm>
            <a:off x="1512650" y="1677946"/>
            <a:ext cx="529906" cy="55461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CuadroTexto 8"/>
          <p:cNvSpPr txBox="1"/>
          <p:nvPr/>
        </p:nvSpPr>
        <p:spPr>
          <a:xfrm>
            <a:off x="1512650" y="1738795"/>
            <a:ext cx="5299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</a:rPr>
              <a:t>2</a:t>
            </a:r>
            <a:endParaRPr lang="es-E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05810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729636"/>
          </a:xfrm>
        </p:spPr>
        <p:txBody>
          <a:bodyPr/>
          <a:lstStyle/>
          <a:p>
            <a:pPr algn="ctr"/>
            <a:r>
              <a:rPr lang="es-ES" dirty="0"/>
              <a:t>RENDIMIENTO - CPU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10513828" y="591890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15</a:t>
            </a:fld>
            <a:r>
              <a:rPr lang="en-US" sz="1400" dirty="0"/>
              <a:t>/22</a:t>
            </a:r>
            <a:endParaRPr lang="en-US" dirty="0"/>
          </a:p>
        </p:txBody>
      </p:sp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717830"/>
              </p:ext>
            </p:extLst>
          </p:nvPr>
        </p:nvGraphicFramePr>
        <p:xfrm>
          <a:off x="428893" y="1348154"/>
          <a:ext cx="5449392" cy="354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Gráfico 5"/>
          <p:cNvGraphicFramePr/>
          <p:nvPr>
            <p:extLst>
              <p:ext uri="{D42A27DB-BD31-4B8C-83A1-F6EECF244321}">
                <p14:modId xmlns:p14="http://schemas.microsoft.com/office/powerpoint/2010/main" val="1740163055"/>
              </p:ext>
            </p:extLst>
          </p:nvPr>
        </p:nvGraphicFramePr>
        <p:xfrm>
          <a:off x="6269809" y="1348154"/>
          <a:ext cx="5400040" cy="354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CuadroTexto 6"/>
          <p:cNvSpPr txBox="1"/>
          <p:nvPr/>
        </p:nvSpPr>
        <p:spPr>
          <a:xfrm>
            <a:off x="428893" y="4975761"/>
            <a:ext cx="5591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L1I: 0KB -&gt; L1I: 512B : 370% de diferencia promedio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L1I: 0KB -&gt; L1I: 64KB : 703% de diferencia promedio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6269809" y="4975761"/>
            <a:ext cx="540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L1D: 512B -&gt; L1D: 16KB : 6,67% de diferencia promedio</a:t>
            </a:r>
          </a:p>
        </p:txBody>
      </p:sp>
    </p:spTree>
    <p:extLst>
      <p:ext uri="{BB962C8B-B14F-4D97-AF65-F5344CB8AC3E}">
        <p14:creationId xmlns:p14="http://schemas.microsoft.com/office/powerpoint/2010/main" val="14414468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773906"/>
          </a:xfrm>
        </p:spPr>
        <p:txBody>
          <a:bodyPr/>
          <a:lstStyle/>
          <a:p>
            <a:pPr algn="ctr"/>
            <a:r>
              <a:rPr lang="es-ES" dirty="0"/>
              <a:t>RENDIMIENTO - CPU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10565000" y="5909293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16</a:t>
            </a:fld>
            <a:r>
              <a:rPr lang="en-US" sz="1400" dirty="0"/>
              <a:t>/22</a:t>
            </a:r>
            <a:endParaRPr lang="en-US" dirty="0"/>
          </a:p>
        </p:txBody>
      </p:sp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0702151"/>
              </p:ext>
            </p:extLst>
          </p:nvPr>
        </p:nvGraphicFramePr>
        <p:xfrm>
          <a:off x="457385" y="1579934"/>
          <a:ext cx="5710649" cy="41257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Gráfico 5"/>
          <p:cNvGraphicFramePr/>
          <p:nvPr>
            <p:extLst>
              <p:ext uri="{D42A27DB-BD31-4B8C-83A1-F6EECF244321}">
                <p14:modId xmlns:p14="http://schemas.microsoft.com/office/powerpoint/2010/main" val="3267756217"/>
              </p:ext>
            </p:extLst>
          </p:nvPr>
        </p:nvGraphicFramePr>
        <p:xfrm>
          <a:off x="6168034" y="1579935"/>
          <a:ext cx="5184776" cy="4125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CuadroTexto 7"/>
          <p:cNvSpPr txBox="1"/>
          <p:nvPr/>
        </p:nvSpPr>
        <p:spPr>
          <a:xfrm>
            <a:off x="676894" y="5722524"/>
            <a:ext cx="95994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(L1I 0B + L1D 512B)  Estática -&gt; </a:t>
            </a:r>
            <a:r>
              <a:rPr lang="es-ES" dirty="0" err="1"/>
              <a:t>Din</a:t>
            </a:r>
            <a:r>
              <a:rPr lang="es-ES" dirty="0"/>
              <a:t> 8192 : 2,3% de diferencia promedio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76894" y="6065836"/>
            <a:ext cx="8250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(L1I 64KB + L1D 16KB) Estática -&gt; </a:t>
            </a:r>
            <a:r>
              <a:rPr lang="es-ES" dirty="0" err="1"/>
              <a:t>Din</a:t>
            </a:r>
            <a:r>
              <a:rPr lang="es-ES" dirty="0"/>
              <a:t> 8192 : 3,28% de diferencia promedio</a:t>
            </a:r>
          </a:p>
        </p:txBody>
      </p:sp>
    </p:spTree>
    <p:extLst>
      <p:ext uri="{BB962C8B-B14F-4D97-AF65-F5344CB8AC3E}">
        <p14:creationId xmlns:p14="http://schemas.microsoft.com/office/powerpoint/2010/main" val="12859002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1015" y="315430"/>
            <a:ext cx="11306908" cy="944801"/>
          </a:xfrm>
        </p:spPr>
        <p:txBody>
          <a:bodyPr/>
          <a:lstStyle/>
          <a:p>
            <a:pPr algn="ctr"/>
            <a:r>
              <a:rPr lang="es-ES" dirty="0"/>
              <a:t>RENDIMIENTO - MEMORIAS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65212" y="1783715"/>
            <a:ext cx="3287713" cy="4099557"/>
          </a:xfrm>
        </p:spPr>
        <p:txBody>
          <a:bodyPr/>
          <a:lstStyle/>
          <a:p>
            <a:r>
              <a:rPr lang="es-ES" dirty="0"/>
              <a:t>SDRAM</a:t>
            </a:r>
          </a:p>
          <a:p>
            <a:pPr lvl="1"/>
            <a:r>
              <a:rPr lang="es-ES" u="heavy" dirty="0">
                <a:solidFill>
                  <a:schemeClr val="accent2">
                    <a:lumMod val="60000"/>
                    <a:lumOff val="40000"/>
                  </a:schemeClr>
                </a:solidFill>
                <a:uFill>
                  <a:solidFill>
                    <a:schemeClr val="accent1">
                      <a:lumMod val="60000"/>
                      <a:lumOff val="40000"/>
                    </a:schemeClr>
                  </a:solidFill>
                </a:uFill>
              </a:rPr>
              <a:t>Memoria de programa </a:t>
            </a:r>
            <a:endParaRPr lang="es-ES" dirty="0"/>
          </a:p>
          <a:p>
            <a:pPr lvl="1"/>
            <a:r>
              <a:rPr lang="es-ES" dirty="0"/>
              <a:t>Rendimiento  </a:t>
            </a:r>
          </a:p>
          <a:p>
            <a:pPr lvl="1"/>
            <a:r>
              <a:rPr lang="es-ES" dirty="0"/>
              <a:t>Capacidad </a:t>
            </a:r>
          </a:p>
          <a:p>
            <a:pPr lvl="1"/>
            <a:r>
              <a:rPr lang="es-ES" dirty="0"/>
              <a:t>No utilizable como memoria de vídeo</a:t>
            </a:r>
          </a:p>
          <a:p>
            <a:pPr lvl="1"/>
            <a:r>
              <a:rPr lang="es-ES" dirty="0"/>
              <a:t>Ancho de banda a 50MHz: 200MB/s</a:t>
            </a:r>
          </a:p>
          <a:p>
            <a:pPr lvl="1"/>
            <a:r>
              <a:rPr lang="es-ES" dirty="0"/>
              <a:t>Latencia: 2/3 ciclos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z="1400" smtClean="0"/>
              <a:t>17</a:t>
            </a:fld>
            <a:r>
              <a:rPr lang="en-US" sz="1400" dirty="0"/>
              <a:t>/22</a:t>
            </a:r>
          </a:p>
        </p:txBody>
      </p:sp>
      <p:sp>
        <p:nvSpPr>
          <p:cNvPr id="5" name="Flecha abajo 4"/>
          <p:cNvSpPr/>
          <p:nvPr/>
        </p:nvSpPr>
        <p:spPr>
          <a:xfrm>
            <a:off x="3095625" y="2849722"/>
            <a:ext cx="257175" cy="352425"/>
          </a:xfrm>
          <a:prstGeom prst="down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Flecha abajo 5"/>
          <p:cNvSpPr/>
          <p:nvPr/>
        </p:nvSpPr>
        <p:spPr>
          <a:xfrm rot="10800000">
            <a:off x="3095625" y="3277356"/>
            <a:ext cx="257175" cy="3524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352925" y="1700379"/>
            <a:ext cx="3287713" cy="48548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/>
              <a:t>SRAM</a:t>
            </a:r>
          </a:p>
          <a:p>
            <a:pPr lvl="1"/>
            <a:r>
              <a:rPr lang="es-ES" dirty="0"/>
              <a:t>Buena latencia pero bajo Ancho de Banda</a:t>
            </a:r>
          </a:p>
          <a:p>
            <a:pPr lvl="1"/>
            <a:r>
              <a:rPr lang="es-ES" dirty="0"/>
              <a:t>Capacidad baja</a:t>
            </a:r>
          </a:p>
          <a:p>
            <a:pPr lvl="1"/>
            <a:r>
              <a:rPr lang="es-ES" dirty="0"/>
              <a:t>Utilizable a 320 x 240 </a:t>
            </a:r>
          </a:p>
          <a:p>
            <a:pPr lvl="1"/>
            <a:r>
              <a:rPr lang="es-ES" dirty="0"/>
              <a:t>No utilizable como memoria de programa</a:t>
            </a:r>
          </a:p>
          <a:p>
            <a:pPr lvl="1"/>
            <a:r>
              <a:rPr lang="es-ES" dirty="0"/>
              <a:t>Utilizable para almacenar otros datos</a:t>
            </a:r>
          </a:p>
          <a:p>
            <a:pPr lvl="1"/>
            <a:r>
              <a:rPr lang="es-ES" dirty="0"/>
              <a:t>Ancho de banda a 50MHz: 100MB/s </a:t>
            </a:r>
          </a:p>
          <a:p>
            <a:pPr lvl="1"/>
            <a:r>
              <a:rPr lang="es-ES" dirty="0"/>
              <a:t>Latencia: 2 ciclos para escribir 32 bits, 5 ciclos para leerlos</a:t>
            </a:r>
          </a:p>
        </p:txBody>
      </p:sp>
      <p:sp>
        <p:nvSpPr>
          <p:cNvPr id="9" name="Marcador de contenido 2"/>
          <p:cNvSpPr txBox="1">
            <a:spLocks/>
          </p:cNvSpPr>
          <p:nvPr/>
        </p:nvSpPr>
        <p:spPr>
          <a:xfrm>
            <a:off x="7640638" y="1700378"/>
            <a:ext cx="3287713" cy="41828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err="1"/>
              <a:t>On</a:t>
            </a:r>
            <a:r>
              <a:rPr lang="es-ES" dirty="0"/>
              <a:t>-Chip</a:t>
            </a:r>
          </a:p>
          <a:p>
            <a:pPr lvl="1"/>
            <a:r>
              <a:rPr lang="es-ES" u="heavy" dirty="0">
                <a:solidFill>
                  <a:schemeClr val="accent2">
                    <a:lumMod val="60000"/>
                    <a:lumOff val="40000"/>
                  </a:schemeClr>
                </a:solidFill>
                <a:uFill>
                  <a:solidFill>
                    <a:schemeClr val="accent1">
                      <a:lumMod val="60000"/>
                      <a:lumOff val="40000"/>
                    </a:schemeClr>
                  </a:solidFill>
                </a:uFill>
              </a:rPr>
              <a:t>Memoria de vídeo</a:t>
            </a:r>
          </a:p>
          <a:p>
            <a:pPr lvl="1"/>
            <a:r>
              <a:rPr lang="es-ES" dirty="0"/>
              <a:t>Rendimiento </a:t>
            </a:r>
          </a:p>
          <a:p>
            <a:pPr lvl="1"/>
            <a:r>
              <a:rPr lang="es-ES" dirty="0"/>
              <a:t>Capacidad </a:t>
            </a:r>
          </a:p>
          <a:p>
            <a:pPr lvl="1"/>
            <a:r>
              <a:rPr lang="es-ES" dirty="0"/>
              <a:t>No utilizable como memoria de programa </a:t>
            </a:r>
          </a:p>
          <a:p>
            <a:pPr lvl="1"/>
            <a:r>
              <a:rPr lang="es-ES" dirty="0"/>
              <a:t>Ancho de banda a 50MHz: 200MB/s</a:t>
            </a:r>
          </a:p>
          <a:p>
            <a:pPr lvl="1"/>
            <a:r>
              <a:rPr lang="es-ES" dirty="0"/>
              <a:t>Latencia: 1 ciclo</a:t>
            </a:r>
          </a:p>
          <a:p>
            <a:pPr lvl="1"/>
            <a:endParaRPr lang="es-ES" dirty="0"/>
          </a:p>
        </p:txBody>
      </p:sp>
      <p:sp>
        <p:nvSpPr>
          <p:cNvPr id="10" name="Flecha abajo 9"/>
          <p:cNvSpPr/>
          <p:nvPr/>
        </p:nvSpPr>
        <p:spPr>
          <a:xfrm rot="10800000">
            <a:off x="9681540" y="2665558"/>
            <a:ext cx="257175" cy="3524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Flecha abajo 10"/>
          <p:cNvSpPr/>
          <p:nvPr/>
        </p:nvSpPr>
        <p:spPr>
          <a:xfrm>
            <a:off x="9681540" y="3162361"/>
            <a:ext cx="257175" cy="352425"/>
          </a:xfrm>
          <a:prstGeom prst="down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39920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87907" y="155270"/>
            <a:ext cx="9905998" cy="807326"/>
          </a:xfrm>
        </p:spPr>
        <p:txBody>
          <a:bodyPr/>
          <a:lstStyle/>
          <a:p>
            <a:pPr algn="ctr"/>
            <a:r>
              <a:rPr lang="es-ES" dirty="0"/>
              <a:t>MANEJO DEL SISTEMA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1842" y="2868292"/>
            <a:ext cx="4942833" cy="206085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0970" y="1001113"/>
            <a:ext cx="4705197" cy="1912244"/>
          </a:xfrm>
          <a:prstGeom prst="rect">
            <a:avLst/>
          </a:prstGeom>
        </p:spPr>
      </p:pic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656137" y="1001113"/>
            <a:ext cx="4663866" cy="1912244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4263" y="4949370"/>
            <a:ext cx="4696301" cy="1908629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03045" y="4864559"/>
            <a:ext cx="4813122" cy="199344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003" y="1295105"/>
            <a:ext cx="5670005" cy="4476303"/>
          </a:xfrm>
          <a:prstGeom prst="rect">
            <a:avLst/>
          </a:prstGeom>
        </p:spPr>
      </p:pic>
      <p:sp>
        <p:nvSpPr>
          <p:cNvPr id="15" name="Marcador de número de diapositiva 14"/>
          <p:cNvSpPr>
            <a:spLocks noGrp="1"/>
          </p:cNvSpPr>
          <p:nvPr>
            <p:ph type="sldNum" sz="quarter" idx="12"/>
          </p:nvPr>
        </p:nvSpPr>
        <p:spPr>
          <a:xfrm>
            <a:off x="240497" y="6103917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18</a:t>
            </a:fld>
            <a:r>
              <a:rPr lang="en-US" sz="1400" dirty="0"/>
              <a:t>/22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0919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dirty="0"/>
              <a:t>CONCLUSIONES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10616540" y="6037653"/>
            <a:ext cx="667851" cy="365125"/>
          </a:xfrm>
        </p:spPr>
        <p:txBody>
          <a:bodyPr/>
          <a:lstStyle/>
          <a:p>
            <a:fld id="{6D22F896-40B5-4ADD-8801-0D06FADFA095}" type="slidenum">
              <a:rPr lang="en-US" sz="1400" smtClean="0"/>
              <a:t>19</a:t>
            </a:fld>
            <a:r>
              <a:rPr lang="en-US" sz="1400" dirty="0"/>
              <a:t>/22</a:t>
            </a:r>
            <a:endParaRPr lang="en-US" dirty="0"/>
          </a:p>
        </p:txBody>
      </p:sp>
      <p:sp>
        <p:nvSpPr>
          <p:cNvPr id="5" name="Marcador de contenido 2"/>
          <p:cNvSpPr>
            <a:spLocks noGrp="1"/>
          </p:cNvSpPr>
          <p:nvPr>
            <p:ph idx="1"/>
          </p:nvPr>
        </p:nvSpPr>
        <p:spPr>
          <a:xfrm>
            <a:off x="1141412" y="2249487"/>
            <a:ext cx="9905999" cy="389005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s-ES" dirty="0"/>
              <a:t>Proyecto funcional empleando el módulo de cámara facilitado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s-ES" dirty="0"/>
              <a:t>6 fotografías en cada medio: Flash, SD o memoria volátil.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s-ES" dirty="0"/>
              <a:t>Uso de </a:t>
            </a:r>
            <a:r>
              <a:rPr lang="es-ES" dirty="0" err="1"/>
              <a:t>IPs</a:t>
            </a:r>
            <a:r>
              <a:rPr lang="es-ES" dirty="0"/>
              <a:t> ya disponibles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s-ES" dirty="0" err="1"/>
              <a:t>IPs</a:t>
            </a:r>
            <a:r>
              <a:rPr lang="es-ES" dirty="0"/>
              <a:t> UP             Facilidad        Calidad de Imagen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es-ES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es-ES" dirty="0" err="1"/>
              <a:t>IPs</a:t>
            </a:r>
            <a:r>
              <a:rPr lang="es-ES" dirty="0"/>
              <a:t> UP + </a:t>
            </a:r>
            <a:r>
              <a:rPr lang="es-ES" dirty="0" err="1"/>
              <a:t>IPs</a:t>
            </a:r>
            <a:r>
              <a:rPr lang="es-ES" dirty="0"/>
              <a:t> DSP + </a:t>
            </a:r>
            <a:r>
              <a:rPr lang="es-ES" dirty="0" err="1"/>
              <a:t>Mod</a:t>
            </a:r>
            <a:r>
              <a:rPr lang="es-ES" dirty="0"/>
              <a:t> IP            Complejidad        Calidad de Imagen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s-ES" dirty="0"/>
              <a:t>Empleo de la pantalla táctil como control del sistema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s-ES" dirty="0"/>
              <a:t>Fabricante: Controlador de la pantalla + librerías + ejemplos. 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es-ES" dirty="0"/>
          </a:p>
        </p:txBody>
      </p:sp>
      <p:sp>
        <p:nvSpPr>
          <p:cNvPr id="3" name="Flecha derecha 2"/>
          <p:cNvSpPr/>
          <p:nvPr/>
        </p:nvSpPr>
        <p:spPr>
          <a:xfrm>
            <a:off x="4768087" y="4703008"/>
            <a:ext cx="546265" cy="23750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Flecha abajo 5"/>
          <p:cNvSpPr/>
          <p:nvPr/>
        </p:nvSpPr>
        <p:spPr>
          <a:xfrm rot="10800000">
            <a:off x="9357740" y="4573898"/>
            <a:ext cx="273132" cy="451262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Flecha derecha 6"/>
          <p:cNvSpPr/>
          <p:nvPr/>
        </p:nvSpPr>
        <p:spPr>
          <a:xfrm>
            <a:off x="2711534" y="3823852"/>
            <a:ext cx="546265" cy="23750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Flecha abajo 7"/>
          <p:cNvSpPr/>
          <p:nvPr/>
        </p:nvSpPr>
        <p:spPr>
          <a:xfrm rot="10800000">
            <a:off x="4436037" y="3716974"/>
            <a:ext cx="273132" cy="451262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Flecha abajo 8"/>
          <p:cNvSpPr/>
          <p:nvPr/>
        </p:nvSpPr>
        <p:spPr>
          <a:xfrm>
            <a:off x="7022878" y="3716975"/>
            <a:ext cx="273132" cy="451262"/>
          </a:xfrm>
          <a:prstGeom prst="down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Flecha abajo 9"/>
          <p:cNvSpPr/>
          <p:nvPr/>
        </p:nvSpPr>
        <p:spPr>
          <a:xfrm rot="10800000">
            <a:off x="6833108" y="4582045"/>
            <a:ext cx="273132" cy="451262"/>
          </a:xfrm>
          <a:prstGeom prst="down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90917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925274"/>
          </a:xfrm>
        </p:spPr>
        <p:txBody>
          <a:bodyPr/>
          <a:lstStyle/>
          <a:p>
            <a:pPr algn="ctr"/>
            <a:r>
              <a:rPr lang="es-ES" dirty="0"/>
              <a:t>CONCLUSIONES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41411" y="1543792"/>
            <a:ext cx="9905999" cy="4251366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s-ES" dirty="0"/>
              <a:t>Almacenamiento de fotografías en memoria no volátil (SD y Flash)</a:t>
            </a:r>
          </a:p>
          <a:p>
            <a:pPr>
              <a:buFont typeface="Wingdings" panose="05000000000000000000" pitchFamily="2" charset="2"/>
              <a:buChar char="ü"/>
            </a:pPr>
            <a:endParaRPr lang="es-ES" dirty="0"/>
          </a:p>
          <a:p>
            <a:pPr>
              <a:buFont typeface="Wingdings" panose="05000000000000000000" pitchFamily="2" charset="2"/>
              <a:buChar char="ü"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>
              <a:buFont typeface="Wingdings" panose="05000000000000000000" pitchFamily="2" charset="2"/>
              <a:buChar char="ü"/>
            </a:pPr>
            <a:r>
              <a:rPr lang="es-ES" dirty="0"/>
              <a:t>Estudio de limitaciones de Velocidad/Capacidad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s-ES" dirty="0"/>
              <a:t>Imprescindible L1I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s-ES" dirty="0"/>
              <a:t>L1D y Predicción de Saltos: Impacto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s-ES" dirty="0"/>
              <a:t>Aprovechar los recursos de la placa para mejorar el resultado final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s-ES" dirty="0"/>
              <a:t>1SW + 3 </a:t>
            </a:r>
            <a:r>
              <a:rPr lang="es-ES" dirty="0" err="1"/>
              <a:t>Displays</a:t>
            </a:r>
            <a:r>
              <a:rPr lang="es-ES" dirty="0"/>
              <a:t> 7-Seg + 2 </a:t>
            </a:r>
            <a:r>
              <a:rPr lang="es-ES" dirty="0" err="1"/>
              <a:t>KEYs</a:t>
            </a:r>
            <a:r>
              <a:rPr lang="es-ES" dirty="0"/>
              <a:t> + </a:t>
            </a:r>
            <a:r>
              <a:rPr lang="es-ES" dirty="0" err="1"/>
              <a:t>LEDs</a:t>
            </a:r>
            <a:r>
              <a:rPr lang="es-ES" dirty="0"/>
              <a:t> Verdes</a:t>
            </a:r>
          </a:p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z="1400" smtClean="0"/>
              <a:t>20</a:t>
            </a:fld>
            <a:r>
              <a:rPr lang="en-US" sz="1400" dirty="0"/>
              <a:t>/22</a:t>
            </a:r>
            <a:endParaRPr lang="en-US" dirty="0"/>
          </a:p>
        </p:txBody>
      </p:sp>
      <p:graphicFrame>
        <p:nvGraphicFramePr>
          <p:cNvPr id="5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4117661"/>
              </p:ext>
            </p:extLst>
          </p:nvPr>
        </p:nvGraphicFramePr>
        <p:xfrm>
          <a:off x="1390733" y="2067613"/>
          <a:ext cx="8204529" cy="1097280"/>
        </p:xfrm>
        <a:graphic>
          <a:graphicData uri="http://schemas.openxmlformats.org/drawingml/2006/table">
            <a:tbl>
              <a:tblPr firstRow="1" bandRow="1">
                <a:tableStyleId>{46F890A9-2807-4EBB-B81D-B2AA78EC7F39}</a:tableStyleId>
              </a:tblPr>
              <a:tblGrid>
                <a:gridCol w="2734843">
                  <a:extLst>
                    <a:ext uri="{9D8B030D-6E8A-4147-A177-3AD203B41FA5}">
                      <a16:colId xmlns:a16="http://schemas.microsoft.com/office/drawing/2014/main" val="3460116293"/>
                    </a:ext>
                  </a:extLst>
                </a:gridCol>
                <a:gridCol w="2734843">
                  <a:extLst>
                    <a:ext uri="{9D8B030D-6E8A-4147-A177-3AD203B41FA5}">
                      <a16:colId xmlns:a16="http://schemas.microsoft.com/office/drawing/2014/main" val="3300784976"/>
                    </a:ext>
                  </a:extLst>
                </a:gridCol>
                <a:gridCol w="2734843">
                  <a:extLst>
                    <a:ext uri="{9D8B030D-6E8A-4147-A177-3AD203B41FA5}">
                      <a16:colId xmlns:a16="http://schemas.microsoft.com/office/drawing/2014/main" val="2402008187"/>
                    </a:ext>
                  </a:extLst>
                </a:gridCol>
              </a:tblGrid>
              <a:tr h="171789"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Disparo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Lectura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9292259"/>
                  </a:ext>
                </a:extLst>
              </a:tr>
              <a:tr h="171789"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SD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22,8s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6,62s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0029514"/>
                  </a:ext>
                </a:extLst>
              </a:tr>
              <a:tr h="171789"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Flash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15,12s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1,07s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9885132"/>
                  </a:ext>
                </a:extLst>
              </a:tr>
            </a:tbl>
          </a:graphicData>
        </a:graphic>
      </p:graphicFrame>
      <p:sp>
        <p:nvSpPr>
          <p:cNvPr id="6" name="Flecha abajo 5"/>
          <p:cNvSpPr/>
          <p:nvPr/>
        </p:nvSpPr>
        <p:spPr>
          <a:xfrm>
            <a:off x="4524498" y="4083347"/>
            <a:ext cx="213756" cy="285008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37228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t="1963" r="3" b="27952"/>
          <a:stretch/>
        </p:blipFill>
        <p:spPr>
          <a:xfrm>
            <a:off x="915779" y="1983179"/>
            <a:ext cx="3494597" cy="3549650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889648"/>
          </a:xfrm>
        </p:spPr>
        <p:txBody>
          <a:bodyPr>
            <a:normAutofit/>
          </a:bodyPr>
          <a:lstStyle/>
          <a:p>
            <a:pPr algn="ctr"/>
            <a:r>
              <a:rPr lang="es-ES" dirty="0"/>
              <a:t>FUTURO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034579" y="1650670"/>
            <a:ext cx="6241090" cy="4140531"/>
          </a:xfrm>
        </p:spPr>
        <p:txBody>
          <a:bodyPr>
            <a:normAutofit fontScale="92500" lnSpcReduction="20000"/>
          </a:bodyPr>
          <a:lstStyle/>
          <a:p>
            <a:r>
              <a:rPr lang="es-ES" dirty="0"/>
              <a:t>SOFTWARE:</a:t>
            </a:r>
          </a:p>
          <a:p>
            <a:pPr lvl="1"/>
            <a:r>
              <a:rPr lang="es-ES" dirty="0"/>
              <a:t>Limitación en las </a:t>
            </a:r>
            <a:r>
              <a:rPr lang="es-ES" dirty="0" err="1"/>
              <a:t>IPs</a:t>
            </a:r>
            <a:r>
              <a:rPr lang="es-ES" dirty="0"/>
              <a:t> -&gt; Diseño de nuevas </a:t>
            </a:r>
            <a:r>
              <a:rPr lang="es-ES" dirty="0" err="1"/>
              <a:t>IPs</a:t>
            </a:r>
            <a:endParaRPr lang="es-ES" dirty="0"/>
          </a:p>
          <a:p>
            <a:pPr lvl="1"/>
            <a:r>
              <a:rPr lang="es-ES" dirty="0"/>
              <a:t>Limitaciones HAL* -&gt; Reescribirlos buscando mejoras</a:t>
            </a:r>
          </a:p>
          <a:p>
            <a:r>
              <a:rPr lang="es-ES" dirty="0"/>
              <a:t>HARDWARE:</a:t>
            </a:r>
          </a:p>
          <a:p>
            <a:pPr lvl="1"/>
            <a:r>
              <a:rPr lang="es-ES" dirty="0"/>
              <a:t>Calidad de la cámara -&gt; Actualización a cámara 8MP</a:t>
            </a:r>
          </a:p>
          <a:p>
            <a:pPr lvl="1"/>
            <a:r>
              <a:rPr lang="es-ES" dirty="0"/>
              <a:t>Limitación Placa -&gt; Migración a placa con mayores recursos</a:t>
            </a:r>
          </a:p>
          <a:p>
            <a:pPr lvl="1"/>
            <a:endParaRPr lang="es-ES" dirty="0"/>
          </a:p>
          <a:p>
            <a:pPr marL="457200" lvl="1" indent="0">
              <a:buNone/>
            </a:pPr>
            <a:r>
              <a:rPr lang="es-ES" dirty="0"/>
              <a:t>*HAL: Hardware </a:t>
            </a:r>
            <a:r>
              <a:rPr lang="es-ES" dirty="0" err="1"/>
              <a:t>Abstraction</a:t>
            </a:r>
            <a:r>
              <a:rPr lang="es-ES" dirty="0"/>
              <a:t> </a:t>
            </a:r>
            <a:r>
              <a:rPr lang="es-ES" dirty="0" err="1"/>
              <a:t>Layer</a:t>
            </a:r>
            <a:r>
              <a:rPr lang="es-ES" dirty="0"/>
              <a:t>, Librerías Software facilitadas por el fabricante de las </a:t>
            </a:r>
            <a:r>
              <a:rPr lang="es-ES" dirty="0" err="1"/>
              <a:t>IPs</a:t>
            </a:r>
            <a:r>
              <a:rPr lang="es-ES" dirty="0"/>
              <a:t> para ser empleadas por las mismas.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10489271" y="6059978"/>
            <a:ext cx="786397" cy="365125"/>
          </a:xfrm>
        </p:spPr>
        <p:txBody>
          <a:bodyPr>
            <a:noAutofit/>
          </a:bodyPr>
          <a:lstStyle/>
          <a:p>
            <a:fld id="{6D22F896-40B5-4ADD-8801-0D06FADFA095}" type="slidenum">
              <a:rPr lang="en-US" sz="1400" smtClean="0"/>
              <a:t>21</a:t>
            </a:fld>
            <a:r>
              <a:rPr lang="en-US" sz="1400" dirty="0"/>
              <a:t>/22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7733048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2" y="2257313"/>
            <a:ext cx="9905998" cy="1478570"/>
          </a:xfrm>
        </p:spPr>
        <p:txBody>
          <a:bodyPr/>
          <a:lstStyle/>
          <a:p>
            <a:pPr algn="ctr"/>
            <a:r>
              <a:rPr lang="es-ES" dirty="0"/>
              <a:t>Gracias </a:t>
            </a:r>
            <a:r>
              <a:rPr lang="es-ES"/>
              <a:t>por </a:t>
            </a:r>
            <a:r>
              <a:rPr lang="es-ES" dirty="0"/>
              <a:t>su atención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283" y="3980450"/>
            <a:ext cx="8858256" cy="1658256"/>
          </a:xfrm>
          <a:prstGeom prst="rect">
            <a:avLst/>
          </a:prstGeom>
        </p:spPr>
      </p:pic>
      <p:pic>
        <p:nvPicPr>
          <p:cNvPr id="66" name="Imagen 6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1244" y="5663183"/>
            <a:ext cx="1783080" cy="585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6778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o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Circuito</Template>
  <TotalTime>795</TotalTime>
  <Words>886</Words>
  <Application>Microsoft Office PowerPoint</Application>
  <PresentationFormat>Panorámica</PresentationFormat>
  <Paragraphs>171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8" baseType="lpstr">
      <vt:lpstr>Arial</vt:lpstr>
      <vt:lpstr>Calibri</vt:lpstr>
      <vt:lpstr>Trebuchet MS</vt:lpstr>
      <vt:lpstr>Tw Cen MT</vt:lpstr>
      <vt:lpstr>Wingdings</vt:lpstr>
      <vt:lpstr>Circuito</vt:lpstr>
      <vt:lpstr>DISEÑO DE UN SOPC PARA EL CONTROL DE UNA CÁMARA DE 5MP CON PANTALLA TÁCTIL SOBRE LA TARJETA DE2-115</vt:lpstr>
      <vt:lpstr>OBJETIVOS</vt:lpstr>
      <vt:lpstr>Aspectos básicos del sistema</vt:lpstr>
      <vt:lpstr>ESTADO DEL ARTE</vt:lpstr>
      <vt:lpstr>PLACA DE DESARROLLO DE2-115</vt:lpstr>
      <vt:lpstr>MÓDULOS ADICIONALES</vt:lpstr>
      <vt:lpstr>Diseño Hardware </vt:lpstr>
      <vt:lpstr>ENTORNO DE DISEÑO HARDWARE - QSYS</vt:lpstr>
      <vt:lpstr>ENTORNO DISEÑO HARDWARE - QSYS</vt:lpstr>
      <vt:lpstr>ENTORNO DE DISEÑO HARDWARE - QUARTUS</vt:lpstr>
      <vt:lpstr>DISEÑO SOFTWARE</vt:lpstr>
      <vt:lpstr>ENTORNO DE DISEÑO SOFTWARE - Eclipse</vt:lpstr>
      <vt:lpstr>PROCESO DE Captura de UNA IMAGEN</vt:lpstr>
      <vt:lpstr>PROCESO DE CAPTURA DE UNA IMAGEN</vt:lpstr>
      <vt:lpstr>RENDIMIENTO - CPU</vt:lpstr>
      <vt:lpstr>RENDIMIENTO - CPU</vt:lpstr>
      <vt:lpstr>RENDIMIENTO - MEMORIAS</vt:lpstr>
      <vt:lpstr>MANEJO DEL SISTEMA</vt:lpstr>
      <vt:lpstr>CONCLUSIONES</vt:lpstr>
      <vt:lpstr>CONCLUSIONES</vt:lpstr>
      <vt:lpstr>FUTURO</vt:lpstr>
      <vt:lpstr>Gracias por su atención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DISEÑO DE UN SOPC PARA EL CONTROL DE UNA CÁMARA DE 5MP CON PANTALLA TÁCTIL SOBRE LA TARJETA DE2-115</dc:title>
  <dc:creator>Oier</dc:creator>
  <cp:lastModifiedBy>Oier</cp:lastModifiedBy>
  <cp:revision>76</cp:revision>
  <dcterms:created xsi:type="dcterms:W3CDTF">2016-06-30T01:47:33Z</dcterms:created>
  <dcterms:modified xsi:type="dcterms:W3CDTF">2016-07-03T21:08:52Z</dcterms:modified>
</cp:coreProperties>
</file>