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7" r:id="rId2"/>
    <p:sldId id="279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9" r:id="rId17"/>
    <p:sldId id="358" r:id="rId18"/>
    <p:sldId id="360" r:id="rId19"/>
    <p:sldId id="361" r:id="rId20"/>
    <p:sldId id="362" r:id="rId21"/>
    <p:sldId id="363" r:id="rId22"/>
    <p:sldId id="364" r:id="rId23"/>
    <p:sldId id="366" r:id="rId24"/>
    <p:sldId id="367" r:id="rId25"/>
    <p:sldId id="368" r:id="rId26"/>
    <p:sldId id="369" r:id="rId27"/>
    <p:sldId id="370" r:id="rId28"/>
    <p:sldId id="372" r:id="rId29"/>
    <p:sldId id="373" r:id="rId30"/>
    <p:sldId id="374" r:id="rId31"/>
    <p:sldId id="375" r:id="rId32"/>
    <p:sldId id="376" r:id="rId33"/>
    <p:sldId id="377" r:id="rId34"/>
    <p:sldId id="378" r:id="rId35"/>
    <p:sldId id="381" r:id="rId36"/>
    <p:sldId id="406" r:id="rId37"/>
    <p:sldId id="407" r:id="rId38"/>
    <p:sldId id="380" r:id="rId39"/>
    <p:sldId id="382" r:id="rId40"/>
    <p:sldId id="396" r:id="rId41"/>
    <p:sldId id="397" r:id="rId42"/>
    <p:sldId id="398" r:id="rId43"/>
    <p:sldId id="401" r:id="rId44"/>
    <p:sldId id="400" r:id="rId45"/>
    <p:sldId id="386" r:id="rId46"/>
    <p:sldId id="387" r:id="rId47"/>
    <p:sldId id="388" r:id="rId48"/>
    <p:sldId id="389" r:id="rId49"/>
    <p:sldId id="390" r:id="rId50"/>
    <p:sldId id="391" r:id="rId51"/>
    <p:sldId id="393" r:id="rId52"/>
    <p:sldId id="392" r:id="rId53"/>
    <p:sldId id="394" r:id="rId54"/>
    <p:sldId id="402" r:id="rId55"/>
    <p:sldId id="403" r:id="rId56"/>
    <p:sldId id="404" r:id="rId57"/>
    <p:sldId id="408" r:id="rId58"/>
    <p:sldId id="405" r:id="rId59"/>
    <p:sldId id="409" r:id="rId60"/>
  </p:sldIdLst>
  <p:sldSz cx="9144000" cy="6858000" type="screen4x3"/>
  <p:notesSz cx="7099300" cy="10234613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00" autoAdjust="0"/>
    <p:restoredTop sz="94718" autoAdjust="0"/>
  </p:normalViewPr>
  <p:slideViewPr>
    <p:cSldViewPr>
      <p:cViewPr>
        <p:scale>
          <a:sx n="70" d="100"/>
          <a:sy n="70" d="100"/>
        </p:scale>
        <p:origin x="-2968" y="-7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viewProps" Target="viewProps.xml"/><Relationship Id="rId64" Type="http://schemas.openxmlformats.org/officeDocument/2006/relationships/theme" Target="theme/theme1.xml"/><Relationship Id="rId65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printerSettings" Target="printerSettings/printerSettings1.bin"/><Relationship Id="rId62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ES_tradnl"/>
          </a:p>
        </p:txBody>
      </p:sp>
      <p:sp>
        <p:nvSpPr>
          <p:cNvPr id="7" name="6 Rectángulo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Rectángulo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_trad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_tradnl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5" name="14 Marcador de texto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Rectángulo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7" name="6 Rectángulo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8.jpe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3.jpeg"/><Relationship Id="rId5" Type="http://schemas.openxmlformats.org/officeDocument/2006/relationships/hyperlink" Target="SCHEME%20DESIGN%20HIPERVINCULOS%5C1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3.png"/><Relationship Id="rId5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hyperlink" Target="file://localhost/Volumes/NO%20NAME/IMPRIMIR/CD%20Tordenskjoldsgade/3%20FINAL%20EXAMINATION/Links%20de%20la%20presentaci%C3%B3n/Personal%20planing%20-%20todo.pdf" TargetMode="External"/><Relationship Id="rId5" Type="http://schemas.openxmlformats.org/officeDocument/2006/relationships/hyperlink" Target="file://localhost/Volumes/NO%20NAME/IMPRIMIR/CD%20Tordenskjoldsgade/3%20FINAL%20EXAMINATION/Links%20de%20la%20presentaci%C3%B3n/Final%20cost%20estimate.pdf" TargetMode="External"/><Relationship Id="rId6" Type="http://schemas.openxmlformats.org/officeDocument/2006/relationships/hyperlink" Target="file://localhost/Volumes/NO%20NAME/IMPRIMIR/CD%20Tordenskjoldsgade/3%20FINAL%20EXAMINATION/Links%20de%20la%20presentaci%C3%B3n/Gantt%20project.pdf" TargetMode="External"/><Relationship Id="rId7" Type="http://schemas.openxmlformats.org/officeDocument/2006/relationships/hyperlink" Target="file://localhost/Volumes/NO%20NAME/IMPRIMIR/CD%20Tordenskjoldsgade/3%20FINAL%20EXAMINATION/Links%20de%20la%20presentaci%C3%B3n/Cash%20flow.pdf" TargetMode="External"/><Relationship Id="rId8" Type="http://schemas.openxmlformats.org/officeDocument/2006/relationships/hyperlink" Target="http://prezi.com/dqufbooyiyun/edit/?auth_key=z81ygl9&amp;follow=lv55kyv6co84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hyperlink" Target="http://prezi.com/ojenjweibiio/edit/?auth_key=l31v8oi&amp;follow=lv55kyv6co84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oleObject" Target="../embeddings/oleObject1.bin"/><Relationship Id="rId5" Type="http://schemas.openxmlformats.org/officeDocument/2006/relationships/image" Target="../media/image73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hyperlink" Target="http://prezi.com/ojenjweibiio/edit/?auth_key=l31v8oi&amp;follow=lv55kyv6co84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6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28600"/>
            <a:ext cx="6048672" cy="824136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TORDENSKJOLDSGADE, 17</a:t>
            </a:r>
            <a:endParaRPr lang="es-ES_tradnl" dirty="0"/>
          </a:p>
        </p:txBody>
      </p:sp>
      <p:pic>
        <p:nvPicPr>
          <p:cNvPr id="4" name="3 Marcador de contenido" descr="vi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755576" y="5589240"/>
            <a:ext cx="5184576" cy="82413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PUBLIC LIBRARY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COMMUNITY CENTER</a:t>
            </a:r>
            <a:endParaRPr kumimoji="0" lang="es-ES_tradnl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6227168" y="5733256"/>
            <a:ext cx="2916832" cy="824136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ALBA PÉREZ ASENSIO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BEGA</a:t>
            </a:r>
            <a:r>
              <a:rPr kumimoji="0" lang="es-ES_tradnl" sz="2000" b="0" i="0" u="none" strike="noStrike" kern="1200" cap="none" spc="0" normalizeH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CLAVERO BOSQUE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3" name="12 Conector recto"/>
          <p:cNvCxnSpPr/>
          <p:nvPr/>
        </p:nvCxnSpPr>
        <p:spPr>
          <a:xfrm>
            <a:off x="6084168" y="1628800"/>
            <a:ext cx="0" cy="4968552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323528" y="5301208"/>
            <a:ext cx="856895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616" y="1700808"/>
            <a:ext cx="5635520" cy="3470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0" y="1340768"/>
            <a:ext cx="3635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How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it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will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like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?</a:t>
            </a:r>
          </a:p>
        </p:txBody>
      </p:sp>
      <p:pic>
        <p:nvPicPr>
          <p:cNvPr id="3074" name="Picture 2" descr="C:\Users\Bega\Dropbox\Final Project\renders\VISTA JARDIN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36912"/>
            <a:ext cx="5440834" cy="31603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10" name="Picture 2" descr="C:\Users\Bega\Dropbox\Final Project\renders\vista facha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095500"/>
            <a:ext cx="4171950" cy="47625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0" y="1340768"/>
            <a:ext cx="3635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How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it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will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like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?</a:t>
            </a:r>
          </a:p>
        </p:txBody>
      </p:sp>
      <p:pic>
        <p:nvPicPr>
          <p:cNvPr id="13" name="Picture 3" descr="C:\Users\Bega\Dropbox\Final Project\renders\vista interi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407642"/>
            <a:ext cx="8095060" cy="245035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4099" name="Picture 3" descr="C:\Users\Bega\Dropbox\Final Project\renders\escaleras princial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772816"/>
            <a:ext cx="4828196" cy="29129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pic>
        <p:nvPicPr>
          <p:cNvPr id="5122" name="Picture 2" descr="C:\Users\Bega\Dropbox\Final Project\CAPTURAS\PLANTA 1.png"/>
          <p:cNvPicPr>
            <a:picLocks noChangeAspect="1" noChangeArrowheads="1"/>
          </p:cNvPicPr>
          <p:nvPr/>
        </p:nvPicPr>
        <p:blipFill>
          <a:blip r:embed="rId3" cstate="print"/>
          <a:srcRect t="723"/>
          <a:stretch>
            <a:fillRect/>
          </a:stretch>
        </p:blipFill>
        <p:spPr bwMode="auto">
          <a:xfrm>
            <a:off x="1172570" y="790194"/>
            <a:ext cx="7971430" cy="60678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pic>
        <p:nvPicPr>
          <p:cNvPr id="6146" name="Picture 2" descr="C:\Users\Bega\Dropbox\Final Project\CAPTURAS\PLANTA 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8458" y="783172"/>
            <a:ext cx="8025542" cy="607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pic>
        <p:nvPicPr>
          <p:cNvPr id="7170" name="Picture 2" descr="C:\Users\Bega\Dropbox\Final Project\CAPTURAS\PLANTA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2598" y="726252"/>
            <a:ext cx="8121402" cy="6131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pic>
        <p:nvPicPr>
          <p:cNvPr id="8194" name="Picture 2" descr="C:\Users\Bega\Dropbox\Final Project\CAPTURAS\PLANTA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376" y="778772"/>
            <a:ext cx="8099624" cy="60792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pic>
        <p:nvPicPr>
          <p:cNvPr id="8194" name="Picture 2" descr="C:\Users\Bega\Dropbox\Final Project\CAPTURAS\PLANTA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376" y="778772"/>
            <a:ext cx="8099624" cy="60792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2" descr="C:\Users\Bega\Dropbox\Final Project\CAPTURAS\D1.png"/>
          <p:cNvPicPr>
            <a:picLocks noChangeAspect="1" noChangeArrowheads="1"/>
          </p:cNvPicPr>
          <p:nvPr/>
        </p:nvPicPr>
        <p:blipFill>
          <a:blip r:embed="rId4" cstate="print">
            <a:lum bright="-14000" contrast="22000"/>
          </a:blip>
          <a:srcRect/>
          <a:stretch>
            <a:fillRect/>
          </a:stretch>
        </p:blipFill>
        <p:spPr bwMode="auto">
          <a:xfrm>
            <a:off x="4139952" y="1484784"/>
            <a:ext cx="4773202" cy="3356544"/>
          </a:xfrm>
          <a:prstGeom prst="rect">
            <a:avLst/>
          </a:prstGeom>
          <a:noFill/>
        </p:spPr>
      </p:pic>
      <p:sp>
        <p:nvSpPr>
          <p:cNvPr id="14" name="13 CuadroTexto"/>
          <p:cNvSpPr txBox="1"/>
          <p:nvPr/>
        </p:nvSpPr>
        <p:spPr>
          <a:xfrm>
            <a:off x="0" y="1340768"/>
            <a:ext cx="3635896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Demolition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plans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219" name="Picture 3" descr="C:\Users\Bega\Dropbox\Final Project\CAPTURAS\D2.png"/>
          <p:cNvPicPr>
            <a:picLocks noChangeAspect="1" noChangeArrowheads="1"/>
          </p:cNvPicPr>
          <p:nvPr/>
        </p:nvPicPr>
        <p:blipFill>
          <a:blip r:embed="rId5" cstate="print">
            <a:lum bright="-16000" contrast="30000"/>
          </a:blip>
          <a:srcRect/>
          <a:stretch>
            <a:fillRect/>
          </a:stretch>
        </p:blipFill>
        <p:spPr bwMode="auto">
          <a:xfrm>
            <a:off x="0" y="4077072"/>
            <a:ext cx="4782840" cy="30079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340768"/>
            <a:ext cx="3635896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Demolition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plans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266" name="Picture 2" descr="C:\Users\Bega\Dropbox\Final Project\CAPTURAS\D3.png"/>
          <p:cNvPicPr>
            <a:picLocks noChangeAspect="1" noChangeArrowheads="1"/>
          </p:cNvPicPr>
          <p:nvPr/>
        </p:nvPicPr>
        <p:blipFill>
          <a:blip r:embed="rId4" cstate="print">
            <a:lum bright="-7000" contrast="19000"/>
          </a:blip>
          <a:srcRect/>
          <a:stretch>
            <a:fillRect/>
          </a:stretch>
        </p:blipFill>
        <p:spPr bwMode="auto">
          <a:xfrm>
            <a:off x="3707904" y="1484785"/>
            <a:ext cx="5436096" cy="3509016"/>
          </a:xfrm>
          <a:prstGeom prst="rect">
            <a:avLst/>
          </a:prstGeom>
          <a:noFill/>
        </p:spPr>
      </p:pic>
      <p:pic>
        <p:nvPicPr>
          <p:cNvPr id="11267" name="Picture 3" descr="C:\Users\Bega\Dropbox\Final Project\CAPTURAS\D4.png"/>
          <p:cNvPicPr>
            <a:picLocks noChangeAspect="1" noChangeArrowheads="1"/>
          </p:cNvPicPr>
          <p:nvPr/>
        </p:nvPicPr>
        <p:blipFill>
          <a:blip r:embed="rId5" cstate="print">
            <a:lum bright="-8000" contrast="17000"/>
          </a:blip>
          <a:srcRect/>
          <a:stretch>
            <a:fillRect/>
          </a:stretch>
        </p:blipFill>
        <p:spPr bwMode="auto">
          <a:xfrm>
            <a:off x="0" y="4149080"/>
            <a:ext cx="4974926" cy="31596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STATIC ANALYSIS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340768"/>
            <a:ext cx="44999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structure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of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Marcador de contenido 3" descr="Captura de pantalla 2012-03-11 a las 23.01.31.png"/>
          <p:cNvPicPr>
            <a:picLocks noGrp="1" noChangeAspect="1"/>
          </p:cNvPicPr>
          <p:nvPr>
            <p:ph sz="quarter" idx="1"/>
          </p:nvPr>
        </p:nvPicPr>
        <p:blipFill rotWithShape="1">
          <a:blip r:embed="rId4" cstate="print">
            <a:lum bright="-24000" contras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74" t="-2517" r="-11234" b="-1547"/>
          <a:stretch/>
        </p:blipFill>
        <p:spPr>
          <a:xfrm>
            <a:off x="-324544" y="2155857"/>
            <a:ext cx="5282415" cy="3132304"/>
          </a:xfrm>
        </p:spPr>
      </p:pic>
      <p:pic>
        <p:nvPicPr>
          <p:cNvPr id="10" name="Marcador de contenido 4" descr="Captura de pantalla 2012-03-11 a las 23.03.51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920" t="-2257" r="-3220" b="-3134"/>
          <a:stretch/>
        </p:blipFill>
        <p:spPr>
          <a:xfrm>
            <a:off x="4211960" y="2227865"/>
            <a:ext cx="4757368" cy="3102062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37312"/>
            <a:ext cx="9144000" cy="74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CONTENT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11560" y="1916832"/>
            <a:ext cx="7920880" cy="42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THE PROPOSAL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STATIC ANALYSIS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BUILDING DEMANDS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BUILDING SERVICES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BUILDING PLANNING AND MANAGEMENT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DETAIL DESING 1</a:t>
            </a: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STATIC ANALYSIS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340768"/>
            <a:ext cx="44999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structure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of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6" name="Marcador de contenido 3" descr="Captura de pantalla 2012-03-11 a las 23.05.21.png"/>
          <p:cNvPicPr>
            <a:picLocks noGrp="1" noChangeAspect="1"/>
          </p:cNvPicPr>
          <p:nvPr>
            <p:ph sz="quarter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22" t="-2186" r="-3217" b="-144"/>
          <a:stretch/>
        </p:blipFill>
        <p:spPr>
          <a:xfrm>
            <a:off x="0" y="2132856"/>
            <a:ext cx="4365958" cy="2946002"/>
          </a:xfrm>
        </p:spPr>
      </p:pic>
      <p:pic>
        <p:nvPicPr>
          <p:cNvPr id="17" name="Marcador de contenido 3" descr="Captura de pantalla 2012-03-11 a las 23.06.39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64" t="-2675" r="-3474" b="-2858"/>
          <a:stretch/>
        </p:blipFill>
        <p:spPr>
          <a:xfrm>
            <a:off x="4104456" y="2060848"/>
            <a:ext cx="4637436" cy="3097426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116297"/>
            <a:ext cx="9144000" cy="74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STATIC ANALYSIS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340768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final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structure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solution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l="3294" t="10352" b="14226"/>
          <a:stretch>
            <a:fillRect/>
          </a:stretch>
        </p:blipFill>
        <p:spPr bwMode="auto">
          <a:xfrm>
            <a:off x="2627784" y="2924944"/>
            <a:ext cx="6341100" cy="367240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539552" y="2060848"/>
            <a:ext cx="449999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Concrete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walls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HEB 300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columns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IPE 270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beams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IPE  160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boyd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beams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340768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U-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Value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2289" name="Picture 1" descr="C:\Users\Bega\Dropbox\Final Project\CAPTURAS\UVALU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2512" y="1284486"/>
            <a:ext cx="4961488" cy="5573514"/>
          </a:xfrm>
          <a:prstGeom prst="rect">
            <a:avLst/>
          </a:prstGeom>
          <a:noFill/>
        </p:spPr>
      </p:pic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0" y="2204864"/>
          <a:ext cx="4572000" cy="3699740"/>
        </p:xfrm>
        <a:graphic>
          <a:graphicData uri="http://schemas.openxmlformats.org/drawingml/2006/table">
            <a:tbl>
              <a:tblPr/>
              <a:tblGrid>
                <a:gridCol w="3769140"/>
                <a:gridCol w="802860"/>
              </a:tblGrid>
              <a:tr h="34670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Calibri"/>
                          <a:ea typeface="Calibri"/>
                          <a:cs typeface="Times New Roman"/>
                        </a:rPr>
                        <a:t>U-VALUE REQUIREMENTS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3999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Table of u-values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U-value W/m</a:t>
                      </a:r>
                      <a:r>
                        <a:rPr lang="en-GB" sz="1100" b="1" baseline="30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 K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External walls and basement walls in contact with the soil.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0.20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998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Ground slabs, basement floors in contact with the soil and suspended upper floors above open air or a ventilated crawl space.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0.15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4767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Ceiling and roof constructions, including jamb walls, flat roofs and sloping walls directly adjoining the roof.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0.15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99982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Windows and external doors, including glass walls and hatches to the outside or to rooms that are unheated or heated to a temperature more than 8 K below the temperature in the rooms concerned (does not apply to ventilation openings below 500cm</a:t>
                      </a:r>
                      <a:r>
                        <a:rPr lang="en-GB" sz="11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).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1.50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83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Foundations.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0.12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3999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Joint between external wall, windows or external doors and hatches.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0.03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lum bright="-21000" contrast="32000"/>
          </a:blip>
          <a:srcRect/>
          <a:stretch>
            <a:fillRect/>
          </a:stretch>
        </p:blipFill>
        <p:spPr bwMode="auto">
          <a:xfrm>
            <a:off x="467544" y="836712"/>
            <a:ext cx="386641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lum bright="-16000" contrast="28000"/>
          </a:blip>
          <a:srcRect/>
          <a:stretch>
            <a:fillRect/>
          </a:stretch>
        </p:blipFill>
        <p:spPr bwMode="auto">
          <a:xfrm>
            <a:off x="4932645" y="835464"/>
            <a:ext cx="3877878" cy="2712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lum bright="-17000" contrast="23000"/>
          </a:blip>
          <a:srcRect/>
          <a:stretch>
            <a:fillRect/>
          </a:stretch>
        </p:blipFill>
        <p:spPr bwMode="auto">
          <a:xfrm>
            <a:off x="467544" y="3717032"/>
            <a:ext cx="3873810" cy="286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lum bright="-21000" contrast="27000"/>
          </a:blip>
          <a:srcRect/>
          <a:stretch>
            <a:fillRect/>
          </a:stretch>
        </p:blipFill>
        <p:spPr bwMode="auto">
          <a:xfrm>
            <a:off x="4860032" y="3717032"/>
            <a:ext cx="4023532" cy="281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484784"/>
            <a:ext cx="8964488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U-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Value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  <a:spcAft>
                <a:spcPts val="600"/>
              </a:spcAft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New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constructive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elements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which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solve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demands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1115616" y="2780928"/>
          <a:ext cx="6776169" cy="3678796"/>
        </p:xfrm>
        <a:graphic>
          <a:graphicData uri="http://schemas.openxmlformats.org/drawingml/2006/table">
            <a:tbl>
              <a:tblPr/>
              <a:tblGrid>
                <a:gridCol w="4491543"/>
                <a:gridCol w="1188161"/>
                <a:gridCol w="1096465"/>
              </a:tblGrid>
              <a:tr h="39827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Calibri"/>
                          <a:ea typeface="Calibri"/>
                          <a:cs typeface="Times New Roman"/>
                        </a:rPr>
                        <a:t>CONSTRUCTION SYSTEMS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3346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New or refurbished elements which reach requirements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U-value W/m</a:t>
                      </a:r>
                      <a:r>
                        <a:rPr lang="en-GB" sz="1100" b="1" baseline="30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 K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6558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Existent external walls.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Basement walls and new concrete retaining wall.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200" b="1" dirty="0">
                          <a:latin typeface="Calibri"/>
                          <a:ea typeface="Calibri"/>
                          <a:cs typeface="Times New Roman"/>
                        </a:rPr>
                        <a:t>≈</a:t>
                      </a: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 0.20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0.18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476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New concrete ground floor with thermical insulation 0.10cm thickness.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Calibri"/>
                          <a:ea typeface="Calibri"/>
                          <a:cs typeface="Times New Roman"/>
                        </a:rPr>
                        <a:t>0.05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982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Thermical insulation in attic.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100" dirty="0" smtClean="0">
                          <a:latin typeface="Calibri"/>
                          <a:ea typeface="Calibri"/>
                          <a:cs typeface="Times New Roman"/>
                        </a:rPr>
                        <a:t>0.15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982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New type of windows and external doors. Not defined yet.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Calibri"/>
                          <a:ea typeface="Calibri"/>
                          <a:cs typeface="Times New Roman"/>
                        </a:rPr>
                        <a:t>≈ </a:t>
                      </a: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1.50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82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Underpinning</a:t>
                      </a:r>
                      <a:r>
                        <a:rPr lang="en-GB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in existent f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oundations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 smtClean="0">
                          <a:latin typeface="Calibri"/>
                          <a:ea typeface="Calibri"/>
                          <a:cs typeface="Times New Roman"/>
                        </a:rPr>
                        <a:t>≈ 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0.12</a:t>
                      </a:r>
                      <a:endParaRPr lang="es-ES_tradnl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5476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Joint between external wall, windows or external doors and hatches solved with new type windows or external doors.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Calibri"/>
                          <a:ea typeface="Calibri"/>
                          <a:cs typeface="Times New Roman"/>
                        </a:rPr>
                        <a:t>≈ 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0.03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1" descr="C:\Users\Bega\Dropbox\Final Project\CAPTURAS\SOUN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236378"/>
            <a:ext cx="5040908" cy="5621622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340768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Sound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179512" y="2276872"/>
          <a:ext cx="4572000" cy="3125723"/>
        </p:xfrm>
        <a:graphic>
          <a:graphicData uri="http://schemas.openxmlformats.org/drawingml/2006/table">
            <a:tbl>
              <a:tblPr/>
              <a:tblGrid>
                <a:gridCol w="3491880"/>
                <a:gridCol w="1080120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</a:rPr>
                        <a:t>SOUND REQUIREMENTS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2355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Table of sound transmisssion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dB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Airborne sound insulation, inside-outside (DS490-class D)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R’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&gt; 50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Airborne sound insulation, classroom horizontal (SBI 216)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R’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&gt; 48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Airborne sound insulation, classroom vertical (SBI 216)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R’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&gt; 53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Noise level from building services (SBI 216)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LAaq &lt; 30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Transmission of impact sound level from corridors (SBI 216)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L’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nlw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&lt; 58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Transmission of impact sound level from rooms (SBI 216)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L’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nlw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&lt; 63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330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Vibration in offices / rooms (SBI 216)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upDiag">
                      <a:fgClr>
                        <a:srgbClr val="548DD4"/>
                      </a:fgClr>
                      <a:bgClr>
                        <a:srgbClr val="BECEEA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T/second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&lt; 30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upDiag">
                      <a:fgClr>
                        <a:srgbClr val="548DD4"/>
                      </a:fgClr>
                      <a:bgClr>
                        <a:srgbClr val="BECEEA"/>
                      </a:bgClr>
                    </a:pattFill>
                  </a:tcPr>
                </a:tc>
              </a:tr>
              <a:tr h="454025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Reverberation (SBI 216)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rgbClr val="7030A0"/>
                      </a:fgClr>
                      <a:bgClr>
                        <a:srgbClr val="E4DEEB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&lt; 0.6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rgbClr val="7030A0"/>
                      </a:fgClr>
                      <a:bgClr>
                        <a:srgbClr val="E4DEEB"/>
                      </a:bgClr>
                    </a:pattFill>
                  </a:tcPr>
                </a:tc>
              </a:tr>
              <a:tr h="103505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Stairwells &lt; 1.3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rgbClr val="7030A0"/>
                      </a:fgClr>
                      <a:bgClr>
                        <a:srgbClr val="E4DEEB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lum bright="-14000" contrast="21000"/>
          </a:blip>
          <a:srcRect r="538" b="8038"/>
          <a:stretch>
            <a:fillRect/>
          </a:stretch>
        </p:blipFill>
        <p:spPr bwMode="auto">
          <a:xfrm>
            <a:off x="4788024" y="548680"/>
            <a:ext cx="410445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lum bright="-9000" contrast="14000"/>
          </a:blip>
          <a:srcRect/>
          <a:stretch>
            <a:fillRect/>
          </a:stretch>
        </p:blipFill>
        <p:spPr bwMode="auto">
          <a:xfrm>
            <a:off x="251520" y="692696"/>
            <a:ext cx="4249488" cy="30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lum bright="-16000" contrast="28000"/>
          </a:blip>
          <a:srcRect/>
          <a:stretch>
            <a:fillRect/>
          </a:stretch>
        </p:blipFill>
        <p:spPr bwMode="auto">
          <a:xfrm>
            <a:off x="251520" y="3750174"/>
            <a:ext cx="4176466" cy="310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>
            <a:lum bright="-18000" contrast="30000"/>
          </a:blip>
          <a:srcRect/>
          <a:stretch>
            <a:fillRect/>
          </a:stretch>
        </p:blipFill>
        <p:spPr bwMode="auto">
          <a:xfrm>
            <a:off x="4716016" y="3789040"/>
            <a:ext cx="4180556" cy="29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484784"/>
            <a:ext cx="896448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Sound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spcAft>
                <a:spcPts val="600"/>
              </a:spcAft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New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constructive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elements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which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solve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demands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1331640" y="2420888"/>
          <a:ext cx="5984081" cy="4234934"/>
        </p:xfrm>
        <a:graphic>
          <a:graphicData uri="http://schemas.openxmlformats.org/drawingml/2006/table">
            <a:tbl>
              <a:tblPr/>
              <a:tblGrid>
                <a:gridCol w="3966512"/>
                <a:gridCol w="1049273"/>
                <a:gridCol w="968296"/>
              </a:tblGrid>
              <a:tr h="31227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Calibri"/>
                          <a:ea typeface="Calibri"/>
                          <a:cs typeface="Times New Roman"/>
                        </a:rPr>
                        <a:t>CONSTRUCTION SYSTEMS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2623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New or refurbished elements which reach requirements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dB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3122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Existent external walls.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R’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GB" sz="1200" b="1">
                          <a:latin typeface="Calibri"/>
                          <a:ea typeface="Calibri"/>
                          <a:cs typeface="Times New Roman"/>
                        </a:rPr>
                        <a:t>≈ </a:t>
                      </a:r>
                      <a:r>
                        <a:rPr lang="en-GB" sz="1200">
                          <a:latin typeface="Calibri"/>
                          <a:ea typeface="Calibri"/>
                          <a:cs typeface="Times New Roman"/>
                        </a:rPr>
                        <a:t>&gt;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50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2957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Existent internal load-bearing walls. 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GYPROC system of partition walls XR 70.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R’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GB" sz="1200" b="1">
                          <a:latin typeface="Calibri"/>
                          <a:ea typeface="Calibri"/>
                          <a:cs typeface="Times New Roman"/>
                        </a:rPr>
                        <a:t>≈ </a:t>
                      </a:r>
                      <a:r>
                        <a:rPr lang="en-GB" sz="1200">
                          <a:latin typeface="Calibri"/>
                          <a:ea typeface="Calibri"/>
                          <a:cs typeface="Times New Roman"/>
                        </a:rPr>
                        <a:t>&gt;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50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1277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R’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200" b="1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200">
                          <a:latin typeface="Calibri"/>
                          <a:ea typeface="Calibri"/>
                          <a:cs typeface="Times New Roman"/>
                        </a:rPr>
                        <a:t>&gt; 48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289928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Existent floors with new isolation. 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GYPROC system of floors TCA 150.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R’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GB" sz="1200" b="1">
                          <a:latin typeface="Calibri"/>
                          <a:ea typeface="Calibri"/>
                          <a:cs typeface="Times New Roman"/>
                        </a:rPr>
                        <a:t>≈ </a:t>
                      </a:r>
                      <a:r>
                        <a:rPr lang="en-GB" sz="1200">
                          <a:latin typeface="Calibri"/>
                          <a:ea typeface="Calibri"/>
                          <a:cs typeface="Times New Roman"/>
                        </a:rPr>
                        <a:t>&gt;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53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</a:tr>
              <a:tr h="234206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R’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w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200" b="1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200">
                          <a:latin typeface="Calibri"/>
                          <a:ea typeface="Calibri"/>
                          <a:cs typeface="Times New Roman"/>
                        </a:rPr>
                        <a:t>&gt;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 58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3122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Isolation of ventilation ducts.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LAaq &lt; 30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</a:tr>
              <a:tr h="3122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New suspended plasterboard ceiling with isolation 2cm thik.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L’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nlw</a:t>
                      </a:r>
                      <a:r>
                        <a:rPr lang="en-GB" sz="1200" b="1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&lt; 58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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2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New suspended plasterboard ceiling with isolation 2cm thik.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GYPROC system of floors TCA 150.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L’</a:t>
                      </a:r>
                      <a:r>
                        <a:rPr lang="en-GB" sz="1100" baseline="-25000">
                          <a:latin typeface="Calibri"/>
                          <a:ea typeface="Calibri"/>
                          <a:cs typeface="Times New Roman"/>
                        </a:rPr>
                        <a:t>nlw</a:t>
                      </a:r>
                      <a:r>
                        <a:rPr lang="en-GB" sz="1200" b="1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&lt; 58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latin typeface="Calibri"/>
                          <a:ea typeface="Calibri"/>
                          <a:cs typeface="Times New Roman"/>
                          <a:sym typeface="Wingdings 2"/>
                        </a:rPr>
                        <a:t>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78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Existent floors with new  isolation.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latin typeface="Calibri"/>
                          <a:ea typeface="Calibri"/>
                          <a:cs typeface="Times New Roman"/>
                        </a:rPr>
                        <a:t>GYPROC system of floors TCA 150.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upDiag">
                      <a:fgClr>
                        <a:srgbClr val="548DD4"/>
                      </a:fgClr>
                      <a:bgClr>
                        <a:srgbClr val="BECEEA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Calibri"/>
                          <a:ea typeface="Calibri"/>
                          <a:cs typeface="Times New Roman"/>
                        </a:rPr>
                        <a:t>T/second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312274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"/>
                          <a:ea typeface="Calibri"/>
                          <a:cs typeface="Times New Roman"/>
                        </a:rPr>
                        <a:t>NO DATA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upDiag">
                      <a:fgClr>
                        <a:srgbClr val="548DD4"/>
                      </a:fgClr>
                      <a:bgClr>
                        <a:srgbClr val="BECEEA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upDiag">
                      <a:fgClr>
                        <a:srgbClr val="548DD4"/>
                      </a:fgClr>
                      <a:bgClr>
                        <a:srgbClr val="BECEEA"/>
                      </a:bgClr>
                    </a:pattFill>
                  </a:tcPr>
                </a:tc>
              </a:tr>
              <a:tr h="5142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Existent floors and internal walls.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latin typeface="Calibri"/>
                          <a:ea typeface="Calibri"/>
                          <a:cs typeface="Times New Roman"/>
                        </a:rPr>
                        <a:t>GYPROC systems of floors and partition walls.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rgbClr val="3333CC"/>
                      </a:fgClr>
                      <a:bgClr>
                        <a:srgbClr val="DEDEF3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"/>
                          <a:ea typeface="Calibri"/>
                          <a:cs typeface="Times New Roman"/>
                        </a:rPr>
                        <a:t>NO DATA</a:t>
                      </a:r>
                      <a:endParaRPr lang="es-ES_tradn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rgbClr val="3333CC"/>
                      </a:fgClr>
                      <a:bgClr>
                        <a:srgbClr val="DEDEF3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s-ES_tradn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rgbClr val="3333CC"/>
                      </a:fgClr>
                      <a:bgClr>
                        <a:srgbClr val="DEDEF3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pic>
        <p:nvPicPr>
          <p:cNvPr id="105474" name="Picture 2" descr="C:\Users\Bega\Dropbox\Final Project\CAPTURAS\FIRE BASEM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36856" y="1775412"/>
            <a:ext cx="6309420" cy="3855756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3358" y="1628800"/>
            <a:ext cx="2820642" cy="50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611560" y="548680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0" y="3356992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basement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3358" y="1628800"/>
            <a:ext cx="2820642" cy="50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611560" y="548680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6498" name="Picture 2" descr="C:\Users\Bega\Dropbox\Final Project\CAPTURAS\FIRE GROUN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47158" y="1937218"/>
            <a:ext cx="6454679" cy="3677604"/>
          </a:xfrm>
          <a:prstGeom prst="rect">
            <a:avLst/>
          </a:prstGeom>
          <a:noFill/>
        </p:spPr>
      </p:pic>
      <p:sp>
        <p:nvSpPr>
          <p:cNvPr id="10" name="9 CuadroTexto"/>
          <p:cNvSpPr txBox="1"/>
          <p:nvPr/>
        </p:nvSpPr>
        <p:spPr>
          <a:xfrm>
            <a:off x="0" y="3356992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ground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floor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1556792"/>
            <a:ext cx="18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Location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Marcador de contenido 3" descr="Captura de pantalla 2012-03-11 a las 19.17.26.png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lum bright="-21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" b="675"/>
          <a:stretch>
            <a:fillRect/>
          </a:stretch>
        </p:blipFill>
        <p:spPr>
          <a:xfrm>
            <a:off x="251520" y="2276872"/>
            <a:ext cx="4962450" cy="2736304"/>
          </a:xfrm>
          <a:ln w="19050" cmpd="sng">
            <a:solidFill>
              <a:schemeClr val="tx1"/>
            </a:solidFill>
          </a:ln>
        </p:spPr>
      </p:pic>
      <p:pic>
        <p:nvPicPr>
          <p:cNvPr id="10" name="Imagen 6" descr="Captura de pantalla 2012-03-11 a las 19.23.0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772816"/>
            <a:ext cx="4104456" cy="228658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lum bright="-16000" contrast="23000"/>
          </a:blip>
          <a:srcRect/>
          <a:stretch>
            <a:fillRect/>
          </a:stretch>
        </p:blipFill>
        <p:spPr bwMode="auto">
          <a:xfrm>
            <a:off x="3635896" y="3861048"/>
            <a:ext cx="3869950" cy="318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3358" y="1628800"/>
            <a:ext cx="2820642" cy="50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611560" y="548680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0" y="3356992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first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floor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0594" name="Picture 2" descr="C:\Users\Bega\Dropbox\Final Project\CAPTURAS\fire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33181" y="1707179"/>
            <a:ext cx="6381328" cy="39203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0848" y="0"/>
            <a:ext cx="1693152" cy="93209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3358" y="1628800"/>
            <a:ext cx="2820642" cy="50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611560" y="548680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7522" name="Picture 2" descr="C:\Users\Bega\Dropbox\Final Project\CAPTURAS\FIRE 2.png"/>
          <p:cNvPicPr>
            <a:picLocks noChangeAspect="1" noChangeArrowheads="1"/>
          </p:cNvPicPr>
          <p:nvPr/>
        </p:nvPicPr>
        <p:blipFill>
          <a:blip r:embed="rId4" cstate="print"/>
          <a:srcRect r="52747"/>
          <a:stretch>
            <a:fillRect/>
          </a:stretch>
        </p:blipFill>
        <p:spPr bwMode="auto">
          <a:xfrm rot="5400000">
            <a:off x="2095920" y="424"/>
            <a:ext cx="3096344" cy="4048841"/>
          </a:xfrm>
          <a:prstGeom prst="rect">
            <a:avLst/>
          </a:prstGeom>
          <a:noFill/>
        </p:spPr>
      </p:pic>
      <p:pic>
        <p:nvPicPr>
          <p:cNvPr id="7" name="Picture 2" descr="C:\Users\Bega\Dropbox\Final Project\CAPTURAS\FIRE 2.png"/>
          <p:cNvPicPr>
            <a:picLocks noChangeAspect="1" noChangeArrowheads="1"/>
          </p:cNvPicPr>
          <p:nvPr/>
        </p:nvPicPr>
        <p:blipFill>
          <a:blip r:embed="rId4" cstate="print"/>
          <a:srcRect l="50967" t="-3152"/>
          <a:stretch>
            <a:fillRect/>
          </a:stretch>
        </p:blipFill>
        <p:spPr bwMode="auto">
          <a:xfrm rot="5400000">
            <a:off x="2029408" y="3163280"/>
            <a:ext cx="3212976" cy="4176464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0" y="3356992"/>
            <a:ext cx="449999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second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floor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484784"/>
            <a:ext cx="111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0" name="9 Conector recto de flecha"/>
          <p:cNvCxnSpPr/>
          <p:nvPr/>
        </p:nvCxnSpPr>
        <p:spPr>
          <a:xfrm>
            <a:off x="3131840" y="2564904"/>
            <a:ext cx="1800200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827584" y="2348880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FIRE DEMANDS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5220072" y="220486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CHANGES IN THE PROJECT!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971600" y="3789040"/>
            <a:ext cx="7272808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Concrete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walls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in new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extension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in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both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sides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New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stair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case.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Third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floor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to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create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a escape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route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Steel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profile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intusmecent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painting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thickness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484784"/>
            <a:ext cx="111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827584" y="1844824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600"/>
              </a:spcAft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2.   New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stair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case.</a:t>
            </a:r>
          </a:p>
        </p:txBody>
      </p:sp>
      <p:pic>
        <p:nvPicPr>
          <p:cNvPr id="108546" name="Picture 2" descr="C:\Users\Bega\Dropbox\Final Project\renders\escaleras.jpg"/>
          <p:cNvPicPr>
            <a:picLocks noChangeAspect="1" noChangeArrowheads="1"/>
          </p:cNvPicPr>
          <p:nvPr/>
        </p:nvPicPr>
        <p:blipFill>
          <a:blip r:embed="rId4" cstate="print"/>
          <a:srcRect l="43892" t="33927" r="39199" b="31350"/>
          <a:stretch>
            <a:fillRect/>
          </a:stretch>
        </p:blipFill>
        <p:spPr bwMode="auto">
          <a:xfrm>
            <a:off x="1475656" y="2753544"/>
            <a:ext cx="2232248" cy="4104456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 t="8123" r="43464"/>
          <a:stretch>
            <a:fillRect/>
          </a:stretch>
        </p:blipFill>
        <p:spPr bwMode="auto">
          <a:xfrm>
            <a:off x="4788024" y="1718048"/>
            <a:ext cx="3199723" cy="513995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2" name="Picture 4" descr="C:\Users\Bega\Dropbox\Final Project\CAPTURAS\seccion 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129445" y="1843445"/>
            <a:ext cx="5834042" cy="4195068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 l="26235" r="10196"/>
          <a:stretch>
            <a:fillRect/>
          </a:stretch>
        </p:blipFill>
        <p:spPr bwMode="auto">
          <a:xfrm>
            <a:off x="0" y="2060848"/>
            <a:ext cx="3708920" cy="434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484784"/>
            <a:ext cx="111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1187624" y="148478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600"/>
              </a:spcAft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3.  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Third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floor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to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create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a escape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route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6" name="15 Elipse">
            <a:hlinkClick r:id="rId5" action="ppaction://hlinkfile"/>
          </p:cNvPr>
          <p:cNvSpPr/>
          <p:nvPr/>
        </p:nvSpPr>
        <p:spPr>
          <a:xfrm>
            <a:off x="720080" y="3653300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9 Elipse">
            <a:hlinkClick r:id="rId5" action="ppaction://hlinkfile"/>
          </p:cNvPr>
          <p:cNvSpPr/>
          <p:nvPr/>
        </p:nvSpPr>
        <p:spPr>
          <a:xfrm>
            <a:off x="4860032" y="2348880"/>
            <a:ext cx="1944216" cy="187220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12776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484784"/>
            <a:ext cx="111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683568" y="1916832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600"/>
              </a:spcAft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4. 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Steel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profile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intusmecent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painting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thickness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719064" y="2564904"/>
            <a:ext cx="842493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_tradnl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accent1">
                    <a:lumMod val="50000"/>
                  </a:schemeClr>
                </a:solidFill>
              </a:rPr>
              <a:t> HEB 300 </a:t>
            </a:r>
            <a:r>
              <a:rPr lang="es-ES_tradnl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es-ES_tradnl" dirty="0" err="1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Area</a:t>
            </a:r>
            <a:r>
              <a:rPr lang="es-ES_tradnl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s-ES_tradnl" dirty="0" err="1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profile</a:t>
            </a:r>
            <a:r>
              <a:rPr lang="es-ES_tradnl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/ </a:t>
            </a:r>
            <a:r>
              <a:rPr lang="es-ES_tradnl" dirty="0" err="1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perimeter</a:t>
            </a:r>
            <a:r>
              <a:rPr lang="es-ES_tradnl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= 1,778 m/ 0,0149 m2= 119.32 m</a:t>
            </a:r>
            <a:r>
              <a:rPr lang="es-ES_tradnl" sz="1400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-1</a:t>
            </a:r>
          </a:p>
          <a:p>
            <a:r>
              <a:rPr lang="es-ES_tradnl" sz="1400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		</a:t>
            </a:r>
            <a:r>
              <a:rPr lang="es-ES_tradnl" sz="2400" b="1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1,911 mm </a:t>
            </a:r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 IPE 270  </a:t>
            </a:r>
            <a:r>
              <a:rPr lang="es-ES_tradnl" dirty="0" err="1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Area</a:t>
            </a:r>
            <a:r>
              <a:rPr lang="es-ES_tradnl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s-ES_tradnl" dirty="0" err="1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profile</a:t>
            </a:r>
            <a:r>
              <a:rPr lang="es-ES_tradnl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/</a:t>
            </a:r>
            <a:r>
              <a:rPr lang="es-ES_tradnl" dirty="0" err="1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perimeter</a:t>
            </a:r>
            <a:r>
              <a:rPr lang="es-ES_tradnl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= 0,9384/0,00459=204,44 m-1</a:t>
            </a:r>
          </a:p>
          <a:p>
            <a:r>
              <a:rPr lang="es-ES_tradnl" sz="2400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		</a:t>
            </a:r>
            <a:r>
              <a:rPr lang="es-ES_tradnl" sz="2400" b="1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2,2 mm</a:t>
            </a:r>
            <a:endParaRPr lang="es-ES_tradn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Picture 2" descr="C:\Users\Bega\Desktop\Intumescent-Spra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4025200"/>
            <a:ext cx="4232920" cy="28328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556792"/>
            <a:ext cx="8820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New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Construction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elements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:  FOLLOW THE DEMANDS  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7376" y="3717032"/>
            <a:ext cx="5616624" cy="346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C:\Users\Bega\Desktop\gyproc techo 3d.jpg"/>
          <p:cNvPicPr>
            <a:picLocks noChangeAspect="1" noChangeArrowheads="1"/>
          </p:cNvPicPr>
          <p:nvPr/>
        </p:nvPicPr>
        <p:blipFill>
          <a:blip r:embed="rId5" cstate="print"/>
          <a:srcRect b="4376"/>
          <a:stretch>
            <a:fillRect/>
          </a:stretch>
        </p:blipFill>
        <p:spPr bwMode="auto">
          <a:xfrm>
            <a:off x="5292080" y="2276872"/>
            <a:ext cx="3491880" cy="202316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27" name="26 CuadroTexto"/>
          <p:cNvSpPr txBox="1"/>
          <p:nvPr/>
        </p:nvSpPr>
        <p:spPr>
          <a:xfrm>
            <a:off x="323528" y="2276872"/>
            <a:ext cx="432048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200" b="1" dirty="0" smtClean="0">
                <a:solidFill>
                  <a:schemeClr val="accent1"/>
                </a:solidFill>
              </a:rPr>
              <a:t>GYPROC FLOOR: TCA 2 150</a:t>
            </a:r>
          </a:p>
          <a:p>
            <a:pPr>
              <a:buFont typeface="Arial" pitchFamily="34" charset="0"/>
              <a:buChar char="•"/>
            </a:pPr>
            <a:endParaRPr lang="es-ES_tradnl" dirty="0" smtClean="0"/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 </a:t>
            </a:r>
            <a:r>
              <a:rPr lang="es-ES_tradnl" sz="2400" dirty="0" err="1" smtClean="0">
                <a:solidFill>
                  <a:schemeClr val="bg2"/>
                </a:solidFill>
              </a:rPr>
              <a:t>Steel</a:t>
            </a:r>
            <a:r>
              <a:rPr lang="es-ES_tradnl" sz="2400" dirty="0" smtClean="0">
                <a:solidFill>
                  <a:schemeClr val="bg2"/>
                </a:solidFill>
              </a:rPr>
              <a:t> </a:t>
            </a:r>
            <a:r>
              <a:rPr lang="es-ES_tradnl" sz="2400" dirty="0" err="1" smtClean="0">
                <a:solidFill>
                  <a:schemeClr val="bg2"/>
                </a:solidFill>
              </a:rPr>
              <a:t>profiles</a:t>
            </a:r>
            <a:r>
              <a:rPr lang="es-ES_tradnl" sz="2400" dirty="0" smtClean="0">
                <a:solidFill>
                  <a:schemeClr val="bg2"/>
                </a:solidFill>
              </a:rPr>
              <a:t> XR 70 </a:t>
            </a:r>
            <a:r>
              <a:rPr lang="es-ES_tradnl" sz="2400" dirty="0" err="1" smtClean="0">
                <a:solidFill>
                  <a:schemeClr val="bg2"/>
                </a:solidFill>
              </a:rPr>
              <a:t>thick</a:t>
            </a:r>
            <a:r>
              <a:rPr lang="es-ES_tradnl" sz="2400" dirty="0" smtClean="0">
                <a:solidFill>
                  <a:schemeClr val="bg2"/>
                </a:solidFill>
              </a:rPr>
              <a:t> </a:t>
            </a:r>
            <a:r>
              <a:rPr lang="es-ES_tradnl" sz="2400" dirty="0" err="1" smtClean="0">
                <a:solidFill>
                  <a:schemeClr val="bg2"/>
                </a:solidFill>
              </a:rPr>
              <a:t>steel</a:t>
            </a:r>
            <a:endParaRPr lang="es-ES_tradnl" sz="2400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§"/>
            </a:pPr>
            <a:endParaRPr lang="es-ES_tradnl" sz="2400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FIRE REQUIREMENTS:</a:t>
            </a:r>
          </a:p>
          <a:p>
            <a:pPr lvl="1"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 BS 60</a:t>
            </a:r>
          </a:p>
          <a:p>
            <a:endParaRPr lang="es-ES_tradnl" sz="2400" b="1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400" b="1" dirty="0" smtClean="0">
                <a:solidFill>
                  <a:schemeClr val="bg2"/>
                </a:solidFill>
              </a:rPr>
              <a:t> </a:t>
            </a:r>
            <a:r>
              <a:rPr lang="es-ES_tradnl" sz="2400" dirty="0" smtClean="0">
                <a:solidFill>
                  <a:schemeClr val="bg2"/>
                </a:solidFill>
              </a:rPr>
              <a:t>SOUND REQUIREMENTS:</a:t>
            </a:r>
          </a:p>
          <a:p>
            <a:pPr lvl="1">
              <a:buFont typeface="Wingdings" pitchFamily="2" charset="2"/>
              <a:buChar char="§"/>
            </a:pPr>
            <a:r>
              <a:rPr lang="es-ES_tradnl" sz="2000" dirty="0" smtClean="0">
                <a:solidFill>
                  <a:schemeClr val="bg2"/>
                </a:solidFill>
              </a:rPr>
              <a:t> 52 dB </a:t>
            </a:r>
            <a:r>
              <a:rPr lang="es-ES_tradnl" sz="2000" dirty="0" err="1" smtClean="0">
                <a:solidFill>
                  <a:schemeClr val="bg2"/>
                </a:solidFill>
              </a:rPr>
              <a:t>airbourne</a:t>
            </a:r>
            <a:r>
              <a:rPr lang="es-ES_tradnl" sz="2000" dirty="0" smtClean="0">
                <a:solidFill>
                  <a:schemeClr val="bg2"/>
                </a:solidFill>
              </a:rPr>
              <a:t> </a:t>
            </a:r>
            <a:r>
              <a:rPr lang="es-ES_tradnl" sz="2000" dirty="0" err="1" smtClean="0">
                <a:solidFill>
                  <a:schemeClr val="bg2"/>
                </a:solidFill>
              </a:rPr>
              <a:t>sound</a:t>
            </a:r>
            <a:endParaRPr lang="es-ES_tradnl" sz="2000" dirty="0" smtClean="0">
              <a:solidFill>
                <a:schemeClr val="bg2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s-ES_tradnl" sz="2000" dirty="0" smtClean="0">
                <a:solidFill>
                  <a:schemeClr val="bg2"/>
                </a:solidFill>
              </a:rPr>
              <a:t> 52 dB </a:t>
            </a:r>
            <a:r>
              <a:rPr lang="es-ES_tradnl" sz="2000" dirty="0" err="1" smtClean="0">
                <a:solidFill>
                  <a:schemeClr val="bg2"/>
                </a:solidFill>
              </a:rPr>
              <a:t>reveration</a:t>
            </a:r>
            <a:endParaRPr lang="es-ES_tradnl" sz="2000" dirty="0" smtClean="0">
              <a:solidFill>
                <a:schemeClr val="bg2"/>
              </a:solidFill>
            </a:endParaRPr>
          </a:p>
          <a:p>
            <a:pPr lvl="1"/>
            <a:endParaRPr lang="es-ES_tradnl" sz="2000" dirty="0" smtClean="0">
              <a:solidFill>
                <a:schemeClr val="bg2"/>
              </a:solidFill>
            </a:endParaRPr>
          </a:p>
          <a:p>
            <a:pPr lvl="1"/>
            <a:endParaRPr lang="es-ES_tradnl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DEMANDS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1556792"/>
            <a:ext cx="8820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New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Construction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elements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1520" y="2492896"/>
            <a:ext cx="561662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200" b="1" dirty="0" smtClean="0">
                <a:solidFill>
                  <a:schemeClr val="accent1"/>
                </a:solidFill>
              </a:rPr>
              <a:t>GYPROC INTERNAL WALLS: </a:t>
            </a:r>
          </a:p>
          <a:p>
            <a:pPr>
              <a:buFont typeface="Arial" pitchFamily="34" charset="0"/>
              <a:buChar char="•"/>
            </a:pPr>
            <a:endParaRPr lang="es-ES_tradnl" dirty="0" smtClean="0"/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 XR 70/70 450 1-1</a:t>
            </a:r>
          </a:p>
          <a:p>
            <a:endParaRPr lang="es-ES_tradnl" sz="2400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 FIRE REQUIREMENTS:</a:t>
            </a:r>
          </a:p>
          <a:p>
            <a:pPr lvl="1"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 BS 60</a:t>
            </a:r>
          </a:p>
          <a:p>
            <a:pPr>
              <a:buFont typeface="Wingdings" pitchFamily="2" charset="2"/>
              <a:buChar char="§"/>
            </a:pPr>
            <a:endParaRPr lang="es-ES_tradnl" sz="2400" b="1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400" b="1" dirty="0" smtClean="0">
                <a:solidFill>
                  <a:schemeClr val="bg2"/>
                </a:solidFill>
              </a:rPr>
              <a:t> </a:t>
            </a:r>
            <a:r>
              <a:rPr lang="es-ES_tradnl" sz="2400" dirty="0" smtClean="0">
                <a:solidFill>
                  <a:schemeClr val="bg2"/>
                </a:solidFill>
              </a:rPr>
              <a:t>SOUND REQUIREMENTS:</a:t>
            </a:r>
            <a:endParaRPr lang="es-ES_tradnl" sz="2000" dirty="0" smtClean="0">
              <a:solidFill>
                <a:schemeClr val="bg2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s-ES_tradnl" sz="2000" dirty="0" smtClean="0">
                <a:solidFill>
                  <a:schemeClr val="bg2"/>
                </a:solidFill>
              </a:rPr>
              <a:t> 58 dB </a:t>
            </a:r>
            <a:r>
              <a:rPr lang="es-ES_tradnl" sz="2000" dirty="0" err="1" smtClean="0">
                <a:solidFill>
                  <a:schemeClr val="bg2"/>
                </a:solidFill>
              </a:rPr>
              <a:t>impact</a:t>
            </a:r>
            <a:r>
              <a:rPr lang="es-ES_tradnl" sz="2000" dirty="0" smtClean="0">
                <a:solidFill>
                  <a:schemeClr val="bg2"/>
                </a:solidFill>
              </a:rPr>
              <a:t> </a:t>
            </a:r>
            <a:r>
              <a:rPr lang="es-ES_tradnl" sz="2000" dirty="0" err="1" smtClean="0">
                <a:solidFill>
                  <a:schemeClr val="bg2"/>
                </a:solidFill>
              </a:rPr>
              <a:t>sound</a:t>
            </a:r>
            <a:endParaRPr lang="es-ES_tradnl" sz="2000" dirty="0" smtClean="0">
              <a:solidFill>
                <a:schemeClr val="bg2"/>
              </a:solidFill>
            </a:endParaRPr>
          </a:p>
          <a:p>
            <a:pPr lvl="1"/>
            <a:endParaRPr lang="es-ES_tradnl" b="1" dirty="0">
              <a:solidFill>
                <a:schemeClr val="bg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628800"/>
            <a:ext cx="40671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CuadroTexto"/>
          <p:cNvSpPr txBox="1"/>
          <p:nvPr/>
        </p:nvSpPr>
        <p:spPr>
          <a:xfrm>
            <a:off x="4607496" y="5589240"/>
            <a:ext cx="4536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_tradnl" sz="2200" dirty="0" err="1" smtClean="0"/>
              <a:t>Batten</a:t>
            </a:r>
            <a:r>
              <a:rPr lang="es-ES_tradnl" sz="2200" dirty="0" smtClean="0"/>
              <a:t> XR 70 -160.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200" dirty="0" err="1" smtClean="0"/>
              <a:t>Gyproc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rail</a:t>
            </a:r>
            <a:r>
              <a:rPr lang="es-ES_tradnl" sz="2200" dirty="0" smtClean="0"/>
              <a:t> SK, </a:t>
            </a:r>
            <a:r>
              <a:rPr lang="es-ES_tradnl" sz="2200" dirty="0" err="1" smtClean="0"/>
              <a:t>over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the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batten</a:t>
            </a:r>
            <a:endParaRPr lang="es-ES_tradnl" sz="2200" dirty="0" smtClean="0"/>
          </a:p>
          <a:p>
            <a:pPr marL="457200" indent="-457200">
              <a:buFont typeface="+mj-lt"/>
              <a:buAutoNum type="arabicPeriod"/>
            </a:pPr>
            <a:r>
              <a:rPr lang="es-ES_tradnl" sz="2200" dirty="0" err="1" smtClean="0"/>
              <a:t>Plating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Gyproc</a:t>
            </a:r>
            <a:r>
              <a:rPr lang="es-ES_tradnl" sz="2200" dirty="0" smtClean="0"/>
              <a:t> GRE ROBUST Ergo</a:t>
            </a: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83568" y="1772816"/>
            <a:ext cx="658822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BUILDING SERVICES</a:t>
            </a:r>
          </a:p>
          <a:p>
            <a:pPr>
              <a:lnSpc>
                <a:spcPct val="20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Ventilation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and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heating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system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20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Sewerage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20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Water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suply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20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Technical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room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0" y="1412776"/>
            <a:ext cx="6588224" cy="13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Ventilation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Heating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21858" name="Picture 2" descr="C:\Users\Bega\Dropbox\Final Project\CAPTURAS\heat and vent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1268760"/>
            <a:ext cx="6858000" cy="5829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1340768"/>
            <a:ext cx="22677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5" name="Marcador de contenido 3" descr="P1020728.JPG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0" b="13240"/>
          <a:stretch>
            <a:fillRect/>
          </a:stretch>
        </p:blipFill>
        <p:spPr>
          <a:xfrm>
            <a:off x="539552" y="2083264"/>
            <a:ext cx="8299228" cy="4576209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pic>
        <p:nvPicPr>
          <p:cNvPr id="123906" name="Picture 2" descr="C:\Users\Bega\Dropbox\Final Project\CAPTURAS\heat and vent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7832" y="1052737"/>
            <a:ext cx="7646167" cy="5805264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0" y="1412776"/>
            <a:ext cx="6588224" cy="13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Ventilation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Heating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4783" y="-17140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pic>
        <p:nvPicPr>
          <p:cNvPr id="124930" name="Picture 2" descr="C:\Users\Bega\Dropbox\Final Project\CAPTURAS\heat and vent 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2371" y="908720"/>
            <a:ext cx="7531629" cy="5949280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0" y="1412776"/>
            <a:ext cx="6588224" cy="13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Ventilation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Heating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4783" y="-17140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0" y="1412776"/>
            <a:ext cx="6588224" cy="13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Ventilation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Heating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25954" name="Picture 2" descr="C:\Users\Bega\Dropbox\Final Project\CAPTURAS\heat and vent 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6166" y="1168093"/>
            <a:ext cx="7237834" cy="56899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Ventilation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3" name="Picture 3" descr="C:\Users\Bega\Dropbox\Final Project\CAPTURAS\heat and vent 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616712"/>
            <a:ext cx="6625926" cy="5241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4783" y="-17140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Ventilation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051720" y="1772816"/>
            <a:ext cx="84249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2"/>
                </a:solidFill>
              </a:rPr>
              <a:t>DANVENT Combi-</a:t>
            </a:r>
            <a:r>
              <a:rPr lang="es-ES_tradnl" sz="2000" b="1" dirty="0" err="1" smtClean="0">
                <a:solidFill>
                  <a:schemeClr val="tx2"/>
                </a:solidFill>
              </a:rPr>
              <a:t>Unit</a:t>
            </a:r>
            <a:r>
              <a:rPr lang="es-ES_tradnl" sz="2000" b="1" dirty="0" smtClean="0">
                <a:solidFill>
                  <a:schemeClr val="tx2"/>
                </a:solidFill>
              </a:rPr>
              <a:t> TC   COMBINATION 5</a:t>
            </a:r>
          </a:p>
          <a:p>
            <a:r>
              <a:rPr lang="en-US" sz="2000" dirty="0" err="1" smtClean="0">
                <a:solidFill>
                  <a:schemeClr val="tx2"/>
                </a:solidFill>
              </a:rPr>
              <a:t>suply</a:t>
            </a:r>
            <a:r>
              <a:rPr lang="en-US" sz="2000" dirty="0" smtClean="0">
                <a:solidFill>
                  <a:schemeClr val="tx2"/>
                </a:solidFill>
              </a:rPr>
              <a:t> air, exhaust air, mixing</a:t>
            </a:r>
          </a:p>
          <a:p>
            <a:endParaRPr lang="es-ES_tradnl" sz="2000" dirty="0" smtClean="0">
              <a:solidFill>
                <a:schemeClr val="tx2"/>
              </a:solidFill>
            </a:endParaRPr>
          </a:p>
          <a:p>
            <a:r>
              <a:rPr lang="es-ES_tradnl" sz="2000" dirty="0" smtClean="0">
                <a:solidFill>
                  <a:schemeClr val="tx2"/>
                </a:solidFill>
              </a:rPr>
              <a:t>2500x1800x1300mm - 810kg</a:t>
            </a:r>
          </a:p>
          <a:p>
            <a:endParaRPr lang="es-ES_tradnl" sz="2000" dirty="0" smtClean="0">
              <a:solidFill>
                <a:schemeClr val="tx2"/>
              </a:solidFill>
            </a:endParaRPr>
          </a:p>
          <a:p>
            <a:r>
              <a:rPr lang="es-ES_tradnl" sz="2000" dirty="0" err="1" smtClean="0">
                <a:solidFill>
                  <a:schemeClr val="tx2"/>
                </a:solidFill>
              </a:rPr>
              <a:t>System</a:t>
            </a:r>
            <a:r>
              <a:rPr lang="es-ES_tradnl" sz="2000" dirty="0" smtClean="0">
                <a:solidFill>
                  <a:schemeClr val="tx2"/>
                </a:solidFill>
              </a:rPr>
              <a:t>: </a:t>
            </a:r>
            <a:r>
              <a:rPr lang="es-ES_tradnl" sz="2000" dirty="0" err="1" smtClean="0">
                <a:solidFill>
                  <a:schemeClr val="tx2"/>
                </a:solidFill>
              </a:rPr>
              <a:t>Balanced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ventilation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system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eith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heat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recovering</a:t>
            </a:r>
            <a:r>
              <a:rPr lang="es-ES_tradnl" sz="2000" dirty="0" smtClean="0">
                <a:solidFill>
                  <a:schemeClr val="tx2"/>
                </a:solidFill>
              </a:rPr>
              <a:t>.</a:t>
            </a:r>
          </a:p>
          <a:p>
            <a:endParaRPr lang="es-ES_tradnl" b="1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265712"/>
            <a:ext cx="760454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42" name="Picture 2" descr="C:\Users\Bega\Dropbox\Final Project\CAPTURAS\SEWER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0444" y="1800690"/>
            <a:ext cx="8063556" cy="5057310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Sewerage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Sewerage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3666" name="Picture 2" descr="C:\Users\Bega\Dropbox\Final Project\CAPTURAS\SEWER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2760" y="1628946"/>
            <a:ext cx="6751240" cy="52290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Sewerage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4690" name="Picture 2" descr="C:\Users\Bega\Dropbox\Final Project\CAPTURAS\SEWER 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6864" y="1089460"/>
            <a:ext cx="7177136" cy="5768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pic>
        <p:nvPicPr>
          <p:cNvPr id="115714" name="Picture 2" descr="C:\Users\Bega\Dropbox\Final Project\CAPTURAS\SEWER 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91717" y="1268760"/>
            <a:ext cx="7552283" cy="5589240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Sewerage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Water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suply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2996952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basement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6739" name="Picture 3" descr="C:\Users\Bega\Dropbox\Final Project\CAPTURAS\WATER 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3492" y="1772816"/>
            <a:ext cx="6920508" cy="4844228"/>
          </a:xfrm>
          <a:prstGeom prst="rect">
            <a:avLst/>
          </a:prstGeom>
          <a:noFill/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1340768"/>
            <a:ext cx="22677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" name="Marcador de contenido 3" descr="P102071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0" b="13240"/>
          <a:stretch>
            <a:fillRect/>
          </a:stretch>
        </p:blipFill>
        <p:spPr>
          <a:xfrm>
            <a:off x="395536" y="2060848"/>
            <a:ext cx="8346196" cy="460210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pic>
        <p:nvPicPr>
          <p:cNvPr id="117763" name="Picture 3" descr="C:\Users\Bega\Dropbox\Final Project\CAPTURAS\WATER 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6385" y="1787598"/>
            <a:ext cx="7227615" cy="5070402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Water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suply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2996952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ground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floor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Water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suply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2996952"/>
            <a:ext cx="6588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first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floor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9810" name="Picture 2" descr="C:\Users\Bega\Dropbox\Final Project\CAPTURAS\WATER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7450" y="1514475"/>
            <a:ext cx="6686550" cy="5343525"/>
          </a:xfrm>
          <a:prstGeom prst="rect">
            <a:avLst/>
          </a:prstGeom>
          <a:noFill/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118786" name="Picture 2" descr="C:\Users\Bega\Dropbox\Final Project\CAPTURAS\WATER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80" y="1758956"/>
            <a:ext cx="7161520" cy="5099044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Water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suply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2996952"/>
            <a:ext cx="6588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second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floor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0"/>
            <a:ext cx="2125201" cy="1169946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0" y="1412776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Technical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room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20834" name="Picture 2" descr="C:\Users\Bega\Dropbox\Final Project\CAPTURAS\LEYENDA TECHNICAL ROO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492896"/>
            <a:ext cx="3136900" cy="3606800"/>
          </a:xfrm>
          <a:prstGeom prst="rect">
            <a:avLst/>
          </a:prstGeom>
          <a:noFill/>
        </p:spPr>
      </p:pic>
      <p:pic>
        <p:nvPicPr>
          <p:cNvPr id="120835" name="Picture 3" descr="C:\Users\Bega\Dropbox\Final Project\CAPTURAS\TECHNICAL ROO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48100" y="1052736"/>
            <a:ext cx="5295900" cy="6229350"/>
          </a:xfrm>
          <a:prstGeom prst="rect">
            <a:avLst/>
          </a:prstGeom>
          <a:noFill/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BPM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683568" y="1412776"/>
            <a:ext cx="658822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  <a:hlinkClick r:id="rId4" action="ppaction://hlinkfile"/>
              </a:rPr>
              <a:t> Personal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  <a:hlinkClick r:id="rId4" action="ppaction://hlinkfile"/>
              </a:rPr>
              <a:t>planning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  <a:hlinkClick r:id="rId5" action="ppaction://hlinkfile"/>
              </a:rPr>
              <a:t> Final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  <a:hlinkClick r:id="rId5" action="ppaction://hlinkfile"/>
              </a:rPr>
              <a:t>cost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  <a:hlinkClick r:id="rId5" action="ppaction://hlinkfile"/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  <a:hlinkClick r:id="rId5" action="ppaction://hlinkfile"/>
              </a:rPr>
              <a:t>estimation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  <a:hlinkClick r:id="rId6" action="ppaction://hlinkfile"/>
              </a:rPr>
              <a:t> Project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  <a:hlinkClick r:id="rId6" action="ppaction://hlinkfile"/>
              </a:rPr>
              <a:t>scheme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  <a:hlinkClick r:id="rId6" action="ppaction://hlinkfile"/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  <a:hlinkClick r:id="rId6" action="ppaction://hlinkfile"/>
              </a:rPr>
              <a:t>schedule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  <a:hlinkClick r:id="rId7" action="ppaction://hlinkfile"/>
              </a:rPr>
              <a:t> Cash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  <a:hlinkClick r:id="rId7" action="ppaction://hlinkfile"/>
              </a:rPr>
              <a:t>flow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site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planning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smtClean="0">
                <a:hlinkClick r:id="rId8"/>
              </a:rPr>
              <a:t>http://prezi.com/dqufbooyiyun/edit/?auth_key=z81ygl9&amp;follow=lv55kyv6co84#5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0"/>
            <a:ext cx="2125201" cy="1169946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DETAIL DESIGN 1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539552" y="2420888"/>
            <a:ext cx="658822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application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form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Plans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Sections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Details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s-ES_tradnl" sz="2800" dirty="0" smtClean="0">
                <a:hlinkClick r:id="rId4"/>
              </a:rPr>
              <a:t>http://prezi.com/ojenjweibiio/edit/?auth_key=l31v8oi&amp;follow=lv55kyv6co84#12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0"/>
            <a:ext cx="2125201" cy="1169946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DETAIL DESIGN 1</a:t>
            </a:r>
            <a:endParaRPr lang="es-ES" dirty="0"/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Bega\Dropbox\Final Project\CAPTURAS\Captura de pantalla 2012-06-13 a las 19.29.4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852936"/>
            <a:ext cx="6173490" cy="37818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8" name="7 CuadroTexto"/>
          <p:cNvSpPr txBox="1"/>
          <p:nvPr/>
        </p:nvSpPr>
        <p:spPr>
          <a:xfrm>
            <a:off x="0" y="1268760"/>
            <a:ext cx="8316416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application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form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Cadastral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apelation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: 3029 Horsens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Bygrunde</a:t>
            </a:r>
            <a:endParaRPr lang="es-ES_tradnl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DETAIL DESIGN 1</a:t>
            </a:r>
            <a:endParaRPr lang="es-ES" dirty="0"/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1268760"/>
            <a:ext cx="6588224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application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form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427984" y="188640"/>
          <a:ext cx="4907140" cy="6944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Acrobat Document" r:id="rId4" imgW="5667139" imgH="8019997" progId="AcroExch.Document.7">
                  <p:embed/>
                </p:oleObj>
              </mc:Choice>
              <mc:Fallback>
                <p:oleObj name="Acrobat Document" r:id="rId4" imgW="5667139" imgH="8019997" progId="AcroExch.Document.7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188640"/>
                        <a:ext cx="4907140" cy="6944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8 CuadroTexto"/>
          <p:cNvSpPr txBox="1"/>
          <p:nvPr/>
        </p:nvSpPr>
        <p:spPr>
          <a:xfrm>
            <a:off x="395536" y="3717032"/>
            <a:ext cx="35283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“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Refurbishment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of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existing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by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demolition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of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walls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stairs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change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of use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into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a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library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addition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 of a new </a:t>
            </a:r>
            <a:r>
              <a:rPr lang="es-ES_tradnl" sz="2400" dirty="0" err="1" smtClean="0">
                <a:solidFill>
                  <a:schemeClr val="bg2">
                    <a:lumMod val="50000"/>
                  </a:schemeClr>
                </a:solidFill>
              </a:rPr>
              <a:t>structure</a:t>
            </a:r>
            <a:r>
              <a:rPr lang="es-ES_tradnl" sz="2400" dirty="0" smtClean="0">
                <a:solidFill>
                  <a:schemeClr val="bg2">
                    <a:lumMod val="50000"/>
                  </a:schemeClr>
                </a:solidFill>
              </a:rPr>
              <a:t>.”</a:t>
            </a:r>
          </a:p>
        </p:txBody>
      </p:sp>
      <p:cxnSp>
        <p:nvCxnSpPr>
          <p:cNvPr id="13" name="12 Conector recto de flecha"/>
          <p:cNvCxnSpPr/>
          <p:nvPr/>
        </p:nvCxnSpPr>
        <p:spPr>
          <a:xfrm flipH="1">
            <a:off x="3491880" y="3212976"/>
            <a:ext cx="1440160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0"/>
            <a:ext cx="2125201" cy="1169946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DETAIL DESIGN 1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539552" y="2420888"/>
            <a:ext cx="6588224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application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form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Plans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Sections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Details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smtClean="0">
                <a:hlinkClick r:id="rId4"/>
              </a:rPr>
              <a:t>http://prezi.com/ojenjweibiio/edit/?auth_key=l31v8oi&amp;follow=lv55kyv6co84#12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0"/>
            <a:ext cx="2125201" cy="1169946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DETAIL DESIGN 1</a:t>
            </a:r>
            <a:endParaRPr lang="es-ES" dirty="0"/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611560" y="3284984"/>
            <a:ext cx="7992888" cy="990600"/>
          </a:xfrm>
          <a:prstGeom prst="rect">
            <a:avLst/>
          </a:prstGeom>
        </p:spPr>
        <p:txBody>
          <a:bodyPr vert="horz" anchor="ctr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 THANK YOU FOR YOUR ATTENTION -</a:t>
            </a:r>
            <a:endParaRPr kumimoji="0" lang="es-ES" sz="39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1340768"/>
            <a:ext cx="22677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building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4" name="Imagen 4" descr="P1020732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6"/>
          <a:stretch/>
        </p:blipFill>
        <p:spPr>
          <a:xfrm>
            <a:off x="467544" y="1988840"/>
            <a:ext cx="4104456" cy="249307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5" name="Marcador de contenido 3" descr="P1020731.JPG"/>
          <p:cNvPicPr>
            <a:picLocks noGrp="1" noChangeAspect="1"/>
          </p:cNvPicPr>
          <p:nvPr>
            <p:ph sz="quarter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" t="13240" r="7345" b="13240"/>
          <a:stretch/>
        </p:blipFill>
        <p:spPr>
          <a:xfrm>
            <a:off x="467544" y="4581128"/>
            <a:ext cx="4104456" cy="2088232"/>
          </a:xfrm>
          <a:ln w="19050">
            <a:solidFill>
              <a:schemeClr val="tx1"/>
            </a:solidFill>
          </a:ln>
        </p:spPr>
      </p:pic>
      <p:pic>
        <p:nvPicPr>
          <p:cNvPr id="16" name="15 Imagen" descr="P10207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1988840"/>
            <a:ext cx="3609339" cy="460851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Marcador de contenido 2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8153400" cy="4925144"/>
          </a:xfrm>
        </p:spPr>
        <p:txBody>
          <a:bodyPr/>
          <a:lstStyle/>
          <a:p>
            <a:r>
              <a:rPr lang="en-US" dirty="0" smtClean="0"/>
              <a:t>PUBLIC LIBRARY</a:t>
            </a:r>
          </a:p>
          <a:p>
            <a:pPr lvl="1"/>
            <a:r>
              <a:rPr lang="en-US" dirty="0" smtClean="0"/>
              <a:t>Small center for community, meeting point</a:t>
            </a:r>
          </a:p>
          <a:p>
            <a:pPr lvl="1"/>
            <a:r>
              <a:rPr lang="en-US" dirty="0" smtClean="0"/>
              <a:t>Place to bring children</a:t>
            </a:r>
          </a:p>
          <a:p>
            <a:pPr lvl="1"/>
            <a:r>
              <a:rPr lang="en-US" dirty="0" smtClean="0"/>
              <a:t>Study place for teenagers</a:t>
            </a:r>
          </a:p>
          <a:p>
            <a:pPr lvl="1"/>
            <a:r>
              <a:rPr lang="en-US" dirty="0" smtClean="0"/>
              <a:t>Rooms for workshops and group </a:t>
            </a:r>
            <a:r>
              <a:rPr lang="en-US" dirty="0" err="1" smtClean="0"/>
              <a:t>activies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THE BUILDING</a:t>
            </a:r>
          </a:p>
          <a:p>
            <a:pPr lvl="1"/>
            <a:r>
              <a:rPr lang="en-US" dirty="0" smtClean="0"/>
              <a:t>Maintain the outside appearance</a:t>
            </a:r>
          </a:p>
          <a:p>
            <a:pPr lvl="1"/>
            <a:r>
              <a:rPr lang="en-US" dirty="0" smtClean="0"/>
              <a:t>Maintain main structure and load bearings walls</a:t>
            </a:r>
          </a:p>
          <a:p>
            <a:pPr lvl="1"/>
            <a:r>
              <a:rPr lang="en-US" dirty="0" smtClean="0"/>
              <a:t>Change distribution</a:t>
            </a:r>
          </a:p>
          <a:p>
            <a:pPr lvl="1"/>
            <a:r>
              <a:rPr lang="en-US" dirty="0" smtClean="0"/>
              <a:t>Build an extension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0" y="1340768"/>
            <a:ext cx="3635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How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it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will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like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?</a:t>
            </a:r>
          </a:p>
        </p:txBody>
      </p:sp>
      <p:pic>
        <p:nvPicPr>
          <p:cNvPr id="10" name="Imagen 1" descr="3D View 2.jpg"/>
          <p:cNvPicPr>
            <a:picLocks noChangeAspect="1"/>
          </p:cNvPicPr>
          <p:nvPr/>
        </p:nvPicPr>
        <p:blipFill rotWithShape="1">
          <a:blip r:embed="rId4" cstate="print">
            <a:lum bright="-7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8" b="12066"/>
          <a:stretch/>
        </p:blipFill>
        <p:spPr>
          <a:xfrm>
            <a:off x="971600" y="2085398"/>
            <a:ext cx="6902638" cy="477260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ega\Dropbox\Final Project\renders\vista jardin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484784"/>
            <a:ext cx="9144000" cy="5631149"/>
          </a:xfrm>
          <a:prstGeom prst="rect">
            <a:avLst/>
          </a:prstGeom>
          <a:noFill/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THE PROPOSAL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0" y="1340768"/>
            <a:ext cx="3635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How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it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will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be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like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?</a:t>
            </a:r>
          </a:p>
        </p:txBody>
      </p:sp>
      <p:pic>
        <p:nvPicPr>
          <p:cNvPr id="2050" name="Picture 2" descr="C:\Users\Bega\Dropbox\Final Project\renders\vista jardin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109986"/>
            <a:ext cx="6552728" cy="474801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termedio">
  <a:themeElements>
    <a:clrScheme name="VIA">
      <a:dk1>
        <a:srgbClr val="000000"/>
      </a:dk1>
      <a:lt1>
        <a:srgbClr val="FFFFFF"/>
      </a:lt1>
      <a:dk2>
        <a:srgbClr val="3F7E29"/>
      </a:dk2>
      <a:lt2>
        <a:srgbClr val="3F7E29"/>
      </a:lt2>
      <a:accent1>
        <a:srgbClr val="3F7E29"/>
      </a:accent1>
      <a:accent2>
        <a:srgbClr val="92C907"/>
      </a:accent2>
      <a:accent3>
        <a:srgbClr val="B0DFA0"/>
      </a:accent3>
      <a:accent4>
        <a:srgbClr val="B0DFA0"/>
      </a:accent4>
      <a:accent5>
        <a:srgbClr val="54A838"/>
      </a:accent5>
      <a:accent6>
        <a:srgbClr val="54A838"/>
      </a:accent6>
      <a:hlink>
        <a:srgbClr val="6D9605"/>
      </a:hlink>
      <a:folHlink>
        <a:srgbClr val="A9A100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ntermedi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1213</TotalTime>
  <Words>1332</Words>
  <Application>Microsoft Macintosh PowerPoint</Application>
  <PresentationFormat>Presentación en pantalla (4:3)</PresentationFormat>
  <Paragraphs>341</Paragraphs>
  <Slides>59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59</vt:i4>
      </vt:variant>
    </vt:vector>
  </HeadingPairs>
  <TitlesOfParts>
    <vt:vector size="61" baseType="lpstr">
      <vt:lpstr>Intermedio</vt:lpstr>
      <vt:lpstr>Acrobat Document</vt:lpstr>
      <vt:lpstr>TORDENSKJOLDSGADE, 17</vt:lpstr>
      <vt:lpstr>CONTENT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THE PROPOSAL</vt:lpstr>
      <vt:lpstr>STATIC ANALYSIS</vt:lpstr>
      <vt:lpstr>STATIC ANALYSIS</vt:lpstr>
      <vt:lpstr>STATIC ANALYSIS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DEMANDS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BUILDING SERVICES</vt:lpstr>
      <vt:lpstr>BPM</vt:lpstr>
      <vt:lpstr>DETAIL DESIGN 1</vt:lpstr>
      <vt:lpstr>DETAIL DESIGN 1</vt:lpstr>
      <vt:lpstr>DETAIL DESIGN 1</vt:lpstr>
      <vt:lpstr>DETAIL DESIGN 1</vt:lpstr>
      <vt:lpstr>DETAIL DESIGN 1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Bega</dc:creator>
  <cp:lastModifiedBy>alba perez asensio</cp:lastModifiedBy>
  <cp:revision>138</cp:revision>
  <dcterms:created xsi:type="dcterms:W3CDTF">2012-03-11T02:04:38Z</dcterms:created>
  <dcterms:modified xsi:type="dcterms:W3CDTF">2012-08-05T09:24:01Z</dcterms:modified>
</cp:coreProperties>
</file>