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81" r:id="rId2"/>
  </p:sldIdLst>
  <p:sldSz cx="21385213" cy="30281563"/>
  <p:notesSz cx="14301788" cy="20564475"/>
  <p:defaultTextStyle>
    <a:defPPr>
      <a:defRPr lang="es-ES"/>
    </a:defPPr>
    <a:lvl1pPr algn="l" rtl="0" fontAlgn="base">
      <a:spcBef>
        <a:spcPct val="0"/>
      </a:spcBef>
      <a:spcAft>
        <a:spcPct val="0"/>
      </a:spcAft>
      <a:defRPr sz="5800" kern="1200">
        <a:solidFill>
          <a:schemeClr val="tx1"/>
        </a:solidFill>
        <a:latin typeface="Arial" charset="0"/>
        <a:ea typeface="+mn-ea"/>
        <a:cs typeface="+mn-cs"/>
      </a:defRPr>
    </a:lvl1pPr>
    <a:lvl2pPr marL="457200" algn="l" rtl="0" fontAlgn="base">
      <a:spcBef>
        <a:spcPct val="0"/>
      </a:spcBef>
      <a:spcAft>
        <a:spcPct val="0"/>
      </a:spcAft>
      <a:defRPr sz="5800" kern="1200">
        <a:solidFill>
          <a:schemeClr val="tx1"/>
        </a:solidFill>
        <a:latin typeface="Arial" charset="0"/>
        <a:ea typeface="+mn-ea"/>
        <a:cs typeface="+mn-cs"/>
      </a:defRPr>
    </a:lvl2pPr>
    <a:lvl3pPr marL="914400" algn="l" rtl="0" fontAlgn="base">
      <a:spcBef>
        <a:spcPct val="0"/>
      </a:spcBef>
      <a:spcAft>
        <a:spcPct val="0"/>
      </a:spcAft>
      <a:defRPr sz="5800" kern="1200">
        <a:solidFill>
          <a:schemeClr val="tx1"/>
        </a:solidFill>
        <a:latin typeface="Arial" charset="0"/>
        <a:ea typeface="+mn-ea"/>
        <a:cs typeface="+mn-cs"/>
      </a:defRPr>
    </a:lvl3pPr>
    <a:lvl4pPr marL="1371600" algn="l" rtl="0" fontAlgn="base">
      <a:spcBef>
        <a:spcPct val="0"/>
      </a:spcBef>
      <a:spcAft>
        <a:spcPct val="0"/>
      </a:spcAft>
      <a:defRPr sz="5800" kern="1200">
        <a:solidFill>
          <a:schemeClr val="tx1"/>
        </a:solidFill>
        <a:latin typeface="Arial" charset="0"/>
        <a:ea typeface="+mn-ea"/>
        <a:cs typeface="+mn-cs"/>
      </a:defRPr>
    </a:lvl4pPr>
    <a:lvl5pPr marL="1828800" algn="l" rtl="0" fontAlgn="base">
      <a:spcBef>
        <a:spcPct val="0"/>
      </a:spcBef>
      <a:spcAft>
        <a:spcPct val="0"/>
      </a:spcAft>
      <a:defRPr sz="5800" kern="1200">
        <a:solidFill>
          <a:schemeClr val="tx1"/>
        </a:solidFill>
        <a:latin typeface="Arial" charset="0"/>
        <a:ea typeface="+mn-ea"/>
        <a:cs typeface="+mn-cs"/>
      </a:defRPr>
    </a:lvl5pPr>
    <a:lvl6pPr marL="2286000" algn="l" defTabSz="914400" rtl="0" eaLnBrk="1" latinLnBrk="0" hangingPunct="1">
      <a:defRPr sz="5800" kern="1200">
        <a:solidFill>
          <a:schemeClr val="tx1"/>
        </a:solidFill>
        <a:latin typeface="Arial" charset="0"/>
        <a:ea typeface="+mn-ea"/>
        <a:cs typeface="+mn-cs"/>
      </a:defRPr>
    </a:lvl6pPr>
    <a:lvl7pPr marL="2743200" algn="l" defTabSz="914400" rtl="0" eaLnBrk="1" latinLnBrk="0" hangingPunct="1">
      <a:defRPr sz="5800" kern="1200">
        <a:solidFill>
          <a:schemeClr val="tx1"/>
        </a:solidFill>
        <a:latin typeface="Arial" charset="0"/>
        <a:ea typeface="+mn-ea"/>
        <a:cs typeface="+mn-cs"/>
      </a:defRPr>
    </a:lvl7pPr>
    <a:lvl8pPr marL="3200400" algn="l" defTabSz="914400" rtl="0" eaLnBrk="1" latinLnBrk="0" hangingPunct="1">
      <a:defRPr sz="5800" kern="1200">
        <a:solidFill>
          <a:schemeClr val="tx1"/>
        </a:solidFill>
        <a:latin typeface="Arial" charset="0"/>
        <a:ea typeface="+mn-ea"/>
        <a:cs typeface="+mn-cs"/>
      </a:defRPr>
    </a:lvl8pPr>
    <a:lvl9pPr marL="3657600" algn="l" defTabSz="914400" rtl="0" eaLnBrk="1" latinLnBrk="0" hangingPunct="1">
      <a:defRPr sz="58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uario de Windows" initials="Ud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800000"/>
    <a:srgbClr val="740404"/>
    <a:srgbClr val="9C0808"/>
    <a:srgbClr val="8888D8"/>
    <a:srgbClr val="333300"/>
    <a:srgbClr val="003366"/>
    <a:srgbClr val="B2B2B2"/>
    <a:srgbClr val="6A0000"/>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02" autoAdjust="0"/>
    <p:restoredTop sz="90714" autoAdjust="0"/>
  </p:normalViewPr>
  <p:slideViewPr>
    <p:cSldViewPr>
      <p:cViewPr>
        <p:scale>
          <a:sx n="70" d="100"/>
          <a:sy n="70" d="100"/>
        </p:scale>
        <p:origin x="570" y="7716"/>
      </p:cViewPr>
      <p:guideLst>
        <p:guide orient="horz" pos="9538"/>
        <p:guide pos="3929"/>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100" d="100"/>
        <a:sy n="100" d="100"/>
      </p:scale>
      <p:origin x="0" y="0"/>
    </p:cViewPr>
  </p:sorter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6197442" cy="102822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lvl1pPr>
              <a:defRPr sz="2600" smtClean="0"/>
            </a:lvl1pPr>
          </a:lstStyle>
          <a:p>
            <a:pPr>
              <a:defRPr/>
            </a:pPr>
            <a:endParaRPr lang="es-ES"/>
          </a:p>
        </p:txBody>
      </p:sp>
      <p:sp>
        <p:nvSpPr>
          <p:cNvPr id="4099" name="Rectangle 3"/>
          <p:cNvSpPr>
            <a:spLocks noGrp="1" noChangeArrowheads="1"/>
          </p:cNvSpPr>
          <p:nvPr>
            <p:ph type="dt" idx="1"/>
          </p:nvPr>
        </p:nvSpPr>
        <p:spPr bwMode="auto">
          <a:xfrm>
            <a:off x="8101037" y="0"/>
            <a:ext cx="6197442" cy="102822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lvl1pPr algn="r">
              <a:defRPr sz="2600" smtClean="0"/>
            </a:lvl1pPr>
          </a:lstStyle>
          <a:p>
            <a:pPr>
              <a:defRPr/>
            </a:pPr>
            <a:endParaRPr lang="es-ES"/>
          </a:p>
        </p:txBody>
      </p:sp>
      <p:sp>
        <p:nvSpPr>
          <p:cNvPr id="8196" name="Rectangle 4"/>
          <p:cNvSpPr>
            <a:spLocks noGrp="1" noRot="1" noChangeAspect="1" noChangeArrowheads="1" noTextEdit="1"/>
          </p:cNvSpPr>
          <p:nvPr>
            <p:ph type="sldImg" idx="2"/>
          </p:nvPr>
        </p:nvSpPr>
        <p:spPr bwMode="auto">
          <a:xfrm>
            <a:off x="4429125" y="1543050"/>
            <a:ext cx="5443538" cy="7710488"/>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430179" y="9768125"/>
            <a:ext cx="11441430" cy="925401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19532683"/>
            <a:ext cx="6197442" cy="1028224"/>
          </a:xfrm>
          <a:prstGeom prst="rect">
            <a:avLst/>
          </a:prstGeom>
          <a:noFill/>
          <a:ln w="9525">
            <a:noFill/>
            <a:miter lim="800000"/>
            <a:headEnd/>
            <a:tailEnd/>
          </a:ln>
          <a:effectLst/>
        </p:spPr>
        <p:txBody>
          <a:bodyPr vert="horz" wrap="square" lIns="199219" tIns="99610" rIns="199219" bIns="99610" numCol="1" anchor="b" anchorCtr="0" compatLnSpc="1">
            <a:prstTxWarp prst="textNoShape">
              <a:avLst/>
            </a:prstTxWarp>
          </a:bodyPr>
          <a:lstStyle>
            <a:lvl1pPr>
              <a:defRPr sz="2600" smtClean="0"/>
            </a:lvl1pPr>
          </a:lstStyle>
          <a:p>
            <a:pPr>
              <a:defRPr/>
            </a:pPr>
            <a:endParaRPr lang="es-ES"/>
          </a:p>
        </p:txBody>
      </p:sp>
      <p:sp>
        <p:nvSpPr>
          <p:cNvPr id="4103" name="Rectangle 7"/>
          <p:cNvSpPr>
            <a:spLocks noGrp="1" noChangeArrowheads="1"/>
          </p:cNvSpPr>
          <p:nvPr>
            <p:ph type="sldNum" sz="quarter" idx="5"/>
          </p:nvPr>
        </p:nvSpPr>
        <p:spPr bwMode="auto">
          <a:xfrm>
            <a:off x="8101037" y="19532683"/>
            <a:ext cx="6197442" cy="1028224"/>
          </a:xfrm>
          <a:prstGeom prst="rect">
            <a:avLst/>
          </a:prstGeom>
          <a:noFill/>
          <a:ln w="9525">
            <a:noFill/>
            <a:miter lim="800000"/>
            <a:headEnd/>
            <a:tailEnd/>
          </a:ln>
          <a:effectLst/>
        </p:spPr>
        <p:txBody>
          <a:bodyPr vert="horz" wrap="square" lIns="199219" tIns="99610" rIns="199219" bIns="99610" numCol="1" anchor="b" anchorCtr="0" compatLnSpc="1">
            <a:prstTxWarp prst="textNoShape">
              <a:avLst/>
            </a:prstTxWarp>
          </a:bodyPr>
          <a:lstStyle>
            <a:lvl1pPr algn="r">
              <a:defRPr sz="2600" smtClean="0"/>
            </a:lvl1pPr>
          </a:lstStyle>
          <a:p>
            <a:pPr>
              <a:defRPr/>
            </a:pPr>
            <a:fld id="{F50900DC-22E6-4778-9A7E-868B346985A4}"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8101037" y="19532683"/>
            <a:ext cx="6197442" cy="1028224"/>
          </a:xfrm>
          <a:prstGeom prst="rect">
            <a:avLst/>
          </a:prstGeom>
          <a:noFill/>
          <a:ln w="9525">
            <a:noFill/>
            <a:miter lim="800000"/>
            <a:headEnd/>
            <a:tailEnd/>
          </a:ln>
        </p:spPr>
        <p:txBody>
          <a:bodyPr lIns="199219" tIns="99610" rIns="199219" bIns="99610" anchor="b"/>
          <a:lstStyle/>
          <a:p>
            <a:pPr algn="r"/>
            <a:fld id="{F01B1F95-F5CB-4086-BD9B-744ADD54F8A6}" type="slidenum">
              <a:rPr lang="es-ES" sz="2600"/>
              <a:pPr algn="r"/>
              <a:t>1</a:t>
            </a:fld>
            <a:endParaRPr lang="es-ES" sz="2600" dirty="0"/>
          </a:p>
        </p:txBody>
      </p:sp>
      <p:sp>
        <p:nvSpPr>
          <p:cNvPr id="47107" name="1 Marcador de imagen de diapositiva"/>
          <p:cNvSpPr>
            <a:spLocks noGrp="1" noRot="1" noChangeAspect="1" noTextEdit="1"/>
          </p:cNvSpPr>
          <p:nvPr>
            <p:ph type="sldImg"/>
          </p:nvPr>
        </p:nvSpPr>
        <p:spPr bwMode="auto">
          <a:xfrm>
            <a:off x="4429125" y="1543050"/>
            <a:ext cx="5443538" cy="7710488"/>
          </a:xfrm>
          <a:prstGeom prst="rect">
            <a:avLst/>
          </a:prstGeom>
          <a:solidFill>
            <a:srgbClr val="FFFFFF"/>
          </a:solidFill>
          <a:ln>
            <a:solidFill>
              <a:srgbClr val="000000"/>
            </a:solidFill>
            <a:miter lim="800000"/>
            <a:headEnd/>
            <a:tailEnd/>
          </a:ln>
        </p:spPr>
      </p:sp>
      <p:sp>
        <p:nvSpPr>
          <p:cNvPr id="47108" name="2 Marcador de notas"/>
          <p:cNvSpPr>
            <a:spLocks noGrp="1"/>
          </p:cNvSpPr>
          <p:nvPr>
            <p:ph type="body" idx="1"/>
          </p:nvPr>
        </p:nvSpPr>
        <p:spPr bwMode="auto">
          <a:xfrm>
            <a:off x="1430179" y="9768125"/>
            <a:ext cx="11441430" cy="9254014"/>
          </a:xfrm>
          <a:prstGeom prst="rect">
            <a:avLst/>
          </a:prstGeom>
          <a:solidFill>
            <a:srgbClr val="FFFFFF"/>
          </a:solidFill>
          <a:ln>
            <a:solidFill>
              <a:srgbClr val="000000"/>
            </a:solidFill>
            <a:miter lim="800000"/>
            <a:headEnd/>
            <a:tailEnd/>
          </a:ln>
        </p:spPr>
        <p:txBody>
          <a:bodyPr lIns="183899" tIns="91949" rIns="183899" bIns="91949"/>
          <a:lstStyle/>
          <a:p>
            <a:pPr eaLnBrk="1" hangingPunct="1">
              <a:spcBef>
                <a:spcPct val="0"/>
              </a:spcBef>
            </a:pPr>
            <a:endParaRPr lang="da-DK" dirty="0" smtClean="0"/>
          </a:p>
        </p:txBody>
      </p:sp>
      <p:sp>
        <p:nvSpPr>
          <p:cNvPr id="47109" name="3 Marcador de número de diapositiva"/>
          <p:cNvSpPr txBox="1">
            <a:spLocks noGrp="1"/>
          </p:cNvSpPr>
          <p:nvPr/>
        </p:nvSpPr>
        <p:spPr bwMode="auto">
          <a:xfrm>
            <a:off x="8101037" y="19532683"/>
            <a:ext cx="6197442" cy="1028224"/>
          </a:xfrm>
          <a:prstGeom prst="rect">
            <a:avLst/>
          </a:prstGeom>
          <a:noFill/>
          <a:ln w="9525">
            <a:noFill/>
            <a:miter lim="800000"/>
            <a:headEnd/>
            <a:tailEnd/>
          </a:ln>
        </p:spPr>
        <p:txBody>
          <a:bodyPr lIns="183899" tIns="91949" rIns="183899" bIns="91949" anchor="b"/>
          <a:lstStyle/>
          <a:p>
            <a:pPr algn="r" defTabSz="1840006"/>
            <a:fld id="{182BD805-42F1-422F-9427-0C7C6B3A2D82}" type="slidenum">
              <a:rPr lang="es-ES" sz="2400"/>
              <a:pPr algn="r" defTabSz="1840006"/>
              <a:t>1</a:t>
            </a:fld>
            <a:endParaRPr lang="es-ES" sz="24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Rectángulo"/>
          <p:cNvSpPr/>
          <p:nvPr/>
        </p:nvSpPr>
        <p:spPr>
          <a:xfrm flipH="1">
            <a:off x="6237354" y="0"/>
            <a:ext cx="15147859" cy="30281563"/>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295232" tIns="147616" rIns="295232" bIns="147616" anchor="ctr"/>
          <a:lstStyle>
            <a:extLst/>
          </a:lstStyle>
          <a:p>
            <a:pPr algn="ctr" eaLnBrk="1" latinLnBrk="0" hangingPunct="1"/>
            <a:endParaRPr kumimoji="0" lang="en-US"/>
          </a:p>
        </p:txBody>
      </p:sp>
      <p:sp>
        <p:nvSpPr>
          <p:cNvPr id="9" name="8 Conector recto"/>
          <p:cNvSpPr>
            <a:spLocks noChangeShapeType="1"/>
          </p:cNvSpPr>
          <p:nvPr/>
        </p:nvSpPr>
        <p:spPr bwMode="auto">
          <a:xfrm rot="16200000">
            <a:off x="-8903428" y="15140782"/>
            <a:ext cx="30281563"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295232" tIns="147616" rIns="295232" bIns="147616" anchor="t" compatLnSpc="1"/>
          <a:lstStyle>
            <a:extLst/>
          </a:lstStyle>
          <a:p>
            <a:endParaRPr kumimoji="0" lang="en-US"/>
          </a:p>
        </p:txBody>
      </p:sp>
      <p:sp>
        <p:nvSpPr>
          <p:cNvPr id="12" name="11 Título"/>
          <p:cNvSpPr>
            <a:spLocks noGrp="1"/>
          </p:cNvSpPr>
          <p:nvPr>
            <p:ph type="ctrTitle"/>
          </p:nvPr>
        </p:nvSpPr>
        <p:spPr>
          <a:xfrm>
            <a:off x="7874146" y="2355232"/>
            <a:ext cx="11940077" cy="12664423"/>
          </a:xfrm>
        </p:spPr>
        <p:txBody>
          <a:bodyPr lIns="147616" tIns="0" rIns="147616">
            <a:noAutofit/>
          </a:bodyPr>
          <a:lstStyle>
            <a:lvl1pPr algn="r">
              <a:defRPr sz="136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7845085" y="15630302"/>
            <a:ext cx="11962010" cy="4862571"/>
          </a:xfrm>
        </p:spPr>
        <p:txBody>
          <a:bodyPr lIns="147616" tIns="0" rIns="147616" bIns="0"/>
          <a:lstStyle>
            <a:lvl1pPr marL="0" indent="0" algn="r">
              <a:buNone/>
              <a:defRPr sz="7100">
                <a:solidFill>
                  <a:srgbClr val="FFFFFF"/>
                </a:solidFill>
                <a:effectLst/>
              </a:defRPr>
            </a:lvl1pPr>
            <a:lvl2pPr marL="1476162" indent="0" algn="ctr">
              <a:buNone/>
            </a:lvl2pPr>
            <a:lvl3pPr marL="2952323" indent="0" algn="ctr">
              <a:buNone/>
            </a:lvl3pPr>
            <a:lvl4pPr marL="4428485" indent="0" algn="ctr">
              <a:buNone/>
            </a:lvl4pPr>
            <a:lvl5pPr marL="5904647" indent="0" algn="ctr">
              <a:buNone/>
            </a:lvl5pPr>
            <a:lvl6pPr marL="7380808" indent="0" algn="ctr">
              <a:buNone/>
            </a:lvl6pPr>
            <a:lvl7pPr marL="8856970" indent="0" algn="ctr">
              <a:buNone/>
            </a:lvl7pPr>
            <a:lvl8pPr marL="10333131" indent="0" algn="ctr">
              <a:buNone/>
            </a:lvl8pPr>
            <a:lvl9pPr marL="11809293"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13731122" y="28956672"/>
            <a:ext cx="4683193" cy="1001888"/>
          </a:xfrm>
        </p:spPr>
        <p:txBody>
          <a:bodyPr/>
          <a:lstStyle>
            <a:lvl1pPr>
              <a:defRPr lang="en-US" smtClean="0">
                <a:solidFill>
                  <a:srgbClr val="FFFFFF"/>
                </a:solidFill>
              </a:defRPr>
            </a:lvl1pPr>
            <a:extLst/>
          </a:lstStyle>
          <a:p>
            <a:endParaRPr lang="es-ES"/>
          </a:p>
        </p:txBody>
      </p:sp>
      <p:sp>
        <p:nvSpPr>
          <p:cNvPr id="18" name="17 Marcador de pie de página"/>
          <p:cNvSpPr>
            <a:spLocks noGrp="1"/>
          </p:cNvSpPr>
          <p:nvPr>
            <p:ph type="ftr" sz="quarter" idx="11"/>
          </p:nvPr>
        </p:nvSpPr>
        <p:spPr>
          <a:xfrm>
            <a:off x="6593774" y="28956672"/>
            <a:ext cx="6847108" cy="1009385"/>
          </a:xfrm>
        </p:spPr>
        <p:txBody>
          <a:bodyPr/>
          <a:lstStyle>
            <a:lvl1pPr>
              <a:defRPr lang="en-US" dirty="0">
                <a:solidFill>
                  <a:srgbClr val="FFFFFF"/>
                </a:solidFill>
              </a:defRPr>
            </a:lvl1pPr>
            <a:extLst/>
          </a:lstStyle>
          <a:p>
            <a:endParaRPr lang="es-ES"/>
          </a:p>
        </p:txBody>
      </p:sp>
      <p:sp>
        <p:nvSpPr>
          <p:cNvPr id="29" name="28 Marcador de número de diapositiva"/>
          <p:cNvSpPr>
            <a:spLocks noGrp="1"/>
          </p:cNvSpPr>
          <p:nvPr>
            <p:ph type="sldNum" sz="quarter" idx="12"/>
          </p:nvPr>
        </p:nvSpPr>
        <p:spPr>
          <a:xfrm>
            <a:off x="18431144" y="28949174"/>
            <a:ext cx="1375950" cy="1009385"/>
          </a:xfrm>
        </p:spPr>
        <p:txBody>
          <a:bodyPr/>
          <a:lstStyle>
            <a:lvl1pPr>
              <a:defRPr lang="en-US" smtClean="0">
                <a:solidFill>
                  <a:srgbClr val="FFFFFF"/>
                </a:solidFill>
              </a:defRPr>
            </a:lvl1pPr>
            <a:extLst/>
          </a:lstStyle>
          <a:p>
            <a:fld id="{6D15AA16-BD36-4AA6-9F9F-0339FA49A04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5326069" y="1214069"/>
            <a:ext cx="3564202" cy="25837463"/>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069260" y="1212687"/>
            <a:ext cx="14078599" cy="25837463"/>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9922739" y="28956672"/>
            <a:ext cx="4683193" cy="1001888"/>
          </a:xfrm>
        </p:spPr>
        <p:txBody>
          <a:bodyPr/>
          <a:lstStyle>
            <a:extLst/>
          </a:lstStyle>
          <a:p>
            <a:endParaRPr lang="es-ES"/>
          </a:p>
        </p:txBody>
      </p:sp>
      <p:sp>
        <p:nvSpPr>
          <p:cNvPr id="5" name="4 Marcador de pie de página"/>
          <p:cNvSpPr>
            <a:spLocks noGrp="1"/>
          </p:cNvSpPr>
          <p:nvPr>
            <p:ph type="ftr" sz="quarter" idx="11"/>
          </p:nvPr>
        </p:nvSpPr>
        <p:spPr>
          <a:xfrm>
            <a:off x="1069261" y="28949174"/>
            <a:ext cx="8554085" cy="1009385"/>
          </a:xfrm>
        </p:spPr>
        <p:txBody>
          <a:bodyPr/>
          <a:lstStyle>
            <a:extLst/>
          </a:lstStyle>
          <a:p>
            <a:endParaRPr lang="es-ES"/>
          </a:p>
        </p:txBody>
      </p:sp>
      <p:sp>
        <p:nvSpPr>
          <p:cNvPr id="6" name="5 Marcador de número de diapositiva"/>
          <p:cNvSpPr>
            <a:spLocks noGrp="1"/>
          </p:cNvSpPr>
          <p:nvPr>
            <p:ph type="sldNum" sz="quarter" idx="12"/>
          </p:nvPr>
        </p:nvSpPr>
        <p:spPr>
          <a:xfrm>
            <a:off x="14627486" y="28935716"/>
            <a:ext cx="1375950" cy="1009385"/>
          </a:xfrm>
        </p:spPr>
        <p:txBody>
          <a:bodyPr/>
          <a:lstStyle>
            <a:lvl1pPr>
              <a:defRPr>
                <a:solidFill>
                  <a:schemeClr val="tx2"/>
                </a:solidFill>
              </a:defRPr>
            </a:lvl1pPr>
            <a:extLst/>
          </a:lstStyle>
          <a:p>
            <a:fld id="{6D15AA16-BD36-4AA6-9F9F-0339FA49A046}"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2494941" y="12459850"/>
            <a:ext cx="14629806" cy="6014255"/>
          </a:xfrm>
        </p:spPr>
        <p:txBody>
          <a:bodyPr tIns="0" anchor="t"/>
          <a:lstStyle>
            <a:lvl1pPr algn="r">
              <a:buNone/>
              <a:defRPr sz="136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494941" y="8411548"/>
            <a:ext cx="14629806" cy="3282962"/>
          </a:xfrm>
        </p:spPr>
        <p:txBody>
          <a:bodyPr anchor="b"/>
          <a:lstStyle>
            <a:lvl1pPr marL="0" indent="0" algn="r">
              <a:buNone/>
              <a:defRPr sz="6500">
                <a:solidFill>
                  <a:schemeClr val="tx1"/>
                </a:solidFill>
                <a:effectLst/>
              </a:defRPr>
            </a:lvl1pPr>
            <a:lvl2pPr>
              <a:buNone/>
              <a:defRPr sz="5800">
                <a:solidFill>
                  <a:schemeClr val="tx1">
                    <a:tint val="75000"/>
                  </a:schemeClr>
                </a:solidFill>
              </a:defRPr>
            </a:lvl2pPr>
            <a:lvl3pPr>
              <a:buNone/>
              <a:defRPr sz="5200">
                <a:solidFill>
                  <a:schemeClr val="tx1">
                    <a:tint val="75000"/>
                  </a:schemeClr>
                </a:solidFill>
              </a:defRPr>
            </a:lvl3pPr>
            <a:lvl4pPr>
              <a:buNone/>
              <a:defRPr sz="4500">
                <a:solidFill>
                  <a:schemeClr val="tx1">
                    <a:tint val="75000"/>
                  </a:schemeClr>
                </a:solidFill>
              </a:defRPr>
            </a:lvl4pPr>
            <a:lvl5pPr>
              <a:buNone/>
              <a:defRPr sz="45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11048648" y="28951656"/>
            <a:ext cx="4683193" cy="1001888"/>
          </a:xfrm>
        </p:spPr>
        <p:txBody>
          <a:bodyPr bIns="0" anchor="b"/>
          <a:lstStyle>
            <a:lvl1pPr>
              <a:defRPr>
                <a:solidFill>
                  <a:schemeClr val="tx2"/>
                </a:solidFill>
              </a:defRPr>
            </a:lvl1pPr>
            <a:extLst/>
          </a:lstStyle>
          <a:p>
            <a:endParaRPr lang="es-ES"/>
          </a:p>
        </p:txBody>
      </p:sp>
      <p:sp>
        <p:nvSpPr>
          <p:cNvPr id="5" name="4 Marcador de pie de página"/>
          <p:cNvSpPr>
            <a:spLocks noGrp="1"/>
          </p:cNvSpPr>
          <p:nvPr>
            <p:ph type="ftr" sz="quarter" idx="11"/>
          </p:nvPr>
        </p:nvSpPr>
        <p:spPr>
          <a:xfrm>
            <a:off x="4058508" y="28951656"/>
            <a:ext cx="6771984" cy="1009385"/>
          </a:xfrm>
        </p:spPr>
        <p:txBody>
          <a:bodyPr bIns="0" anchor="b"/>
          <a:lstStyle>
            <a:lvl1pPr>
              <a:defRPr>
                <a:solidFill>
                  <a:schemeClr val="tx2"/>
                </a:solidFill>
              </a:defRPr>
            </a:lvl1pPr>
            <a:extLst/>
          </a:lstStyle>
          <a:p>
            <a:endParaRPr lang="es-ES"/>
          </a:p>
        </p:txBody>
      </p:sp>
      <p:sp>
        <p:nvSpPr>
          <p:cNvPr id="6" name="5 Marcador de número de diapositiva"/>
          <p:cNvSpPr>
            <a:spLocks noGrp="1"/>
          </p:cNvSpPr>
          <p:nvPr>
            <p:ph type="sldNum" sz="quarter" idx="12"/>
          </p:nvPr>
        </p:nvSpPr>
        <p:spPr>
          <a:xfrm>
            <a:off x="15748797" y="28944158"/>
            <a:ext cx="1375950" cy="1009385"/>
          </a:xfrm>
        </p:spPr>
        <p:txBody>
          <a:bodyPr/>
          <a:lstStyle>
            <a:extLst/>
          </a:lstStyle>
          <a:p>
            <a:fld id="{6D15AA16-BD36-4AA6-9F9F-0339FA49A04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069261" y="7065700"/>
            <a:ext cx="8233307" cy="19984432"/>
          </a:xfrm>
        </p:spPr>
        <p:txBody>
          <a:bodyPr anchor="t"/>
          <a:lstStyle>
            <a:lvl1pPr>
              <a:defRPr sz="9000"/>
            </a:lvl1pPr>
            <a:lvl2pPr>
              <a:defRPr sz="7700"/>
            </a:lvl2pPr>
            <a:lvl3pPr>
              <a:defRPr sz="6500"/>
            </a:lvl3pPr>
            <a:lvl4pPr>
              <a:defRPr sz="5800"/>
            </a:lvl4pPr>
            <a:lvl5pPr>
              <a:defRPr sz="5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9773042" y="7065700"/>
            <a:ext cx="8233307" cy="19984432"/>
          </a:xfrm>
        </p:spPr>
        <p:txBody>
          <a:bodyPr anchor="t"/>
          <a:lstStyle>
            <a:lvl1pPr>
              <a:defRPr sz="9000"/>
            </a:lvl1pPr>
            <a:lvl2pPr>
              <a:defRPr sz="7700"/>
            </a:lvl2pPr>
            <a:lvl3pPr>
              <a:defRPr sz="6500"/>
            </a:lvl3pPr>
            <a:lvl4pPr>
              <a:defRPr sz="5800"/>
            </a:lvl4pPr>
            <a:lvl5pPr>
              <a:defRPr sz="5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9261" y="25907559"/>
            <a:ext cx="8233307" cy="2018771"/>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5800" b="1">
                <a:solidFill>
                  <a:schemeClr val="tx2"/>
                </a:solidFill>
                <a:effectLst/>
              </a:defRPr>
            </a:lvl1pPr>
            <a:lvl2pPr>
              <a:buNone/>
              <a:defRPr sz="6500" b="1"/>
            </a:lvl2pPr>
            <a:lvl3pPr>
              <a:buNone/>
              <a:defRPr sz="5800" b="1"/>
            </a:lvl3pPr>
            <a:lvl4pPr>
              <a:buNone/>
              <a:defRPr sz="5200" b="1"/>
            </a:lvl4pPr>
            <a:lvl5pPr>
              <a:buNone/>
              <a:defRPr sz="52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9773042" y="25907559"/>
            <a:ext cx="8233307" cy="2018771"/>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5800" b="1">
                <a:solidFill>
                  <a:schemeClr val="tx2"/>
                </a:solidFill>
                <a:effectLst/>
              </a:defRPr>
            </a:lvl1pPr>
            <a:lvl2pPr>
              <a:buNone/>
              <a:defRPr sz="6500" b="1"/>
            </a:lvl2pPr>
            <a:lvl3pPr>
              <a:buNone/>
              <a:defRPr sz="5800" b="1"/>
            </a:lvl3pPr>
            <a:lvl4pPr>
              <a:buNone/>
              <a:defRPr sz="5200" b="1"/>
            </a:lvl4pPr>
            <a:lvl5pPr>
              <a:buNone/>
              <a:defRPr sz="52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1069261" y="7558645"/>
            <a:ext cx="8233307" cy="18168938"/>
          </a:xfrm>
        </p:spPr>
        <p:txBody>
          <a:bodyPr/>
          <a:lstStyle>
            <a:lvl1pPr>
              <a:defRPr sz="7700"/>
            </a:lvl1pPr>
            <a:lvl2pPr>
              <a:defRPr sz="6500"/>
            </a:lvl2pPr>
            <a:lvl3pPr>
              <a:defRPr sz="5800"/>
            </a:lvl3pPr>
            <a:lvl4pPr>
              <a:defRPr sz="5200"/>
            </a:lvl4pPr>
            <a:lvl5pPr>
              <a:defRPr sz="52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9773042" y="7558645"/>
            <a:ext cx="8233307" cy="18168938"/>
          </a:xfrm>
        </p:spPr>
        <p:txBody>
          <a:bodyPr/>
          <a:lstStyle>
            <a:lvl1pPr>
              <a:defRPr sz="7700"/>
            </a:lvl1pPr>
            <a:lvl2pPr>
              <a:defRPr sz="6500"/>
            </a:lvl2pPr>
            <a:lvl3pPr>
              <a:defRPr sz="5800"/>
            </a:lvl3pPr>
            <a:lvl4pPr>
              <a:defRPr sz="5200"/>
            </a:lvl4pPr>
            <a:lvl5pPr>
              <a:defRPr sz="52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endParaRPr lang="es-ES"/>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ES"/>
          </a:p>
        </p:txBody>
      </p:sp>
      <p:sp>
        <p:nvSpPr>
          <p:cNvPr id="4" name="3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069261" y="1009385"/>
            <a:ext cx="13793462" cy="5181512"/>
          </a:xfrm>
        </p:spPr>
        <p:txBody>
          <a:bodyPr wrap="square" anchor="b"/>
          <a:lstStyle>
            <a:lvl1pPr algn="l">
              <a:buNone/>
              <a:defRPr lang="en-US" sz="77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069261" y="6611855"/>
            <a:ext cx="13793462" cy="2660397"/>
          </a:xfrm>
        </p:spPr>
        <p:txBody>
          <a:bodyPr rot="0" spcFirstLastPara="0" vertOverflow="overflow" horzOverflow="overflow" vert="horz" wrap="square" lIns="147616" tIns="0" rIns="0" bIns="0" numCol="1" spcCol="0" rtlCol="0" fromWordArt="0" anchor="t" anchorCtr="0" forceAA="0" compatLnSpc="1">
            <a:normAutofit/>
          </a:bodyPr>
          <a:lstStyle>
            <a:lvl1pPr marL="0" indent="0">
              <a:spcBef>
                <a:spcPts val="0"/>
              </a:spcBef>
              <a:spcAft>
                <a:spcPts val="0"/>
              </a:spcAft>
              <a:buNone/>
              <a:defRPr sz="4500"/>
            </a:lvl1pPr>
            <a:lvl2pPr>
              <a:buNone/>
              <a:defRPr sz="3900"/>
            </a:lvl2pPr>
            <a:lvl3pPr>
              <a:buNone/>
              <a:defRPr sz="3200"/>
            </a:lvl3pPr>
            <a:lvl4pPr>
              <a:buNone/>
              <a:defRPr sz="2900"/>
            </a:lvl4pPr>
            <a:lvl5pPr>
              <a:buNone/>
              <a:defRPr sz="2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1069261" y="9420931"/>
            <a:ext cx="16929960" cy="19303512"/>
          </a:xfrm>
        </p:spPr>
        <p:txBody>
          <a:bodyPr/>
          <a:lstStyle>
            <a:lvl1pPr>
              <a:defRPr sz="10300"/>
            </a:lvl1pPr>
            <a:lvl2pPr>
              <a:defRPr sz="9000"/>
            </a:lvl2pPr>
            <a:lvl3pPr>
              <a:defRPr sz="7700"/>
            </a:lvl3pPr>
            <a:lvl4pPr>
              <a:defRPr sz="6500"/>
            </a:lvl4pPr>
            <a:lvl5pPr>
              <a:defRPr sz="65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7 Rectángulo"/>
          <p:cNvSpPr/>
          <p:nvPr/>
        </p:nvSpPr>
        <p:spPr>
          <a:xfrm rot="21240000">
            <a:off x="1398478" y="4436123"/>
            <a:ext cx="10102144" cy="19042206"/>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295232" tIns="147616" rIns="295232" bIns="147616" rtlCol="0" anchor="ctr"/>
          <a:lstStyle>
            <a:extLst/>
          </a:lstStyle>
          <a:p>
            <a:pPr algn="ctr" eaLnBrk="1" latinLnBrk="0" hangingPunct="1"/>
            <a:endParaRPr kumimoji="0" lang="en-US"/>
          </a:p>
        </p:txBody>
      </p:sp>
      <p:sp>
        <p:nvSpPr>
          <p:cNvPr id="9" name="8 Rectángulo"/>
          <p:cNvSpPr/>
          <p:nvPr/>
        </p:nvSpPr>
        <p:spPr>
          <a:xfrm rot="21420000">
            <a:off x="1395527" y="4410284"/>
            <a:ext cx="10102144" cy="19042206"/>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295232" tIns="147616" rIns="295232" bIns="147616" rtlCol="0" anchor="ctr"/>
          <a:lstStyle>
            <a:extLst/>
          </a:lstStyle>
          <a:p>
            <a:pPr algn="ctr" eaLnBrk="1" latinLnBrk="0" hangingPunct="1"/>
            <a:endParaRPr kumimoji="0" lang="en-US"/>
          </a:p>
        </p:txBody>
      </p:sp>
      <p:sp>
        <p:nvSpPr>
          <p:cNvPr id="2" name="1 Título"/>
          <p:cNvSpPr>
            <a:spLocks noGrp="1"/>
          </p:cNvSpPr>
          <p:nvPr>
            <p:ph type="title"/>
          </p:nvPr>
        </p:nvSpPr>
        <p:spPr>
          <a:xfrm>
            <a:off x="12603566" y="5046927"/>
            <a:ext cx="8019455" cy="9084469"/>
          </a:xfrm>
        </p:spPr>
        <p:txBody>
          <a:bodyPr vert="horz" anchor="b"/>
          <a:lstStyle>
            <a:lvl1pPr algn="l">
              <a:buNone/>
              <a:defRPr sz="97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12603566" y="14498916"/>
            <a:ext cx="8019455" cy="8478838"/>
          </a:xfrm>
        </p:spPr>
        <p:txBody>
          <a:bodyPr rot="0" spcFirstLastPara="0" vertOverflow="overflow" horzOverflow="overflow" vert="horz" wrap="square" lIns="265709" tIns="0" rIns="0" bIns="0" numCol="1" spcCol="0" rtlCol="0" fromWordArt="0" anchor="t" anchorCtr="0" forceAA="0" compatLnSpc="1">
            <a:normAutofit/>
          </a:bodyPr>
          <a:lstStyle>
            <a:lvl1pPr marL="0" indent="0">
              <a:lnSpc>
                <a:spcPct val="100000"/>
              </a:lnSpc>
              <a:spcBef>
                <a:spcPts val="0"/>
              </a:spcBef>
              <a:buFontTx/>
              <a:buNone/>
              <a:defRPr sz="4500" baseline="0">
                <a:solidFill>
                  <a:schemeClr val="tx1"/>
                </a:solidFill>
              </a:defRPr>
            </a:lvl1pPr>
            <a:lvl2pPr>
              <a:defRPr sz="3900"/>
            </a:lvl2pPr>
            <a:lvl3pPr>
              <a:defRPr sz="3200"/>
            </a:lvl3pPr>
            <a:lvl4pPr>
              <a:defRPr sz="2900"/>
            </a:lvl4pPr>
            <a:lvl5pPr>
              <a:defRPr sz="2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
        <p:nvSpPr>
          <p:cNvPr id="10" name="9 Marcador de posición de imagen"/>
          <p:cNvSpPr>
            <a:spLocks noGrp="1"/>
          </p:cNvSpPr>
          <p:nvPr>
            <p:ph type="pic" idx="1"/>
          </p:nvPr>
        </p:nvSpPr>
        <p:spPr>
          <a:xfrm>
            <a:off x="1552163" y="4596554"/>
            <a:ext cx="9837198" cy="18572692"/>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10300"/>
            </a:lvl1pPr>
            <a:extLst/>
          </a:lstStyle>
          <a:p>
            <a:r>
              <a:rPr kumimoji="0" lang="es-ES"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19068482" y="0"/>
            <a:ext cx="2316731" cy="30281563"/>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295232" tIns="147616" rIns="295232" bIns="147616" anchor="ctr"/>
          <a:lstStyle>
            <a:extLst/>
          </a:lstStyle>
          <a:p>
            <a:pPr algn="ctr" eaLnBrk="1" latinLnBrk="0" hangingPunct="1"/>
            <a:endParaRPr kumimoji="0" lang="en-US"/>
          </a:p>
        </p:txBody>
      </p:sp>
      <p:sp>
        <p:nvSpPr>
          <p:cNvPr id="3" name="2 Marcador de título"/>
          <p:cNvSpPr>
            <a:spLocks noGrp="1"/>
          </p:cNvSpPr>
          <p:nvPr>
            <p:ph type="title"/>
          </p:nvPr>
        </p:nvSpPr>
        <p:spPr>
          <a:xfrm>
            <a:off x="1069261" y="1413140"/>
            <a:ext cx="16929960" cy="5046927"/>
          </a:xfrm>
          <a:prstGeom prst="rect">
            <a:avLst/>
          </a:prstGeom>
        </p:spPr>
        <p:txBody>
          <a:bodyPr vert="horz" lIns="147616" tIns="0" rIns="147616"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1069261" y="7106391"/>
            <a:ext cx="16929960" cy="21398971"/>
          </a:xfrm>
          <a:prstGeom prst="rect">
            <a:avLst/>
          </a:prstGeom>
        </p:spPr>
        <p:txBody>
          <a:bodyPr vert="horz" lIns="295232" tIns="147616" rIns="295232" bIns="147616">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9930036" y="28956672"/>
            <a:ext cx="4683193" cy="1001888"/>
          </a:xfrm>
          <a:prstGeom prst="rect">
            <a:avLst/>
          </a:prstGeom>
        </p:spPr>
        <p:txBody>
          <a:bodyPr vert="horz" lIns="295232" tIns="0" rIns="295232" bIns="0" anchor="b"/>
          <a:lstStyle>
            <a:lvl1pPr algn="l" eaLnBrk="1" latinLnBrk="0" hangingPunct="1">
              <a:defRPr kumimoji="0" sz="3200">
                <a:solidFill>
                  <a:schemeClr val="tx2"/>
                </a:solidFill>
              </a:defRPr>
            </a:lvl1pPr>
            <a:extLst/>
          </a:lstStyle>
          <a:p>
            <a:endParaRPr lang="es-ES"/>
          </a:p>
        </p:txBody>
      </p:sp>
      <p:sp>
        <p:nvSpPr>
          <p:cNvPr id="4" name="3 Marcador de pie de página"/>
          <p:cNvSpPr>
            <a:spLocks noGrp="1"/>
          </p:cNvSpPr>
          <p:nvPr>
            <p:ph type="ftr" sz="quarter" idx="3"/>
          </p:nvPr>
        </p:nvSpPr>
        <p:spPr>
          <a:xfrm>
            <a:off x="1069261" y="28956672"/>
            <a:ext cx="8554085" cy="1009385"/>
          </a:xfrm>
          <a:prstGeom prst="rect">
            <a:avLst/>
          </a:prstGeom>
        </p:spPr>
        <p:txBody>
          <a:bodyPr vert="horz" lIns="295232" tIns="0" rIns="295232" bIns="0" anchor="b"/>
          <a:lstStyle>
            <a:lvl1pPr algn="r" eaLnBrk="1" latinLnBrk="0" hangingPunct="1">
              <a:defRPr kumimoji="0" sz="3200">
                <a:solidFill>
                  <a:schemeClr val="tx2"/>
                </a:solidFill>
              </a:defRPr>
            </a:lvl1pPr>
            <a:extLst/>
          </a:lstStyle>
          <a:p>
            <a:endParaRPr lang="es-ES"/>
          </a:p>
        </p:txBody>
      </p:sp>
      <p:sp>
        <p:nvSpPr>
          <p:cNvPr id="16" name="15 Marcador de número de diapositiva"/>
          <p:cNvSpPr>
            <a:spLocks noGrp="1"/>
          </p:cNvSpPr>
          <p:nvPr>
            <p:ph type="sldNum" sz="quarter" idx="4"/>
          </p:nvPr>
        </p:nvSpPr>
        <p:spPr>
          <a:xfrm>
            <a:off x="14620357" y="28949174"/>
            <a:ext cx="1375950" cy="1009385"/>
          </a:xfrm>
          <a:prstGeom prst="rect">
            <a:avLst/>
          </a:prstGeom>
        </p:spPr>
        <p:txBody>
          <a:bodyPr vert="horz" lIns="0" tIns="0" rIns="0" bIns="0" anchor="b"/>
          <a:lstStyle>
            <a:lvl1pPr algn="r" eaLnBrk="1" latinLnBrk="0" hangingPunct="1">
              <a:defRPr kumimoji="0" sz="3600">
                <a:solidFill>
                  <a:schemeClr val="tx2"/>
                </a:solidFill>
              </a:defRPr>
            </a:lvl1pPr>
            <a:extLst/>
          </a:lstStyle>
          <a:p>
            <a:fld id="{6D15AA16-BD36-4AA6-9F9F-0339FA49A046}"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123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885697" indent="-885697" algn="l" rtl="0" eaLnBrk="1" latinLnBrk="0" hangingPunct="1">
        <a:spcBef>
          <a:spcPts val="1937"/>
        </a:spcBef>
        <a:buClr>
          <a:schemeClr val="tx2"/>
        </a:buClr>
        <a:buSzPct val="73000"/>
        <a:buFont typeface="Wingdings 2"/>
        <a:buChar char=""/>
        <a:defRPr kumimoji="0" sz="8400" kern="1200" baseline="0">
          <a:solidFill>
            <a:schemeClr val="tx1"/>
          </a:solidFill>
          <a:latin typeface="+mn-lt"/>
          <a:ea typeface="+mn-ea"/>
          <a:cs typeface="+mn-cs"/>
        </a:defRPr>
      </a:lvl1pPr>
      <a:lvl2pPr marL="1682824" indent="-738081" algn="l" rtl="0" eaLnBrk="1" latinLnBrk="0" hangingPunct="1">
        <a:spcBef>
          <a:spcPts val="1614"/>
        </a:spcBef>
        <a:buClr>
          <a:schemeClr val="accent4"/>
        </a:buClr>
        <a:buSzPct val="80000"/>
        <a:buFont typeface="Wingdings 2"/>
        <a:buChar char=""/>
        <a:defRPr kumimoji="0" sz="7400" kern="1200">
          <a:solidFill>
            <a:schemeClr val="tx1">
              <a:tint val="85000"/>
            </a:schemeClr>
          </a:solidFill>
          <a:latin typeface="+mn-lt"/>
          <a:ea typeface="+mn-ea"/>
          <a:cs typeface="+mn-cs"/>
        </a:defRPr>
      </a:lvl2pPr>
      <a:lvl3pPr marL="2450428" indent="-738081" algn="l" rtl="0" eaLnBrk="1" latinLnBrk="0" hangingPunct="1">
        <a:spcBef>
          <a:spcPts val="1291"/>
        </a:spcBef>
        <a:buClr>
          <a:schemeClr val="accent4"/>
        </a:buClr>
        <a:buSzPct val="60000"/>
        <a:buFont typeface="Wingdings"/>
        <a:buChar char=""/>
        <a:defRPr kumimoji="0" sz="6500" kern="1200">
          <a:solidFill>
            <a:schemeClr val="tx1"/>
          </a:solidFill>
          <a:latin typeface="+mn-lt"/>
          <a:ea typeface="+mn-ea"/>
          <a:cs typeface="+mn-cs"/>
        </a:defRPr>
      </a:lvl3pPr>
      <a:lvl4pPr marL="3247556" indent="-738081" algn="l" rtl="0" eaLnBrk="1" latinLnBrk="0" hangingPunct="1">
        <a:spcBef>
          <a:spcPct val="20000"/>
        </a:spcBef>
        <a:buClr>
          <a:schemeClr val="accent4"/>
        </a:buClr>
        <a:buSzPct val="80000"/>
        <a:buFont typeface="Wingdings 2"/>
        <a:buChar char=""/>
        <a:defRPr kumimoji="0" sz="6500" kern="1200">
          <a:solidFill>
            <a:schemeClr val="tx1">
              <a:tint val="85000"/>
            </a:schemeClr>
          </a:solidFill>
          <a:latin typeface="+mn-lt"/>
          <a:ea typeface="+mn-ea"/>
          <a:cs typeface="+mn-cs"/>
        </a:defRPr>
      </a:lvl4pPr>
      <a:lvl5pPr marL="4133253" indent="-738081" algn="l" rtl="0" eaLnBrk="1" latinLnBrk="0" hangingPunct="1">
        <a:spcBef>
          <a:spcPts val="1291"/>
        </a:spcBef>
        <a:buClr>
          <a:schemeClr val="accent4"/>
        </a:buClr>
        <a:buSzPct val="70000"/>
        <a:buFont typeface="Wingdings"/>
        <a:buChar char=""/>
        <a:defRPr kumimoji="0" sz="5800" kern="1200">
          <a:solidFill>
            <a:schemeClr val="tx1"/>
          </a:solidFill>
          <a:latin typeface="+mn-lt"/>
          <a:ea typeface="+mn-ea"/>
          <a:cs typeface="+mn-cs"/>
        </a:defRPr>
      </a:lvl5pPr>
      <a:lvl6pPr marL="4753240" indent="-590465" algn="l" rtl="0" eaLnBrk="1" latinLnBrk="0" hangingPunct="1">
        <a:spcBef>
          <a:spcPts val="1291"/>
        </a:spcBef>
        <a:buClr>
          <a:schemeClr val="accent4"/>
        </a:buClr>
        <a:buSzPct val="80000"/>
        <a:buFont typeface="Wingdings 2"/>
        <a:buChar char=""/>
        <a:defRPr kumimoji="0" sz="5800" kern="1200">
          <a:solidFill>
            <a:schemeClr val="tx1">
              <a:tint val="85000"/>
            </a:schemeClr>
          </a:solidFill>
          <a:latin typeface="+mn-lt"/>
          <a:ea typeface="+mn-ea"/>
          <a:cs typeface="+mn-cs"/>
        </a:defRPr>
      </a:lvl6pPr>
      <a:lvl7pPr marL="5402752" indent="-590465" algn="l" rtl="0" eaLnBrk="1" latinLnBrk="0" hangingPunct="1">
        <a:spcBef>
          <a:spcPct val="20000"/>
        </a:spcBef>
        <a:buClr>
          <a:schemeClr val="accent4"/>
        </a:buClr>
        <a:buSzPct val="80000"/>
        <a:buFont typeface="Wingdings 2"/>
        <a:buChar char=""/>
        <a:defRPr kumimoji="0" sz="5200" kern="1200" baseline="0">
          <a:solidFill>
            <a:schemeClr val="tx1"/>
          </a:solidFill>
          <a:latin typeface="+mn-lt"/>
          <a:ea typeface="+mn-ea"/>
          <a:cs typeface="+mn-cs"/>
        </a:defRPr>
      </a:lvl7pPr>
      <a:lvl8pPr marL="5963693" indent="-590465" algn="l" rtl="0" eaLnBrk="1" latinLnBrk="0" hangingPunct="1">
        <a:spcBef>
          <a:spcPts val="969"/>
        </a:spcBef>
        <a:buClr>
          <a:schemeClr val="accent4"/>
        </a:buClr>
        <a:buSzPct val="100000"/>
        <a:buChar char="•"/>
        <a:defRPr kumimoji="0" sz="5200" kern="1200" baseline="0">
          <a:solidFill>
            <a:schemeClr val="tx1">
              <a:tint val="85000"/>
            </a:schemeClr>
          </a:solidFill>
          <a:latin typeface="+mn-lt"/>
          <a:ea typeface="+mn-ea"/>
          <a:cs typeface="+mn-cs"/>
        </a:defRPr>
      </a:lvl8pPr>
      <a:lvl9pPr marL="6642727" indent="-590465" algn="l" rtl="0" eaLnBrk="1" latinLnBrk="0" hangingPunct="1">
        <a:spcBef>
          <a:spcPct val="20000"/>
        </a:spcBef>
        <a:buClr>
          <a:schemeClr val="accent4"/>
        </a:buClr>
        <a:buSzPct val="100000"/>
        <a:buFont typeface="Wingdings"/>
        <a:buChar char="§"/>
        <a:defRPr kumimoji="0" sz="45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1476162" algn="l" rtl="0" eaLnBrk="1" latinLnBrk="0" hangingPunct="1">
        <a:defRPr kumimoji="0" kern="1200">
          <a:solidFill>
            <a:schemeClr val="tx1"/>
          </a:solidFill>
          <a:latin typeface="+mn-lt"/>
          <a:ea typeface="+mn-ea"/>
          <a:cs typeface="+mn-cs"/>
        </a:defRPr>
      </a:lvl2pPr>
      <a:lvl3pPr marL="2952323" algn="l" rtl="0" eaLnBrk="1" latinLnBrk="0" hangingPunct="1">
        <a:defRPr kumimoji="0" kern="1200">
          <a:solidFill>
            <a:schemeClr val="tx1"/>
          </a:solidFill>
          <a:latin typeface="+mn-lt"/>
          <a:ea typeface="+mn-ea"/>
          <a:cs typeface="+mn-cs"/>
        </a:defRPr>
      </a:lvl3pPr>
      <a:lvl4pPr marL="4428485" algn="l" rtl="0" eaLnBrk="1" latinLnBrk="0" hangingPunct="1">
        <a:defRPr kumimoji="0" kern="1200">
          <a:solidFill>
            <a:schemeClr val="tx1"/>
          </a:solidFill>
          <a:latin typeface="+mn-lt"/>
          <a:ea typeface="+mn-ea"/>
          <a:cs typeface="+mn-cs"/>
        </a:defRPr>
      </a:lvl4pPr>
      <a:lvl5pPr marL="5904647" algn="l" rtl="0" eaLnBrk="1" latinLnBrk="0" hangingPunct="1">
        <a:defRPr kumimoji="0" kern="1200">
          <a:solidFill>
            <a:schemeClr val="tx1"/>
          </a:solidFill>
          <a:latin typeface="+mn-lt"/>
          <a:ea typeface="+mn-ea"/>
          <a:cs typeface="+mn-cs"/>
        </a:defRPr>
      </a:lvl5pPr>
      <a:lvl6pPr marL="7380808" algn="l" rtl="0" eaLnBrk="1" latinLnBrk="0" hangingPunct="1">
        <a:defRPr kumimoji="0" kern="1200">
          <a:solidFill>
            <a:schemeClr val="tx1"/>
          </a:solidFill>
          <a:latin typeface="+mn-lt"/>
          <a:ea typeface="+mn-ea"/>
          <a:cs typeface="+mn-cs"/>
        </a:defRPr>
      </a:lvl6pPr>
      <a:lvl7pPr marL="8856970" algn="l" rtl="0" eaLnBrk="1" latinLnBrk="0" hangingPunct="1">
        <a:defRPr kumimoji="0" kern="1200">
          <a:solidFill>
            <a:schemeClr val="tx1"/>
          </a:solidFill>
          <a:latin typeface="+mn-lt"/>
          <a:ea typeface="+mn-ea"/>
          <a:cs typeface="+mn-cs"/>
        </a:defRPr>
      </a:lvl7pPr>
      <a:lvl8pPr marL="10333131" algn="l" rtl="0" eaLnBrk="1" latinLnBrk="0" hangingPunct="1">
        <a:defRPr kumimoji="0" kern="1200">
          <a:solidFill>
            <a:schemeClr val="tx1"/>
          </a:solidFill>
          <a:latin typeface="+mn-lt"/>
          <a:ea typeface="+mn-ea"/>
          <a:cs typeface="+mn-cs"/>
        </a:defRPr>
      </a:lvl8pPr>
      <a:lvl9pPr marL="11809293"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jpeg"/><Relationship Id="rId39" Type="http://schemas.openxmlformats.org/officeDocument/2006/relationships/image" Target="../media/image37.png"/><Relationship Id="rId3" Type="http://schemas.openxmlformats.org/officeDocument/2006/relationships/notesSlide" Target="../notesSlides/notesSlide1.xml"/><Relationship Id="rId21" Type="http://schemas.openxmlformats.org/officeDocument/2006/relationships/image" Target="../media/image19.jpeg"/><Relationship Id="rId34" Type="http://schemas.openxmlformats.org/officeDocument/2006/relationships/image" Target="../media/image32.png"/><Relationship Id="rId7" Type="http://schemas.openxmlformats.org/officeDocument/2006/relationships/image" Target="../media/image5.jpe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jpe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slideLayout" Target="../slideLayouts/slideLayout3.xml"/><Relationship Id="rId16" Type="http://schemas.openxmlformats.org/officeDocument/2006/relationships/image" Target="../media/image14.png"/><Relationship Id="rId20" Type="http://schemas.openxmlformats.org/officeDocument/2006/relationships/image" Target="../media/image18.jpeg"/><Relationship Id="rId29" Type="http://schemas.openxmlformats.org/officeDocument/2006/relationships/image" Target="../media/image27.jpeg"/><Relationship Id="rId1" Type="http://schemas.openxmlformats.org/officeDocument/2006/relationships/vmlDrawing" Target="../drawings/vmlDrawing1.v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jpeg"/><Relationship Id="rId32" Type="http://schemas.openxmlformats.org/officeDocument/2006/relationships/image" Target="../media/image30.png"/><Relationship Id="rId37" Type="http://schemas.openxmlformats.org/officeDocument/2006/relationships/image" Target="../media/image35.jpeg"/><Relationship Id="rId5" Type="http://schemas.openxmlformats.org/officeDocument/2006/relationships/image" Target="../media/image3.jpeg"/><Relationship Id="rId15" Type="http://schemas.openxmlformats.org/officeDocument/2006/relationships/image" Target="../media/image13.png"/><Relationship Id="rId23" Type="http://schemas.openxmlformats.org/officeDocument/2006/relationships/image" Target="../media/image21.jpeg"/><Relationship Id="rId28" Type="http://schemas.openxmlformats.org/officeDocument/2006/relationships/image" Target="../media/image26.jpeg"/><Relationship Id="rId36" Type="http://schemas.openxmlformats.org/officeDocument/2006/relationships/image" Target="../media/image34.jpe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oleObject" Target="../embeddings/oleObject1.bin"/><Relationship Id="rId9" Type="http://schemas.openxmlformats.org/officeDocument/2006/relationships/image" Target="../media/image7.jpeg"/><Relationship Id="rId14" Type="http://schemas.openxmlformats.org/officeDocument/2006/relationships/image" Target="../media/image12.png"/><Relationship Id="rId22" Type="http://schemas.openxmlformats.org/officeDocument/2006/relationships/image" Target="../media/image20.jpeg"/><Relationship Id="rId27" Type="http://schemas.openxmlformats.org/officeDocument/2006/relationships/image" Target="../media/image25.jpeg"/><Relationship Id="rId30" Type="http://schemas.openxmlformats.org/officeDocument/2006/relationships/image" Target="../media/image28.png"/><Relationship Id="rId35"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12 Rectángulo"/>
          <p:cNvSpPr/>
          <p:nvPr/>
        </p:nvSpPr>
        <p:spPr>
          <a:xfrm>
            <a:off x="0" y="0"/>
            <a:ext cx="3463032" cy="28642563"/>
          </a:xfrm>
          <a:prstGeom prst="rect">
            <a:avLst/>
          </a:prstGeom>
          <a:solidFill>
            <a:srgbClr val="8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46085" name="Object 5"/>
          <p:cNvGraphicFramePr>
            <a:graphicFrameLocks noChangeAspect="1"/>
          </p:cNvGraphicFramePr>
          <p:nvPr/>
        </p:nvGraphicFramePr>
        <p:xfrm>
          <a:off x="11601752" y="28788714"/>
          <a:ext cx="4070350" cy="1366838"/>
        </p:xfrm>
        <a:graphic>
          <a:graphicData uri="http://schemas.openxmlformats.org/presentationml/2006/ole">
            <p:oleObj spid="_x0000_s46085" name="Imagen de mapa de bits" r:id="rId4" imgW="6268325" imgH="2095793" progId="PBrush">
              <p:embed/>
            </p:oleObj>
          </a:graphicData>
        </a:graphic>
      </p:graphicFrame>
      <p:sp>
        <p:nvSpPr>
          <p:cNvPr id="46086" name="Text Box 2"/>
          <p:cNvSpPr txBox="1">
            <a:spLocks noChangeArrowheads="1"/>
          </p:cNvSpPr>
          <p:nvPr/>
        </p:nvSpPr>
        <p:spPr bwMode="auto">
          <a:xfrm rot="16200000">
            <a:off x="-13718162" y="13769715"/>
            <a:ext cx="28614079" cy="1074647"/>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5600" b="1" dirty="0">
                <a:solidFill>
                  <a:schemeClr val="bg1"/>
                </a:solidFill>
                <a:latin typeface="Century Gothic" pitchFamily="34" charset="0"/>
                <a:cs typeface="Times New Roman" pitchFamily="18" charset="0"/>
              </a:rPr>
              <a:t>P</a:t>
            </a:r>
            <a:r>
              <a:rPr lang="es-ES" sz="3600" dirty="0">
                <a:solidFill>
                  <a:schemeClr val="bg1"/>
                </a:solidFill>
                <a:latin typeface="Century Gothic" pitchFamily="34" charset="0"/>
                <a:cs typeface="Times New Roman" pitchFamily="18" charset="0"/>
              </a:rPr>
              <a:t>royecto </a:t>
            </a:r>
            <a:r>
              <a:rPr lang="es-ES" sz="5600" b="1" dirty="0">
                <a:solidFill>
                  <a:schemeClr val="bg1"/>
                </a:solidFill>
                <a:latin typeface="Century Gothic" pitchFamily="34" charset="0"/>
                <a:cs typeface="Times New Roman" pitchFamily="18" charset="0"/>
              </a:rPr>
              <a:t>F</a:t>
            </a:r>
            <a:r>
              <a:rPr lang="es-ES" sz="3600" dirty="0">
                <a:solidFill>
                  <a:schemeClr val="bg1"/>
                </a:solidFill>
                <a:latin typeface="Century Gothic" pitchFamily="34" charset="0"/>
                <a:cs typeface="Times New Roman" pitchFamily="18" charset="0"/>
              </a:rPr>
              <a:t>inal de </a:t>
            </a:r>
            <a:r>
              <a:rPr lang="es-ES" sz="5600" b="1" dirty="0" smtClean="0">
                <a:solidFill>
                  <a:schemeClr val="bg1"/>
                </a:solidFill>
                <a:latin typeface="Century Gothic" pitchFamily="34" charset="0"/>
                <a:cs typeface="Times New Roman" pitchFamily="18" charset="0"/>
              </a:rPr>
              <a:t>G</a:t>
            </a:r>
            <a:r>
              <a:rPr lang="es-ES" sz="3600" dirty="0" smtClean="0">
                <a:solidFill>
                  <a:schemeClr val="bg1"/>
                </a:solidFill>
                <a:latin typeface="Century Gothic" pitchFamily="34" charset="0"/>
                <a:cs typeface="Times New Roman" pitchFamily="18" charset="0"/>
              </a:rPr>
              <a:t>rado  </a:t>
            </a:r>
            <a:r>
              <a:rPr lang="es-ES" sz="3600" b="1" dirty="0" smtClean="0">
                <a:solidFill>
                  <a:schemeClr val="bg1"/>
                </a:solidFill>
                <a:latin typeface="Century Gothic" pitchFamily="34" charset="0"/>
                <a:cs typeface="Times New Roman" pitchFamily="18" charset="0"/>
              </a:rPr>
              <a:t>I</a:t>
            </a:r>
            <a:r>
              <a:rPr lang="es-ES" sz="3600" dirty="0" smtClean="0">
                <a:solidFill>
                  <a:schemeClr val="bg1"/>
                </a:solidFill>
                <a:latin typeface="Century Gothic" pitchFamily="34" charset="0"/>
                <a:cs typeface="Times New Roman" pitchFamily="18" charset="0"/>
              </a:rPr>
              <a:t>ngeniería de la  </a:t>
            </a:r>
            <a:r>
              <a:rPr lang="es-ES" sz="3600" b="1" dirty="0" smtClean="0">
                <a:solidFill>
                  <a:schemeClr val="bg1"/>
                </a:solidFill>
                <a:latin typeface="Century Gothic" pitchFamily="34" charset="0"/>
                <a:cs typeface="Times New Roman" pitchFamily="18" charset="0"/>
              </a:rPr>
              <a:t>E</a:t>
            </a:r>
            <a:r>
              <a:rPr lang="es-ES" sz="3600" dirty="0" smtClean="0">
                <a:solidFill>
                  <a:schemeClr val="bg1"/>
                </a:solidFill>
                <a:latin typeface="Century Gothic" pitchFamily="34" charset="0"/>
                <a:cs typeface="Times New Roman" pitchFamily="18" charset="0"/>
              </a:rPr>
              <a:t>dificación</a:t>
            </a:r>
            <a:r>
              <a:rPr lang="es-ES" sz="4000" dirty="0" smtClean="0">
                <a:solidFill>
                  <a:schemeClr val="bg1"/>
                </a:solidFill>
                <a:latin typeface="Century Gothic" pitchFamily="34" charset="0"/>
                <a:cs typeface="Times New Roman" pitchFamily="18" charset="0"/>
              </a:rPr>
              <a:t>           </a:t>
            </a:r>
            <a:r>
              <a:rPr lang="es-ES" sz="3600" dirty="0">
                <a:solidFill>
                  <a:schemeClr val="bg1"/>
                </a:solidFill>
                <a:latin typeface="Century Gothic" pitchFamily="34" charset="0"/>
                <a:cs typeface="Times New Roman" pitchFamily="18" charset="0"/>
              </a:rPr>
              <a:t>M</a:t>
            </a:r>
            <a:r>
              <a:rPr lang="es-ES" sz="3600" dirty="0" smtClean="0">
                <a:solidFill>
                  <a:schemeClr val="bg1"/>
                </a:solidFill>
                <a:latin typeface="Century Gothic" pitchFamily="34" charset="0"/>
                <a:cs typeface="Times New Roman" pitchFamily="18" charset="0"/>
              </a:rPr>
              <a:t>odalidad </a:t>
            </a:r>
            <a:r>
              <a:rPr lang="es-ES" sz="3600" dirty="0">
                <a:solidFill>
                  <a:schemeClr val="bg1"/>
                </a:solidFill>
                <a:latin typeface="Century Gothic" pitchFamily="34" charset="0"/>
                <a:cs typeface="Times New Roman" pitchFamily="18" charset="0"/>
              </a:rPr>
              <a:t>de intercambio académico curso  </a:t>
            </a:r>
            <a:r>
              <a:rPr lang="es-ES" sz="3600" dirty="0" smtClean="0">
                <a:solidFill>
                  <a:schemeClr val="bg1"/>
                </a:solidFill>
                <a:latin typeface="Century Gothic" pitchFamily="34" charset="0"/>
                <a:cs typeface="Times New Roman" pitchFamily="18" charset="0"/>
              </a:rPr>
              <a:t>20</a:t>
            </a:r>
            <a:r>
              <a:rPr lang="es-ES" sz="5600" b="1" dirty="0" smtClean="0">
                <a:solidFill>
                  <a:schemeClr val="bg1"/>
                </a:solidFill>
                <a:latin typeface="Century Gothic" pitchFamily="34" charset="0"/>
                <a:cs typeface="Times New Roman" pitchFamily="18" charset="0"/>
              </a:rPr>
              <a:t>10</a:t>
            </a:r>
            <a:r>
              <a:rPr lang="es-ES" sz="3600" dirty="0" smtClean="0">
                <a:solidFill>
                  <a:schemeClr val="bg1"/>
                </a:solidFill>
                <a:latin typeface="Century Gothic" pitchFamily="34" charset="0"/>
                <a:cs typeface="Times New Roman" pitchFamily="18" charset="0"/>
              </a:rPr>
              <a:t>-</a:t>
            </a:r>
            <a:r>
              <a:rPr lang="es-ES" sz="5600" b="1" dirty="0" smtClean="0">
                <a:solidFill>
                  <a:schemeClr val="bg1"/>
                </a:solidFill>
                <a:latin typeface="Century Gothic" pitchFamily="34" charset="0"/>
                <a:cs typeface="Times New Roman" pitchFamily="18" charset="0"/>
              </a:rPr>
              <a:t>11</a:t>
            </a:r>
            <a:endParaRPr lang="en-US" sz="5600" b="1" dirty="0">
              <a:solidFill>
                <a:schemeClr val="bg1"/>
              </a:solidFill>
              <a:latin typeface="Century Gothic" pitchFamily="34" charset="0"/>
              <a:cs typeface="Times New Roman" pitchFamily="18" charset="0"/>
            </a:endParaRPr>
          </a:p>
        </p:txBody>
      </p:sp>
      <p:sp>
        <p:nvSpPr>
          <p:cNvPr id="46087" name="Text Box 2"/>
          <p:cNvSpPr txBox="1">
            <a:spLocks noChangeArrowheads="1"/>
          </p:cNvSpPr>
          <p:nvPr/>
        </p:nvSpPr>
        <p:spPr bwMode="auto">
          <a:xfrm rot="16200000">
            <a:off x="-11711046" y="13392884"/>
            <a:ext cx="28460083" cy="1690200"/>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9600" b="1" dirty="0" smtClean="0">
                <a:solidFill>
                  <a:schemeClr val="bg1"/>
                </a:solidFill>
                <a:latin typeface="Century Gothic" pitchFamily="34" charset="0"/>
                <a:cs typeface="Times New Roman" pitchFamily="18" charset="0"/>
              </a:rPr>
              <a:t>ITALIA</a:t>
            </a:r>
            <a:r>
              <a:rPr lang="en-US" sz="8000" b="1" dirty="0" smtClean="0">
                <a:solidFill>
                  <a:schemeClr val="bg1"/>
                </a:solidFill>
                <a:latin typeface="Century Gothic" pitchFamily="34" charset="0"/>
                <a:cs typeface="Times New Roman" pitchFamily="18" charset="0"/>
              </a:rPr>
              <a:t>– Lecco (MILANO)</a:t>
            </a:r>
            <a:endParaRPr lang="en-US" sz="6000" b="1" dirty="0">
              <a:solidFill>
                <a:schemeClr val="bg1"/>
              </a:solidFill>
              <a:latin typeface="Century Gothic" pitchFamily="34" charset="0"/>
              <a:cs typeface="Times New Roman" pitchFamily="18" charset="0"/>
            </a:endParaRPr>
          </a:p>
        </p:txBody>
      </p:sp>
      <p:sp>
        <p:nvSpPr>
          <p:cNvPr id="46088" name="Text Box 2"/>
          <p:cNvSpPr txBox="1">
            <a:spLocks noChangeArrowheads="1"/>
          </p:cNvSpPr>
          <p:nvPr/>
        </p:nvSpPr>
        <p:spPr bwMode="auto">
          <a:xfrm>
            <a:off x="0" y="28611513"/>
            <a:ext cx="7848290" cy="1690200"/>
          </a:xfrm>
          <a:prstGeom prst="rect">
            <a:avLst/>
          </a:prstGeom>
          <a:noFill/>
          <a:ln w="9525">
            <a:noFill/>
            <a:miter lim="800000"/>
            <a:headEnd/>
            <a:tailEnd/>
          </a:ln>
        </p:spPr>
        <p:txBody>
          <a:bodyPr wrap="square" lIns="210812" tIns="105407" rIns="210812" bIns="105407">
            <a:spAutoFit/>
          </a:bodyPr>
          <a:lstStyle/>
          <a:p>
            <a:pPr defTabSz="2106613">
              <a:spcBef>
                <a:spcPct val="50000"/>
              </a:spcBef>
            </a:pPr>
            <a:r>
              <a:rPr lang="es-ES" sz="2400" b="1" dirty="0" smtClean="0">
                <a:solidFill>
                  <a:schemeClr val="accent2">
                    <a:lumMod val="50000"/>
                  </a:schemeClr>
                </a:solidFill>
                <a:latin typeface="Century Gothic" pitchFamily="34" charset="0"/>
                <a:cs typeface="Times New Roman" pitchFamily="18" charset="0"/>
              </a:rPr>
              <a:t>A</a:t>
            </a:r>
            <a:r>
              <a:rPr lang="es-ES" sz="2400" dirty="0" smtClean="0">
                <a:solidFill>
                  <a:schemeClr val="accent2">
                    <a:lumMod val="50000"/>
                  </a:schemeClr>
                </a:solidFill>
                <a:latin typeface="Century Gothic" pitchFamily="34" charset="0"/>
                <a:cs typeface="Times New Roman" pitchFamily="18" charset="0"/>
              </a:rPr>
              <a:t>lumno: </a:t>
            </a:r>
            <a:r>
              <a:rPr lang="es-ES" sz="2400" b="1" dirty="0" smtClean="0">
                <a:solidFill>
                  <a:schemeClr val="accent2">
                    <a:lumMod val="50000"/>
                  </a:schemeClr>
                </a:solidFill>
                <a:latin typeface="Century Gothic" pitchFamily="34" charset="0"/>
                <a:cs typeface="Times New Roman" pitchFamily="18" charset="0"/>
              </a:rPr>
              <a:t>A</a:t>
            </a:r>
            <a:r>
              <a:rPr lang="es-ES" sz="2400" dirty="0" smtClean="0">
                <a:solidFill>
                  <a:schemeClr val="accent2">
                    <a:lumMod val="50000"/>
                  </a:schemeClr>
                </a:solidFill>
                <a:latin typeface="Century Gothic" pitchFamily="34" charset="0"/>
                <a:cs typeface="Times New Roman" pitchFamily="18" charset="0"/>
              </a:rPr>
              <a:t>lejandro </a:t>
            </a:r>
            <a:r>
              <a:rPr lang="es-ES" sz="2400" b="1" dirty="0" smtClean="0">
                <a:solidFill>
                  <a:schemeClr val="accent2">
                    <a:lumMod val="50000"/>
                  </a:schemeClr>
                </a:solidFill>
                <a:latin typeface="Century Gothic" pitchFamily="34" charset="0"/>
                <a:cs typeface="Times New Roman" pitchFamily="18" charset="0"/>
              </a:rPr>
              <a:t>G</a:t>
            </a:r>
            <a:r>
              <a:rPr lang="es-ES" sz="2400" dirty="0" smtClean="0">
                <a:solidFill>
                  <a:schemeClr val="accent2">
                    <a:lumMod val="50000"/>
                  </a:schemeClr>
                </a:solidFill>
                <a:latin typeface="Century Gothic" pitchFamily="34" charset="0"/>
                <a:cs typeface="Times New Roman" pitchFamily="18" charset="0"/>
              </a:rPr>
              <a:t>arcía </a:t>
            </a:r>
            <a:r>
              <a:rPr lang="es-ES" sz="2400" b="1" dirty="0" smtClean="0">
                <a:solidFill>
                  <a:schemeClr val="accent2">
                    <a:lumMod val="50000"/>
                  </a:schemeClr>
                </a:solidFill>
                <a:latin typeface="Century Gothic" pitchFamily="34" charset="0"/>
                <a:cs typeface="Times New Roman" pitchFamily="18" charset="0"/>
              </a:rPr>
              <a:t>A</a:t>
            </a:r>
            <a:r>
              <a:rPr lang="es-ES" sz="2400" dirty="0" smtClean="0">
                <a:solidFill>
                  <a:schemeClr val="accent2">
                    <a:lumMod val="50000"/>
                  </a:schemeClr>
                </a:solidFill>
                <a:latin typeface="Century Gothic" pitchFamily="34" charset="0"/>
                <a:cs typeface="Times New Roman" pitchFamily="18" charset="0"/>
              </a:rPr>
              <a:t>guilera</a:t>
            </a:r>
            <a:endParaRPr lang="es-ES" sz="2400" dirty="0">
              <a:solidFill>
                <a:schemeClr val="accent2">
                  <a:lumMod val="50000"/>
                </a:schemeClr>
              </a:solidFill>
              <a:latin typeface="Century Gothic" pitchFamily="34" charset="0"/>
              <a:cs typeface="Times New Roman" pitchFamily="18" charset="0"/>
            </a:endParaRPr>
          </a:p>
          <a:p>
            <a:pPr defTabSz="2106613">
              <a:spcBef>
                <a:spcPct val="50000"/>
              </a:spcBef>
            </a:pPr>
            <a:r>
              <a:rPr lang="es-ES" sz="2400" dirty="0">
                <a:solidFill>
                  <a:schemeClr val="accent2">
                    <a:lumMod val="50000"/>
                  </a:schemeClr>
                </a:solidFill>
                <a:latin typeface="Century Gothic" pitchFamily="34" charset="0"/>
                <a:cs typeface="Times New Roman" pitchFamily="18" charset="0"/>
              </a:rPr>
              <a:t>tutor destino: </a:t>
            </a:r>
            <a:r>
              <a:rPr lang="es-ES" sz="2400" b="1" dirty="0" err="1" smtClean="0">
                <a:solidFill>
                  <a:schemeClr val="accent2">
                    <a:lumMod val="50000"/>
                  </a:schemeClr>
                </a:solidFill>
                <a:latin typeface="Century Gothic" pitchFamily="34" charset="0"/>
                <a:cs typeface="Times New Roman" pitchFamily="18" charset="0"/>
              </a:rPr>
              <a:t>M</a:t>
            </a:r>
            <a:r>
              <a:rPr lang="es-ES" sz="2400" dirty="0" err="1" smtClean="0">
                <a:solidFill>
                  <a:schemeClr val="accent2">
                    <a:lumMod val="50000"/>
                  </a:schemeClr>
                </a:solidFill>
                <a:latin typeface="Century Gothic" pitchFamily="34" charset="0"/>
                <a:cs typeface="Times New Roman" pitchFamily="18" charset="0"/>
              </a:rPr>
              <a:t>atteo</a:t>
            </a:r>
            <a:r>
              <a:rPr lang="es-ES" sz="2400" dirty="0" smtClean="0">
                <a:solidFill>
                  <a:schemeClr val="accent2">
                    <a:lumMod val="50000"/>
                  </a:schemeClr>
                </a:solidFill>
                <a:latin typeface="Century Gothic" pitchFamily="34" charset="0"/>
                <a:cs typeface="Times New Roman" pitchFamily="18" charset="0"/>
              </a:rPr>
              <a:t> </a:t>
            </a:r>
            <a:r>
              <a:rPr lang="es-ES" sz="2400" b="1" dirty="0" smtClean="0">
                <a:solidFill>
                  <a:schemeClr val="accent2">
                    <a:lumMod val="50000"/>
                  </a:schemeClr>
                </a:solidFill>
                <a:latin typeface="Century Gothic" pitchFamily="34" charset="0"/>
                <a:cs typeface="Times New Roman" pitchFamily="18" charset="0"/>
              </a:rPr>
              <a:t>R</a:t>
            </a:r>
            <a:r>
              <a:rPr lang="es-ES" sz="2400" dirty="0" smtClean="0">
                <a:solidFill>
                  <a:schemeClr val="accent2">
                    <a:lumMod val="50000"/>
                  </a:schemeClr>
                </a:solidFill>
                <a:latin typeface="Century Gothic" pitchFamily="34" charset="0"/>
                <a:cs typeface="Times New Roman" pitchFamily="18" charset="0"/>
              </a:rPr>
              <a:t>uta</a:t>
            </a:r>
            <a:endParaRPr lang="es-ES" sz="2400" dirty="0">
              <a:solidFill>
                <a:schemeClr val="accent2">
                  <a:lumMod val="50000"/>
                </a:schemeClr>
              </a:solidFill>
              <a:latin typeface="Century Gothic" pitchFamily="34" charset="0"/>
              <a:cs typeface="Times New Roman" pitchFamily="18" charset="0"/>
            </a:endParaRPr>
          </a:p>
          <a:p>
            <a:pPr defTabSz="2106613">
              <a:spcBef>
                <a:spcPct val="50000"/>
              </a:spcBef>
            </a:pPr>
            <a:r>
              <a:rPr lang="es-ES" sz="2400" dirty="0">
                <a:solidFill>
                  <a:schemeClr val="accent2">
                    <a:lumMod val="50000"/>
                  </a:schemeClr>
                </a:solidFill>
                <a:latin typeface="Century Gothic" pitchFamily="34" charset="0"/>
                <a:cs typeface="Times New Roman" pitchFamily="18" charset="0"/>
              </a:rPr>
              <a:t>tutor ETSGE: </a:t>
            </a:r>
            <a:r>
              <a:rPr lang="es-ES" sz="2400" b="1" dirty="0" smtClean="0">
                <a:solidFill>
                  <a:schemeClr val="accent2">
                    <a:lumMod val="50000"/>
                  </a:schemeClr>
                </a:solidFill>
                <a:latin typeface="Century Gothic" pitchFamily="34" charset="0"/>
                <a:cs typeface="Times New Roman" pitchFamily="18" charset="0"/>
              </a:rPr>
              <a:t>Al</a:t>
            </a:r>
            <a:r>
              <a:rPr lang="es-ES" sz="2400" dirty="0" smtClean="0">
                <a:solidFill>
                  <a:schemeClr val="accent2">
                    <a:lumMod val="50000"/>
                  </a:schemeClr>
                </a:solidFill>
                <a:latin typeface="Century Gothic" pitchFamily="34" charset="0"/>
                <a:cs typeface="Times New Roman" pitchFamily="18" charset="0"/>
              </a:rPr>
              <a:t>ejandro </a:t>
            </a:r>
            <a:r>
              <a:rPr lang="es-ES" sz="2400" b="1" dirty="0" smtClean="0">
                <a:solidFill>
                  <a:schemeClr val="accent2">
                    <a:lumMod val="50000"/>
                  </a:schemeClr>
                </a:solidFill>
                <a:latin typeface="Century Gothic" pitchFamily="34" charset="0"/>
                <a:cs typeface="Times New Roman" pitchFamily="18" charset="0"/>
              </a:rPr>
              <a:t>T</a:t>
            </a:r>
            <a:r>
              <a:rPr lang="es-ES" sz="2400" dirty="0" smtClean="0">
                <a:solidFill>
                  <a:schemeClr val="accent2">
                    <a:lumMod val="50000"/>
                  </a:schemeClr>
                </a:solidFill>
                <a:latin typeface="Century Gothic" pitchFamily="34" charset="0"/>
                <a:cs typeface="Times New Roman" pitchFamily="18" charset="0"/>
              </a:rPr>
              <a:t>ejedor </a:t>
            </a:r>
            <a:r>
              <a:rPr lang="es-ES" sz="2400" b="1" dirty="0" smtClean="0">
                <a:solidFill>
                  <a:schemeClr val="accent2">
                    <a:lumMod val="50000"/>
                  </a:schemeClr>
                </a:solidFill>
                <a:latin typeface="Century Gothic" pitchFamily="34" charset="0"/>
                <a:cs typeface="Times New Roman" pitchFamily="18" charset="0"/>
              </a:rPr>
              <a:t>C</a:t>
            </a:r>
            <a:r>
              <a:rPr lang="es-ES" sz="2400" dirty="0" smtClean="0">
                <a:solidFill>
                  <a:schemeClr val="accent2">
                    <a:lumMod val="50000"/>
                  </a:schemeClr>
                </a:solidFill>
                <a:latin typeface="Century Gothic" pitchFamily="34" charset="0"/>
                <a:cs typeface="Times New Roman" pitchFamily="18" charset="0"/>
              </a:rPr>
              <a:t>alvo</a:t>
            </a:r>
            <a:endParaRPr lang="en-US" sz="2400" dirty="0">
              <a:solidFill>
                <a:schemeClr val="accent2">
                  <a:lumMod val="50000"/>
                </a:schemeClr>
              </a:solidFill>
              <a:latin typeface="Century Gothic" pitchFamily="34" charset="0"/>
              <a:cs typeface="Times New Roman" pitchFamily="18" charset="0"/>
            </a:endParaRPr>
          </a:p>
        </p:txBody>
      </p:sp>
      <p:sp>
        <p:nvSpPr>
          <p:cNvPr id="46089" name="Line 9"/>
          <p:cNvSpPr>
            <a:spLocks noChangeShapeType="1"/>
          </p:cNvSpPr>
          <p:nvPr/>
        </p:nvSpPr>
        <p:spPr bwMode="auto">
          <a:xfrm>
            <a:off x="-4763" y="28565475"/>
            <a:ext cx="21385213" cy="0"/>
          </a:xfrm>
          <a:prstGeom prst="line">
            <a:avLst/>
          </a:prstGeom>
          <a:noFill/>
          <a:ln w="19050">
            <a:solidFill>
              <a:schemeClr val="bg1"/>
            </a:solidFill>
            <a:round/>
            <a:headEnd/>
            <a:tailEnd/>
          </a:ln>
          <a:effectLst/>
        </p:spPr>
        <p:txBody>
          <a:bodyPr/>
          <a:lstStyle/>
          <a:p>
            <a:endParaRPr lang="es-ES"/>
          </a:p>
        </p:txBody>
      </p:sp>
      <p:sp>
        <p:nvSpPr>
          <p:cNvPr id="46090" name="Line 10"/>
          <p:cNvSpPr>
            <a:spLocks noChangeShapeType="1"/>
          </p:cNvSpPr>
          <p:nvPr/>
        </p:nvSpPr>
        <p:spPr bwMode="auto">
          <a:xfrm flipV="1">
            <a:off x="1600869" y="0"/>
            <a:ext cx="0" cy="28575000"/>
          </a:xfrm>
          <a:prstGeom prst="line">
            <a:avLst/>
          </a:prstGeom>
          <a:noFill/>
          <a:ln w="19050">
            <a:solidFill>
              <a:schemeClr val="bg1"/>
            </a:solidFill>
            <a:round/>
            <a:headEnd/>
            <a:tailEnd/>
          </a:ln>
          <a:effectLst/>
        </p:spPr>
        <p:txBody>
          <a:bodyPr/>
          <a:lstStyle/>
          <a:p>
            <a:endParaRPr lang="es-ES"/>
          </a:p>
        </p:txBody>
      </p:sp>
      <p:sp>
        <p:nvSpPr>
          <p:cNvPr id="46092" name="Text Box 2"/>
          <p:cNvSpPr txBox="1">
            <a:spLocks noChangeArrowheads="1"/>
          </p:cNvSpPr>
          <p:nvPr/>
        </p:nvSpPr>
        <p:spPr bwMode="auto">
          <a:xfrm>
            <a:off x="2807730" y="379141"/>
            <a:ext cx="16921880" cy="951536"/>
          </a:xfrm>
          <a:prstGeom prst="rect">
            <a:avLst/>
          </a:prstGeom>
          <a:noFill/>
          <a:ln w="9525">
            <a:noFill/>
            <a:miter lim="800000"/>
            <a:headEnd/>
            <a:tailEnd/>
          </a:ln>
        </p:spPr>
        <p:txBody>
          <a:bodyPr wrap="square" lIns="210812" tIns="105407" rIns="210812" bIns="105407">
            <a:spAutoFit/>
          </a:bodyPr>
          <a:lstStyle/>
          <a:p>
            <a:pPr algn="r" defTabSz="2106613">
              <a:spcBef>
                <a:spcPct val="50000"/>
              </a:spcBef>
            </a:pPr>
            <a:r>
              <a:rPr lang="es-ES" sz="4800" b="1" dirty="0" smtClean="0">
                <a:solidFill>
                  <a:schemeClr val="accent2">
                    <a:lumMod val="50000"/>
                  </a:schemeClr>
                </a:solidFill>
                <a:latin typeface="Century Gothic" pitchFamily="34" charset="0"/>
                <a:cs typeface="Times New Roman" pitchFamily="18" charset="0"/>
              </a:rPr>
              <a:t>CASA </a:t>
            </a:r>
            <a:r>
              <a:rPr lang="es-ES" sz="4800" b="1" dirty="0" smtClean="0">
                <a:solidFill>
                  <a:srgbClr val="92D050"/>
                </a:solidFill>
                <a:latin typeface="Century Gothic" pitchFamily="34" charset="0"/>
                <a:cs typeface="Times New Roman" pitchFamily="18" charset="0"/>
              </a:rPr>
              <a:t>MEDIOAMBIENTAL</a:t>
            </a:r>
            <a:r>
              <a:rPr lang="es-ES" sz="4800" b="1" dirty="0" smtClean="0">
                <a:solidFill>
                  <a:schemeClr val="accent2">
                    <a:lumMod val="50000"/>
                  </a:schemeClr>
                </a:solidFill>
                <a:latin typeface="Century Gothic" pitchFamily="34" charset="0"/>
                <a:cs typeface="Times New Roman" pitchFamily="18" charset="0"/>
              </a:rPr>
              <a:t> / </a:t>
            </a:r>
            <a:r>
              <a:rPr lang="es-ES" sz="4800" b="1" i="1" dirty="0" smtClean="0">
                <a:solidFill>
                  <a:schemeClr val="accent2">
                    <a:lumMod val="50000"/>
                  </a:schemeClr>
                </a:solidFill>
                <a:latin typeface="Century Gothic" pitchFamily="34" charset="0"/>
                <a:cs typeface="Times New Roman" pitchFamily="18" charset="0"/>
              </a:rPr>
              <a:t>ENVIRONMENTAL HOME</a:t>
            </a:r>
            <a:endParaRPr lang="en-US" sz="4800" b="1" i="1" dirty="0">
              <a:solidFill>
                <a:schemeClr val="accent2">
                  <a:lumMod val="50000"/>
                </a:schemeClr>
              </a:solidFill>
              <a:latin typeface="Century Gothic" pitchFamily="34" charset="0"/>
              <a:cs typeface="Times New Roman" pitchFamily="18" charset="0"/>
            </a:endParaRPr>
          </a:p>
        </p:txBody>
      </p:sp>
      <p:cxnSp>
        <p:nvCxnSpPr>
          <p:cNvPr id="15" name="14 Conector recto"/>
          <p:cNvCxnSpPr/>
          <p:nvPr/>
        </p:nvCxnSpPr>
        <p:spPr>
          <a:xfrm>
            <a:off x="0" y="28642281"/>
            <a:ext cx="21385213" cy="1588"/>
          </a:xfrm>
          <a:prstGeom prst="line">
            <a:avLst/>
          </a:prstGeom>
          <a:ln w="63500" cmpd="sng">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pic>
        <p:nvPicPr>
          <p:cNvPr id="17" name="16 Imagen" descr="escudo.jpg"/>
          <p:cNvPicPr>
            <a:picLocks noChangeAspect="1"/>
          </p:cNvPicPr>
          <p:nvPr/>
        </p:nvPicPr>
        <p:blipFill>
          <a:blip r:embed="rId5" cstate="print"/>
          <a:stretch>
            <a:fillRect/>
          </a:stretch>
        </p:blipFill>
        <p:spPr>
          <a:xfrm>
            <a:off x="16193897" y="28778386"/>
            <a:ext cx="5087479" cy="1387494"/>
          </a:xfrm>
          <a:prstGeom prst="rect">
            <a:avLst/>
          </a:prstGeom>
        </p:spPr>
      </p:pic>
      <p:pic>
        <p:nvPicPr>
          <p:cNvPr id="3" name="Picture 7"/>
          <p:cNvPicPr>
            <a:picLocks noChangeAspect="1" noChangeArrowheads="1"/>
          </p:cNvPicPr>
          <p:nvPr/>
        </p:nvPicPr>
        <p:blipFill>
          <a:blip r:embed="rId6" cstate="print"/>
          <a:srcRect/>
          <a:stretch>
            <a:fillRect/>
          </a:stretch>
        </p:blipFill>
        <p:spPr bwMode="auto">
          <a:xfrm>
            <a:off x="6840178" y="28750293"/>
            <a:ext cx="3221137" cy="1293181"/>
          </a:xfrm>
          <a:prstGeom prst="rect">
            <a:avLst/>
          </a:prstGeom>
          <a:noFill/>
          <a:ln w="9525">
            <a:noFill/>
            <a:miter lim="800000"/>
            <a:headEnd/>
            <a:tailEnd/>
          </a:ln>
        </p:spPr>
      </p:pic>
      <p:cxnSp>
        <p:nvCxnSpPr>
          <p:cNvPr id="16" name="15 Conector recto"/>
          <p:cNvCxnSpPr/>
          <p:nvPr/>
        </p:nvCxnSpPr>
        <p:spPr>
          <a:xfrm>
            <a:off x="3455802" y="1387253"/>
            <a:ext cx="17929411" cy="0"/>
          </a:xfrm>
          <a:prstGeom prst="line">
            <a:avLst/>
          </a:prstGeom>
          <a:ln w="571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22 Conector recto"/>
          <p:cNvCxnSpPr/>
          <p:nvPr/>
        </p:nvCxnSpPr>
        <p:spPr>
          <a:xfrm>
            <a:off x="3455802" y="27216939"/>
            <a:ext cx="1792941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6" descr="C:\Users\Alejandro\Desktop\PRESENTACIÓN PFG VALENCIA\FOTOS RENDERS\Vista 3D 64.jpg"/>
          <p:cNvPicPr>
            <a:picLocks noChangeAspect="1" noChangeArrowheads="1"/>
          </p:cNvPicPr>
          <p:nvPr/>
        </p:nvPicPr>
        <p:blipFill>
          <a:blip r:embed="rId7" cstate="print"/>
          <a:srcRect/>
          <a:stretch>
            <a:fillRect/>
          </a:stretch>
        </p:blipFill>
        <p:spPr bwMode="auto">
          <a:xfrm>
            <a:off x="17763395" y="16940981"/>
            <a:ext cx="3306503" cy="1993412"/>
          </a:xfrm>
          <a:prstGeom prst="rect">
            <a:avLst/>
          </a:prstGeom>
          <a:noFill/>
        </p:spPr>
      </p:pic>
      <p:sp>
        <p:nvSpPr>
          <p:cNvPr id="30" name="29 Marcador de texto"/>
          <p:cNvSpPr>
            <a:spLocks noGrp="1"/>
          </p:cNvSpPr>
          <p:nvPr>
            <p:ph type="body" idx="1"/>
          </p:nvPr>
        </p:nvSpPr>
        <p:spPr>
          <a:xfrm>
            <a:off x="3563814" y="27382141"/>
            <a:ext cx="8424936" cy="1620180"/>
          </a:xfrm>
        </p:spPr>
        <p:txBody>
          <a:bodyPr>
            <a:normAutofit fontScale="85000" lnSpcReduction="10000"/>
          </a:bodyPr>
          <a:lstStyle/>
          <a:p>
            <a:pPr algn="l"/>
            <a:endParaRPr lang="es-ES" sz="1400" dirty="0" smtClean="0">
              <a:latin typeface="Arial" pitchFamily="34" charset="0"/>
              <a:cs typeface="Arial" pitchFamily="34" charset="0"/>
            </a:endParaRPr>
          </a:p>
          <a:p>
            <a:pPr algn="l"/>
            <a:r>
              <a:rPr lang="es-ES" sz="1300" dirty="0" smtClean="0">
                <a:latin typeface="Arial" pitchFamily="34" charset="0"/>
                <a:cs typeface="Arial" pitchFamily="34" charset="0"/>
              </a:rPr>
              <a:t>La </a:t>
            </a:r>
            <a:r>
              <a:rPr lang="es-ES" sz="1300" dirty="0" smtClean="0">
                <a:latin typeface="Arial" pitchFamily="34" charset="0"/>
                <a:cs typeface="Arial" pitchFamily="34" charset="0"/>
              </a:rPr>
              <a:t>realización de un edificio singular nos proporciona la oportunidad de valorar características importantes como </a:t>
            </a:r>
            <a:r>
              <a:rPr lang="es-ES" sz="1300" dirty="0" err="1" smtClean="0">
                <a:latin typeface="Arial" pitchFamily="34" charset="0"/>
                <a:cs typeface="Arial" pitchFamily="34" charset="0"/>
              </a:rPr>
              <a:t>són</a:t>
            </a:r>
            <a:r>
              <a:rPr lang="es-ES" sz="1300" dirty="0" smtClean="0">
                <a:latin typeface="Arial" pitchFamily="34" charset="0"/>
                <a:cs typeface="Arial" pitchFamily="34" charset="0"/>
              </a:rPr>
              <a:t>, la geometría, la posición respecto al sol, la ventilación o sistemas constructivos </a:t>
            </a:r>
            <a:r>
              <a:rPr lang="es-ES" sz="1300" dirty="0" smtClean="0">
                <a:latin typeface="Arial" pitchFamily="34" charset="0"/>
                <a:cs typeface="Arial" pitchFamily="34" charset="0"/>
              </a:rPr>
              <a:t>más </a:t>
            </a:r>
            <a:r>
              <a:rPr lang="es-ES" sz="1300" dirty="0" smtClean="0">
                <a:latin typeface="Arial" pitchFamily="34" charset="0"/>
                <a:cs typeface="Arial" pitchFamily="34" charset="0"/>
              </a:rPr>
              <a:t>adecuados. Todo ello siempre pensando en la construcción de un edificio que respete el medio ambiente y que aproveche de él todo aquello que fuera posible. La utilización de los diferentes programas y cálculos sirven  también </a:t>
            </a:r>
            <a:r>
              <a:rPr lang="es-ES" sz="1300" dirty="0" smtClean="0">
                <a:latin typeface="Arial" pitchFamily="34" charset="0"/>
                <a:cs typeface="Arial" pitchFamily="34" charset="0"/>
              </a:rPr>
              <a:t>para dar </a:t>
            </a:r>
            <a:r>
              <a:rPr lang="es-ES" sz="1300" dirty="0" smtClean="0">
                <a:latin typeface="Arial" pitchFamily="34" charset="0"/>
                <a:cs typeface="Arial" pitchFamily="34" charset="0"/>
              </a:rPr>
              <a:t>las soluciones mas adecuados y que proporcionen al edificio de un estudio de las temperaturas, transmisiones térmicas, balances de energías (calefacción-refrigeración) etc. que den un mayor ahorro con la finalidad siempre de realizar un edificio sostenible energéticamente.</a:t>
            </a:r>
          </a:p>
          <a:p>
            <a:pPr algn="l"/>
            <a:endParaRPr lang="es-ES" sz="1400" dirty="0">
              <a:latin typeface="Arial" pitchFamily="34" charset="0"/>
              <a:cs typeface="Arial" pitchFamily="34" charset="0"/>
            </a:endParaRPr>
          </a:p>
        </p:txBody>
      </p:sp>
      <p:cxnSp>
        <p:nvCxnSpPr>
          <p:cNvPr id="34" name="33 Conector recto"/>
          <p:cNvCxnSpPr/>
          <p:nvPr/>
        </p:nvCxnSpPr>
        <p:spPr>
          <a:xfrm>
            <a:off x="4175882" y="3007433"/>
            <a:ext cx="1630981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36 Conector recto"/>
          <p:cNvCxnSpPr/>
          <p:nvPr/>
        </p:nvCxnSpPr>
        <p:spPr>
          <a:xfrm rot="5400000">
            <a:off x="11484694" y="27958205"/>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38 CuadroTexto"/>
          <p:cNvSpPr txBox="1"/>
          <p:nvPr/>
        </p:nvSpPr>
        <p:spPr>
          <a:xfrm>
            <a:off x="12564814" y="1567273"/>
            <a:ext cx="8208912" cy="1169551"/>
          </a:xfrm>
          <a:prstGeom prst="rect">
            <a:avLst/>
          </a:prstGeom>
          <a:noFill/>
        </p:spPr>
        <p:txBody>
          <a:bodyPr wrap="square" rtlCol="0">
            <a:spAutoFit/>
          </a:bodyPr>
          <a:lstStyle/>
          <a:p>
            <a:r>
              <a:rPr lang="es-ES" sz="1400" i="1" dirty="0" err="1" smtClean="0"/>
              <a:t>Goal</a:t>
            </a:r>
            <a:r>
              <a:rPr lang="es-ES" sz="1400" i="1" dirty="0" smtClean="0"/>
              <a:t> of  </a:t>
            </a:r>
            <a:r>
              <a:rPr lang="es-ES" sz="1400" i="1" dirty="0" err="1" smtClean="0"/>
              <a:t>the</a:t>
            </a:r>
            <a:r>
              <a:rPr lang="es-ES" sz="1400" i="1" dirty="0" smtClean="0"/>
              <a:t> </a:t>
            </a:r>
            <a:r>
              <a:rPr lang="es-ES" sz="1400" i="1" dirty="0" err="1" smtClean="0"/>
              <a:t>project</a:t>
            </a:r>
            <a:r>
              <a:rPr lang="es-ES" sz="1400" i="1" dirty="0" smtClean="0"/>
              <a:t>:</a:t>
            </a:r>
          </a:p>
          <a:p>
            <a:r>
              <a:rPr lang="es-ES" sz="1400" i="1" dirty="0" smtClean="0"/>
              <a:t>         -</a:t>
            </a:r>
            <a:r>
              <a:rPr lang="es-ES" sz="1400" i="1" dirty="0" err="1" smtClean="0"/>
              <a:t>Low</a:t>
            </a:r>
            <a:r>
              <a:rPr lang="es-ES" sz="1400" i="1" dirty="0" smtClean="0"/>
              <a:t> </a:t>
            </a:r>
            <a:r>
              <a:rPr lang="es-ES" sz="1400" i="1" dirty="0" err="1" smtClean="0"/>
              <a:t>energy</a:t>
            </a:r>
            <a:r>
              <a:rPr lang="es-ES" sz="1400" i="1" dirty="0" smtClean="0"/>
              <a:t> </a:t>
            </a:r>
            <a:r>
              <a:rPr lang="es-ES" sz="1400" i="1" dirty="0" err="1" smtClean="0"/>
              <a:t>building</a:t>
            </a:r>
            <a:r>
              <a:rPr lang="es-ES" sz="1400" i="1" dirty="0" smtClean="0"/>
              <a:t>.</a:t>
            </a:r>
          </a:p>
          <a:p>
            <a:r>
              <a:rPr lang="es-ES" sz="1400" i="1" dirty="0" smtClean="0"/>
              <a:t>         -</a:t>
            </a:r>
            <a:r>
              <a:rPr lang="es-ES" sz="1400" i="1" dirty="0" err="1" smtClean="0"/>
              <a:t>Well</a:t>
            </a:r>
            <a:r>
              <a:rPr lang="es-ES" sz="1400" i="1" dirty="0" smtClean="0"/>
              <a:t> </a:t>
            </a:r>
            <a:r>
              <a:rPr lang="es-ES" sz="1400" i="1" dirty="0" err="1" smtClean="0"/>
              <a:t>insulated</a:t>
            </a:r>
            <a:r>
              <a:rPr lang="es-ES" sz="1400" i="1" dirty="0" smtClean="0"/>
              <a:t> </a:t>
            </a:r>
            <a:r>
              <a:rPr lang="es-ES" sz="1400" i="1" dirty="0" err="1" smtClean="0"/>
              <a:t>external</a:t>
            </a:r>
            <a:r>
              <a:rPr lang="es-ES" sz="1400" i="1" dirty="0" smtClean="0"/>
              <a:t> </a:t>
            </a:r>
            <a:r>
              <a:rPr lang="es-ES" sz="1400" i="1" dirty="0" err="1" smtClean="0"/>
              <a:t>walls</a:t>
            </a:r>
            <a:r>
              <a:rPr lang="es-ES" sz="1400" i="1" dirty="0" smtClean="0"/>
              <a:t> (</a:t>
            </a:r>
            <a:r>
              <a:rPr lang="es-ES" sz="1400" i="1" dirty="0" err="1" smtClean="0"/>
              <a:t>winter</a:t>
            </a:r>
            <a:r>
              <a:rPr lang="es-ES" sz="1400" i="1" dirty="0" smtClean="0"/>
              <a:t>).</a:t>
            </a:r>
          </a:p>
          <a:p>
            <a:r>
              <a:rPr lang="es-ES" sz="1400" i="1" dirty="0" smtClean="0"/>
              <a:t>         - </a:t>
            </a:r>
            <a:r>
              <a:rPr lang="es-ES" sz="1400" i="1" dirty="0" err="1" smtClean="0"/>
              <a:t>Shading</a:t>
            </a:r>
            <a:r>
              <a:rPr lang="es-ES" sz="1400" i="1" dirty="0" smtClean="0"/>
              <a:t> </a:t>
            </a:r>
            <a:r>
              <a:rPr lang="es-ES" sz="1400" i="1" dirty="0" err="1" smtClean="0"/>
              <a:t>systems</a:t>
            </a:r>
            <a:r>
              <a:rPr lang="es-ES" sz="1400" i="1" dirty="0" smtClean="0"/>
              <a:t> (</a:t>
            </a:r>
            <a:r>
              <a:rPr lang="es-ES" sz="1400" i="1" dirty="0" err="1" smtClean="0"/>
              <a:t>Summer</a:t>
            </a:r>
            <a:r>
              <a:rPr lang="es-ES" sz="1400" i="1" dirty="0" smtClean="0"/>
              <a:t>).</a:t>
            </a:r>
          </a:p>
          <a:p>
            <a:r>
              <a:rPr lang="es-ES" sz="1400" i="1" dirty="0" smtClean="0"/>
              <a:t>        </a:t>
            </a:r>
            <a:r>
              <a:rPr lang="es-ES" sz="1400" i="1" dirty="0" smtClean="0"/>
              <a:t> </a:t>
            </a:r>
            <a:r>
              <a:rPr lang="es-ES" sz="1400" i="1" dirty="0" smtClean="0"/>
              <a:t>-</a:t>
            </a:r>
            <a:r>
              <a:rPr lang="en-US" sz="1400" i="1" dirty="0" smtClean="0"/>
              <a:t>Use of different programs and load for your settings</a:t>
            </a:r>
            <a:r>
              <a:rPr lang="es-ES" sz="1400" i="1" dirty="0" smtClean="0"/>
              <a:t>.</a:t>
            </a:r>
            <a:endParaRPr lang="es-ES" sz="1400" i="1" dirty="0"/>
          </a:p>
        </p:txBody>
      </p:sp>
      <p:sp>
        <p:nvSpPr>
          <p:cNvPr id="40" name="39 CuadroTexto"/>
          <p:cNvSpPr txBox="1"/>
          <p:nvPr/>
        </p:nvSpPr>
        <p:spPr>
          <a:xfrm>
            <a:off x="3743834" y="1495265"/>
            <a:ext cx="7704856" cy="1384995"/>
          </a:xfrm>
          <a:prstGeom prst="rect">
            <a:avLst/>
          </a:prstGeom>
          <a:noFill/>
        </p:spPr>
        <p:txBody>
          <a:bodyPr wrap="square" rtlCol="0">
            <a:spAutoFit/>
          </a:bodyPr>
          <a:lstStyle/>
          <a:p>
            <a:r>
              <a:rPr lang="es-ES" sz="1400" dirty="0" smtClean="0"/>
              <a:t>Objetivo del proyecto:</a:t>
            </a:r>
            <a:br>
              <a:rPr lang="es-ES" sz="1400" dirty="0" smtClean="0"/>
            </a:br>
            <a:r>
              <a:rPr lang="es-ES" sz="1400" dirty="0" smtClean="0"/>
              <a:t>          -Edificio sostenible energéticamente.</a:t>
            </a:r>
            <a:br>
              <a:rPr lang="es-ES" sz="1400" dirty="0" smtClean="0"/>
            </a:br>
            <a:r>
              <a:rPr lang="es-ES" sz="1400" dirty="0" smtClean="0"/>
              <a:t>          -Buen aislamiento de las paredes exteriores (invierno).</a:t>
            </a:r>
            <a:br>
              <a:rPr lang="es-ES" sz="1400" dirty="0" smtClean="0"/>
            </a:br>
            <a:r>
              <a:rPr lang="es-ES" sz="1400" dirty="0" smtClean="0"/>
              <a:t>          -Los sistemas de  protección del calor  (verano).</a:t>
            </a:r>
            <a:br>
              <a:rPr lang="es-ES" sz="1400" dirty="0" smtClean="0"/>
            </a:br>
            <a:r>
              <a:rPr lang="es-ES" sz="1400" dirty="0" smtClean="0"/>
              <a:t>          -El uso de diferentes programas y los cálculos para su configuración.</a:t>
            </a:r>
          </a:p>
          <a:p>
            <a:endParaRPr lang="es-ES" sz="1400" dirty="0"/>
          </a:p>
        </p:txBody>
      </p:sp>
      <p:sp>
        <p:nvSpPr>
          <p:cNvPr id="43" name="42 CuadroTexto"/>
          <p:cNvSpPr txBox="1"/>
          <p:nvPr/>
        </p:nvSpPr>
        <p:spPr>
          <a:xfrm>
            <a:off x="4067870" y="3115445"/>
            <a:ext cx="10621180" cy="2877711"/>
          </a:xfrm>
          <a:prstGeom prst="rect">
            <a:avLst/>
          </a:prstGeom>
          <a:noFill/>
        </p:spPr>
        <p:txBody>
          <a:bodyPr wrap="square" rtlCol="0">
            <a:spAutoFit/>
          </a:bodyPr>
          <a:lstStyle/>
          <a:p>
            <a:r>
              <a:rPr lang="es-ES" sz="2000" b="1" dirty="0" smtClean="0"/>
              <a:t>DESARROLLO DE LA IDEA – PROYECTO / </a:t>
            </a:r>
            <a:r>
              <a:rPr lang="es-ES" sz="2000" b="1" i="1" dirty="0" smtClean="0"/>
              <a:t>DEVELOPMENT IDEA- PROJECT</a:t>
            </a:r>
          </a:p>
          <a:p>
            <a:endParaRPr lang="es-ES" sz="1100" i="1" dirty="0" smtClean="0"/>
          </a:p>
          <a:p>
            <a:r>
              <a:rPr lang="es-ES" sz="1100" dirty="0" smtClean="0"/>
              <a:t>Punto de partida: / </a:t>
            </a:r>
            <a:r>
              <a:rPr lang="es-ES" sz="1100" dirty="0" err="1" smtClean="0"/>
              <a:t>Starting</a:t>
            </a:r>
            <a:r>
              <a:rPr lang="es-ES" sz="1100" dirty="0" smtClean="0"/>
              <a:t> </a:t>
            </a:r>
            <a:r>
              <a:rPr lang="es-ES" sz="1100" dirty="0" err="1" smtClean="0"/>
              <a:t>point</a:t>
            </a:r>
            <a:r>
              <a:rPr lang="es-ES" sz="1100" dirty="0" smtClean="0"/>
              <a:t>:</a:t>
            </a:r>
            <a:endParaRPr lang="es-ES" sz="1100" dirty="0" smtClean="0"/>
          </a:p>
          <a:p>
            <a:r>
              <a:rPr lang="es-ES" sz="1100" dirty="0" smtClean="0"/>
              <a:t>           - Elección del solar para la ubicación del </a:t>
            </a:r>
            <a:r>
              <a:rPr lang="es-ES" sz="1100" dirty="0" smtClean="0"/>
              <a:t>edificio Fig.1,2,5 </a:t>
            </a:r>
            <a:r>
              <a:rPr lang="es-ES" sz="1100" i="1" dirty="0" smtClean="0"/>
              <a:t>./ </a:t>
            </a:r>
            <a:r>
              <a:rPr lang="en-US" sz="1100" i="1" dirty="0" smtClean="0"/>
              <a:t>Choosing the location of the building plot</a:t>
            </a:r>
            <a:r>
              <a:rPr lang="en-US" sz="1100" dirty="0" smtClean="0"/>
              <a:t>.</a:t>
            </a:r>
            <a:r>
              <a:rPr lang="es-ES" sz="1100" dirty="0" smtClean="0"/>
              <a:t> </a:t>
            </a:r>
            <a:r>
              <a:rPr lang="es-ES" sz="1100" i="1" dirty="0" smtClean="0"/>
              <a:t>Fig.1,2,5.</a:t>
            </a:r>
            <a:endParaRPr lang="es-ES" sz="1100" i="1" dirty="0" smtClean="0"/>
          </a:p>
          <a:p>
            <a:r>
              <a:rPr lang="es-ES" sz="1100" dirty="0" smtClean="0"/>
              <a:t>Una vez elegido el solar donde se sitúa el edificio la idea principal fue la realización de un conjunto de rectángulos unidos entre si</a:t>
            </a:r>
            <a:r>
              <a:rPr lang="es-ES" sz="1100" dirty="0" smtClean="0"/>
              <a:t>. </a:t>
            </a:r>
            <a:r>
              <a:rPr lang="es-ES" sz="1100" dirty="0" smtClean="0"/>
              <a:t>Fig.3,4. </a:t>
            </a:r>
            <a:r>
              <a:rPr lang="es-ES" sz="1100" i="1" dirty="0" smtClean="0"/>
              <a:t>/ </a:t>
            </a:r>
            <a:r>
              <a:rPr lang="en-US" sz="1100" i="1" dirty="0" smtClean="0"/>
              <a:t>After choosing the site where the building is located the main idea was to hold a set of rectangles joined together</a:t>
            </a:r>
            <a:r>
              <a:rPr lang="en-US" sz="1100" i="1" dirty="0" smtClean="0"/>
              <a:t>.</a:t>
            </a:r>
            <a:r>
              <a:rPr lang="es-ES" sz="1100" i="1" dirty="0" smtClean="0"/>
              <a:t> </a:t>
            </a:r>
            <a:r>
              <a:rPr lang="es-ES" sz="1100" i="1" dirty="0" smtClean="0"/>
              <a:t>Fig.4,5.</a:t>
            </a:r>
            <a:endParaRPr lang="es-ES" sz="1100" i="1" dirty="0" smtClean="0"/>
          </a:p>
          <a:p>
            <a:endParaRPr lang="es-ES" sz="1100" dirty="0" smtClean="0"/>
          </a:p>
          <a:p>
            <a:r>
              <a:rPr lang="es-ES" sz="1100" dirty="0" smtClean="0"/>
              <a:t>El edificio tiene una orientación sur para una mayor captación de luz </a:t>
            </a:r>
            <a:r>
              <a:rPr lang="es-ES" sz="1100" dirty="0" smtClean="0"/>
              <a:t>diaria.Fig.8. </a:t>
            </a:r>
            <a:r>
              <a:rPr lang="es-ES" sz="1100" dirty="0" smtClean="0"/>
              <a:t>El conjunto de los dos bloques junto con la torre responde a una búsqueda de ventilación </a:t>
            </a:r>
            <a:r>
              <a:rPr lang="es-ES" sz="1100" dirty="0" err="1" smtClean="0"/>
              <a:t>natural.Fig</a:t>
            </a:r>
            <a:r>
              <a:rPr lang="es-ES" sz="1100" dirty="0" smtClean="0"/>
              <a:t> </a:t>
            </a:r>
            <a:r>
              <a:rPr lang="es-ES" sz="1100" dirty="0" smtClean="0"/>
              <a:t>6</a:t>
            </a:r>
            <a:r>
              <a:rPr lang="es-ES" sz="1100" dirty="0" smtClean="0"/>
              <a:t>,7 </a:t>
            </a:r>
            <a:r>
              <a:rPr lang="es-ES" sz="1100" dirty="0" smtClean="0"/>
              <a:t>/ </a:t>
            </a:r>
            <a:r>
              <a:rPr lang="en-US" sz="1100" i="1" dirty="0" smtClean="0"/>
              <a:t>The building is oriented south to capture more daylight</a:t>
            </a:r>
            <a:r>
              <a:rPr lang="en-US" sz="1100" i="1" dirty="0" smtClean="0"/>
              <a:t>.</a:t>
            </a:r>
            <a:r>
              <a:rPr lang="es-ES" sz="1100" i="1" dirty="0" smtClean="0"/>
              <a:t> </a:t>
            </a:r>
            <a:r>
              <a:rPr lang="es-ES" sz="1100" i="1" dirty="0" smtClean="0"/>
              <a:t>Fig.8.</a:t>
            </a:r>
            <a:r>
              <a:rPr lang="en-US" sz="1100" i="1" dirty="0" smtClean="0"/>
              <a:t> </a:t>
            </a:r>
            <a:r>
              <a:rPr lang="en-US" sz="1100" i="1" dirty="0" smtClean="0"/>
              <a:t>The set of two tower blocks along with answers to a search for natural ventilation. Fig. </a:t>
            </a:r>
            <a:r>
              <a:rPr lang="en-US" sz="1100" i="1" dirty="0" smtClean="0"/>
              <a:t>6,7</a:t>
            </a:r>
            <a:endParaRPr lang="en-US" sz="1100" i="1" dirty="0" smtClean="0"/>
          </a:p>
          <a:p>
            <a:r>
              <a:rPr lang="es-ES" sz="1100" dirty="0" smtClean="0"/>
              <a:t>A continuación se puede observar el proceso de ideación. / </a:t>
            </a:r>
            <a:r>
              <a:rPr lang="en-US" sz="1100" i="1" dirty="0" smtClean="0"/>
              <a:t>Then you can watch the process of ideation.</a:t>
            </a:r>
            <a:endParaRPr lang="es-ES" sz="1100" i="1" dirty="0" smtClean="0"/>
          </a:p>
          <a:p>
            <a:endParaRPr lang="es-ES" sz="1100" dirty="0" smtClean="0"/>
          </a:p>
          <a:p>
            <a:endParaRPr lang="es-ES" sz="2000" i="1" dirty="0" smtClean="0"/>
          </a:p>
          <a:p>
            <a:endParaRPr lang="es-ES" sz="2000" i="1" dirty="0"/>
          </a:p>
        </p:txBody>
      </p:sp>
      <p:pic>
        <p:nvPicPr>
          <p:cNvPr id="4" name="Picture 7" descr="C:\Users\Alejandro\Desktop\PRESENTACIÓN PFG VALENCIA\bloque tipo\{3D}6.jpg"/>
          <p:cNvPicPr>
            <a:picLocks noChangeAspect="1" noChangeArrowheads="1"/>
          </p:cNvPicPr>
          <p:nvPr/>
        </p:nvPicPr>
        <p:blipFill>
          <a:blip r:embed="rId8" cstate="print"/>
          <a:srcRect/>
          <a:stretch>
            <a:fillRect/>
          </a:stretch>
        </p:blipFill>
        <p:spPr bwMode="auto">
          <a:xfrm>
            <a:off x="12996862" y="5325250"/>
            <a:ext cx="2484276" cy="1538370"/>
          </a:xfrm>
          <a:prstGeom prst="rect">
            <a:avLst/>
          </a:prstGeom>
          <a:noFill/>
        </p:spPr>
      </p:pic>
      <p:pic>
        <p:nvPicPr>
          <p:cNvPr id="5" name="Picture 8"/>
          <p:cNvPicPr>
            <a:picLocks noChangeAspect="1" noChangeArrowheads="1"/>
          </p:cNvPicPr>
          <p:nvPr/>
        </p:nvPicPr>
        <p:blipFill>
          <a:blip r:embed="rId9" cstate="print"/>
          <a:srcRect/>
          <a:stretch>
            <a:fillRect/>
          </a:stretch>
        </p:blipFill>
        <p:spPr bwMode="auto">
          <a:xfrm>
            <a:off x="3851846" y="5203677"/>
            <a:ext cx="2881823" cy="1716014"/>
          </a:xfrm>
          <a:prstGeom prst="rect">
            <a:avLst/>
          </a:prstGeom>
          <a:noFill/>
          <a:ln w="9525">
            <a:noFill/>
            <a:miter lim="800000"/>
            <a:headEnd/>
            <a:tailEnd/>
          </a:ln>
        </p:spPr>
      </p:pic>
      <p:cxnSp>
        <p:nvCxnSpPr>
          <p:cNvPr id="49" name="48 Conector recto"/>
          <p:cNvCxnSpPr/>
          <p:nvPr/>
        </p:nvCxnSpPr>
        <p:spPr>
          <a:xfrm>
            <a:off x="3635822" y="19245237"/>
            <a:ext cx="1746252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60 CuadroTexto"/>
          <p:cNvSpPr txBox="1"/>
          <p:nvPr/>
        </p:nvSpPr>
        <p:spPr>
          <a:xfrm>
            <a:off x="3635822" y="19425257"/>
            <a:ext cx="13501500" cy="400110"/>
          </a:xfrm>
          <a:prstGeom prst="rect">
            <a:avLst/>
          </a:prstGeom>
          <a:noFill/>
        </p:spPr>
        <p:txBody>
          <a:bodyPr wrap="square" rtlCol="0">
            <a:spAutoFit/>
          </a:bodyPr>
          <a:lstStyle/>
          <a:p>
            <a:r>
              <a:rPr lang="es-ES" sz="2000" b="1" dirty="0" smtClean="0"/>
              <a:t>PROGRAMAS Y CALCULOS UTILIZADOS/ </a:t>
            </a:r>
            <a:r>
              <a:rPr lang="es-ES" sz="2000" b="1" i="1" dirty="0" smtClean="0"/>
              <a:t>PROGRAMS AND CALCULATION USED. </a:t>
            </a:r>
            <a:endParaRPr lang="es-ES" sz="2000" b="1" i="1" dirty="0"/>
          </a:p>
        </p:txBody>
      </p:sp>
      <p:sp>
        <p:nvSpPr>
          <p:cNvPr id="62" name="61 CuadroTexto"/>
          <p:cNvSpPr txBox="1"/>
          <p:nvPr/>
        </p:nvSpPr>
        <p:spPr>
          <a:xfrm>
            <a:off x="3743834" y="19785297"/>
            <a:ext cx="7344816" cy="1923604"/>
          </a:xfrm>
          <a:prstGeom prst="rect">
            <a:avLst/>
          </a:prstGeom>
          <a:noFill/>
        </p:spPr>
        <p:txBody>
          <a:bodyPr wrap="square" rtlCol="0">
            <a:spAutoFit/>
          </a:bodyPr>
          <a:lstStyle/>
          <a:p>
            <a:pPr algn="just"/>
            <a:r>
              <a:rPr lang="es-ES" sz="1100" b="1" dirty="0" smtClean="0"/>
              <a:t>-Calculo de </a:t>
            </a:r>
            <a:r>
              <a:rPr lang="es-ES" sz="1100" b="1" dirty="0" err="1" smtClean="0"/>
              <a:t>Transmitancia</a:t>
            </a:r>
            <a:r>
              <a:rPr lang="es-ES" sz="1100" b="1" dirty="0" smtClean="0"/>
              <a:t> “U”:</a:t>
            </a:r>
          </a:p>
          <a:p>
            <a:pPr algn="just"/>
            <a:r>
              <a:rPr lang="es-ES" sz="1100" dirty="0" smtClean="0"/>
              <a:t>   Se utiliza para el calculo del coeficiente de transmisión térmica que se da en paredes, suelos y ventanas. /</a:t>
            </a:r>
            <a:r>
              <a:rPr lang="en-US" sz="1100" i="1" dirty="0" smtClean="0"/>
              <a:t>It is used for calculating the heat transfer coefficient is given for  walls floors and windows.</a:t>
            </a:r>
            <a:endParaRPr lang="es-ES" sz="1100" dirty="0" smtClean="0"/>
          </a:p>
          <a:p>
            <a:pPr algn="just"/>
            <a:r>
              <a:rPr lang="es-ES" sz="1100" dirty="0" smtClean="0"/>
              <a:t>   Valores U iniciales: Muros exteriores&lt;0,34 W/m²/K,  cubiertas &lt;0,30 W/m²/K, ventanas &lt;2,2 W/m²/K, suelos en contacto con el suelo &lt;0,33W/m²/K;</a:t>
            </a:r>
            <a:r>
              <a:rPr lang="es-ES" sz="1100" i="1" dirty="0" smtClean="0"/>
              <a:t>/</a:t>
            </a:r>
            <a:r>
              <a:rPr lang="en-US" sz="1100" i="1" dirty="0" smtClean="0"/>
              <a:t> Initial “U” values​​: External walls &lt;0.34 W / m² / K, Roofs &lt;0.30 W / m² / K, windows &lt;2.2 W / m² / K, Floors in contact with the ground &lt;0.33 W / m² / K;</a:t>
            </a:r>
          </a:p>
          <a:p>
            <a:endParaRPr lang="es-ES" sz="1100" dirty="0" smtClean="0"/>
          </a:p>
          <a:p>
            <a:endParaRPr lang="es-ES" sz="1400" dirty="0" smtClean="0"/>
          </a:p>
          <a:p>
            <a:endParaRPr lang="es-ES" sz="1400" dirty="0" smtClean="0"/>
          </a:p>
          <a:p>
            <a:endParaRPr lang="es-ES" sz="1400" dirty="0"/>
          </a:p>
        </p:txBody>
      </p:sp>
      <p:sp>
        <p:nvSpPr>
          <p:cNvPr id="63" name="62 CuadroTexto"/>
          <p:cNvSpPr txBox="1"/>
          <p:nvPr/>
        </p:nvSpPr>
        <p:spPr>
          <a:xfrm>
            <a:off x="3779838" y="21441481"/>
            <a:ext cx="7416824" cy="938719"/>
          </a:xfrm>
          <a:prstGeom prst="rect">
            <a:avLst/>
          </a:prstGeom>
          <a:noFill/>
        </p:spPr>
        <p:txBody>
          <a:bodyPr wrap="square" rtlCol="0">
            <a:spAutoFit/>
          </a:bodyPr>
          <a:lstStyle/>
          <a:p>
            <a:pPr>
              <a:buFontTx/>
              <a:buChar char="-"/>
            </a:pPr>
            <a:r>
              <a:rPr lang="es-ES" sz="1100" b="1" dirty="0" smtClean="0"/>
              <a:t>Barrera de Vapor: </a:t>
            </a:r>
            <a:r>
              <a:rPr lang="es-ES" sz="1100" dirty="0" smtClean="0"/>
              <a:t>Calculo utilizado para averiguar si en un elemento constructivo se produce condensaciones. En el caso de que produzca condensaciones se deberá de colocar una capa de Barrera de Vapor para evitarlo. / </a:t>
            </a:r>
            <a:r>
              <a:rPr lang="en-US" sz="1100" i="1" dirty="0" smtClean="0"/>
              <a:t>Vapor Barrier: Calculation used to determine if a design element condensation occurs. In the event that condensation occurs should place a vapor barrier layer to prevent it. </a:t>
            </a:r>
          </a:p>
          <a:p>
            <a:pPr>
              <a:buFontTx/>
              <a:buChar char="-"/>
            </a:pPr>
            <a:endParaRPr lang="en-US" sz="1100" i="1" dirty="0" smtClean="0"/>
          </a:p>
        </p:txBody>
      </p:sp>
      <p:sp>
        <p:nvSpPr>
          <p:cNvPr id="64" name="63 CuadroTexto"/>
          <p:cNvSpPr txBox="1"/>
          <p:nvPr/>
        </p:nvSpPr>
        <p:spPr>
          <a:xfrm>
            <a:off x="11556702" y="19893309"/>
            <a:ext cx="7524836" cy="938719"/>
          </a:xfrm>
          <a:prstGeom prst="rect">
            <a:avLst/>
          </a:prstGeom>
          <a:noFill/>
        </p:spPr>
        <p:txBody>
          <a:bodyPr wrap="square" rtlCol="0">
            <a:spAutoFit/>
          </a:bodyPr>
          <a:lstStyle/>
          <a:p>
            <a:r>
              <a:rPr lang="es-ES" sz="1100" b="1" dirty="0" smtClean="0"/>
              <a:t>- Visual </a:t>
            </a:r>
            <a:r>
              <a:rPr lang="es-ES" sz="1100" b="1" dirty="0" err="1" smtClean="0"/>
              <a:t>Comfort</a:t>
            </a:r>
            <a:r>
              <a:rPr lang="es-ES" sz="1100" b="1" dirty="0" smtClean="0"/>
              <a:t>: </a:t>
            </a:r>
            <a:r>
              <a:rPr lang="es-ES" sz="1100" dirty="0" smtClean="0"/>
              <a:t>Este cálculo determina el grado de confort visual al que aspiran los ocupantes de un recinto medido en </a:t>
            </a:r>
            <a:r>
              <a:rPr lang="es-ES" sz="1100" dirty="0" smtClean="0"/>
              <a:t>porcentaje. </a:t>
            </a:r>
            <a:r>
              <a:rPr lang="es-ES" sz="1100" dirty="0" smtClean="0"/>
              <a:t>Se obtiene escogiendo una estancia del edificio y calculando para un punto exacto de la estancia el confort visual que una persona obtiene. </a:t>
            </a:r>
            <a:r>
              <a:rPr lang="es-ES" sz="1100" i="1" dirty="0" smtClean="0"/>
              <a:t>/ </a:t>
            </a:r>
            <a:r>
              <a:rPr lang="en-US" sz="1100" i="1" dirty="0" smtClean="0"/>
              <a:t>This calculation determines the degree of visual comfort to aspiring occupants of a room measured in </a:t>
            </a:r>
            <a:r>
              <a:rPr lang="en-US" sz="1100" i="1" dirty="0" smtClean="0"/>
              <a:t>percent. </a:t>
            </a:r>
            <a:r>
              <a:rPr lang="en-US" sz="1100" i="1" dirty="0" smtClean="0"/>
              <a:t>Is obtained by choosing a stay of the building and by allowing for an exact point of the room visual comfort a person gets.</a:t>
            </a:r>
            <a:endParaRPr lang="es-ES" sz="1100" i="1" dirty="0"/>
          </a:p>
        </p:txBody>
      </p:sp>
      <p:sp>
        <p:nvSpPr>
          <p:cNvPr id="66" name="65 CuadroTexto"/>
          <p:cNvSpPr txBox="1"/>
          <p:nvPr/>
        </p:nvSpPr>
        <p:spPr>
          <a:xfrm>
            <a:off x="11556702" y="20937425"/>
            <a:ext cx="7488832" cy="1277273"/>
          </a:xfrm>
          <a:prstGeom prst="rect">
            <a:avLst/>
          </a:prstGeom>
          <a:noFill/>
        </p:spPr>
        <p:txBody>
          <a:bodyPr wrap="square" rtlCol="0">
            <a:spAutoFit/>
          </a:bodyPr>
          <a:lstStyle/>
          <a:p>
            <a:r>
              <a:rPr lang="es-ES" sz="1100" b="1" dirty="0" smtClean="0"/>
              <a:t>- M.R.T</a:t>
            </a:r>
            <a:r>
              <a:rPr lang="es-ES" sz="1100" dirty="0" smtClean="0"/>
              <a:t>: Suma total de las temperaturas de las paredes, el suelo y el techo teniendo en cuenta el ángulo sólido que forman cada una de ellas desde el punto de medición. Este punto de medición puede ser un objeto que se encuentra sentado (Fig. </a:t>
            </a:r>
            <a:r>
              <a:rPr lang="es-ES" sz="1100" dirty="0" smtClean="0"/>
              <a:t>11) </a:t>
            </a:r>
            <a:r>
              <a:rPr lang="es-ES" sz="1100" dirty="0" smtClean="0"/>
              <a:t>o de pie (Fig. </a:t>
            </a:r>
            <a:r>
              <a:rPr lang="es-ES" sz="1100" dirty="0" smtClean="0"/>
              <a:t>12</a:t>
            </a:r>
            <a:r>
              <a:rPr lang="es-ES" sz="1100" dirty="0" smtClean="0"/>
              <a:t>). El resultado del confort térmico de la sala debe estar entre 19 ºC  -20 ºC. </a:t>
            </a:r>
            <a:r>
              <a:rPr lang="es-ES" sz="1100" i="1" dirty="0" smtClean="0"/>
              <a:t>/ </a:t>
            </a:r>
            <a:r>
              <a:rPr lang="en-US" sz="1100" i="1" dirty="0" smtClean="0"/>
              <a:t>Total sum of the temperatures of the walls, floor and ceiling taking into account the solid angle form each point of measurement. This point of measurement can be an object that sits (Fig. </a:t>
            </a:r>
            <a:r>
              <a:rPr lang="en-US" sz="1100" i="1" dirty="0" smtClean="0"/>
              <a:t>11) </a:t>
            </a:r>
            <a:r>
              <a:rPr lang="en-US" sz="1100" i="1" dirty="0" smtClean="0"/>
              <a:t>or standing (Fig. </a:t>
            </a:r>
            <a:r>
              <a:rPr lang="en-US" sz="1100" i="1" dirty="0" smtClean="0"/>
              <a:t>12</a:t>
            </a:r>
            <a:r>
              <a:rPr lang="en-US" sz="1100" i="1" dirty="0" smtClean="0"/>
              <a:t>). The result of the thermal comfort of the room should be between 19 º C -20 º C.</a:t>
            </a:r>
          </a:p>
          <a:p>
            <a:pPr algn="just"/>
            <a:endParaRPr lang="es-ES" sz="1100" i="1" dirty="0">
              <a:solidFill>
                <a:srgbClr val="FF0000"/>
              </a:solidFill>
            </a:endParaRPr>
          </a:p>
        </p:txBody>
      </p:sp>
      <p:pic>
        <p:nvPicPr>
          <p:cNvPr id="7" name="Picture 10"/>
          <p:cNvPicPr>
            <a:picLocks noChangeAspect="1" noChangeArrowheads="1"/>
          </p:cNvPicPr>
          <p:nvPr/>
        </p:nvPicPr>
        <p:blipFill>
          <a:blip r:embed="rId10" cstate="print"/>
          <a:srcRect/>
          <a:stretch>
            <a:fillRect/>
          </a:stretch>
        </p:blipFill>
        <p:spPr bwMode="auto">
          <a:xfrm>
            <a:off x="13464914" y="22089553"/>
            <a:ext cx="936104" cy="1169260"/>
          </a:xfrm>
          <a:prstGeom prst="rect">
            <a:avLst/>
          </a:prstGeom>
          <a:noFill/>
          <a:ln w="9525">
            <a:noFill/>
            <a:miter lim="800000"/>
            <a:headEnd/>
            <a:tailEnd/>
          </a:ln>
        </p:spPr>
      </p:pic>
      <p:pic>
        <p:nvPicPr>
          <p:cNvPr id="46091" name="Picture 11"/>
          <p:cNvPicPr>
            <a:picLocks noChangeAspect="1" noChangeArrowheads="1"/>
          </p:cNvPicPr>
          <p:nvPr/>
        </p:nvPicPr>
        <p:blipFill>
          <a:blip r:embed="rId11" cstate="print"/>
          <a:srcRect/>
          <a:stretch>
            <a:fillRect/>
          </a:stretch>
        </p:blipFill>
        <p:spPr bwMode="auto">
          <a:xfrm>
            <a:off x="15841178" y="21978351"/>
            <a:ext cx="1224136" cy="1260291"/>
          </a:xfrm>
          <a:prstGeom prst="rect">
            <a:avLst/>
          </a:prstGeom>
          <a:noFill/>
          <a:ln w="9525">
            <a:noFill/>
            <a:miter lim="800000"/>
            <a:headEnd/>
            <a:tailEnd/>
          </a:ln>
        </p:spPr>
      </p:pic>
      <p:sp>
        <p:nvSpPr>
          <p:cNvPr id="69" name="68 CuadroTexto"/>
          <p:cNvSpPr txBox="1"/>
          <p:nvPr/>
        </p:nvSpPr>
        <p:spPr>
          <a:xfrm>
            <a:off x="11664714" y="23457705"/>
            <a:ext cx="9181020" cy="1800493"/>
          </a:xfrm>
          <a:prstGeom prst="rect">
            <a:avLst/>
          </a:prstGeom>
          <a:noFill/>
        </p:spPr>
        <p:txBody>
          <a:bodyPr wrap="square" rtlCol="0">
            <a:spAutoFit/>
          </a:bodyPr>
          <a:lstStyle/>
          <a:p>
            <a:r>
              <a:rPr lang="es-ES" sz="1000" b="1" dirty="0" smtClean="0"/>
              <a:t>Programa Casanova: </a:t>
            </a:r>
            <a:r>
              <a:rPr lang="es-ES" sz="1000" dirty="0" smtClean="0"/>
              <a:t>Es un “software“ de calculo para la calefacción y el refrigeración respecto a la demanda de energía, así como el comportamiento de la temperatura en los edificios. / </a:t>
            </a:r>
            <a:r>
              <a:rPr lang="en-US" sz="1000" i="1" dirty="0" smtClean="0"/>
              <a:t>It is a calculation program for heating and cooling on the demand for energy, and the behavior of the temperature in buildings.</a:t>
            </a:r>
            <a:endParaRPr lang="es-ES" sz="1000" i="1" dirty="0" smtClean="0"/>
          </a:p>
          <a:p>
            <a:endParaRPr lang="es-ES" sz="1000" dirty="0" smtClean="0"/>
          </a:p>
          <a:p>
            <a:r>
              <a:rPr lang="es-ES" sz="1000" dirty="0" smtClean="0"/>
              <a:t> De este programa podemos obtener datos como: / </a:t>
            </a:r>
            <a:r>
              <a:rPr lang="en-US" sz="1000" i="1" dirty="0" smtClean="0"/>
              <a:t>In this program we can obtain data such as:</a:t>
            </a:r>
            <a:endParaRPr lang="es-ES" sz="1000" i="1" dirty="0" smtClean="0"/>
          </a:p>
          <a:p>
            <a:r>
              <a:rPr lang="es-ES" sz="1000" dirty="0" smtClean="0"/>
              <a:t>      - Horas de Calefacción y refrigeración. (Anual) </a:t>
            </a:r>
            <a:r>
              <a:rPr lang="es-ES" sz="1000" i="1" dirty="0" smtClean="0"/>
              <a:t>/</a:t>
            </a:r>
            <a:r>
              <a:rPr lang="es-ES" sz="1000" b="1" i="1" dirty="0" smtClean="0"/>
              <a:t> </a:t>
            </a:r>
            <a:r>
              <a:rPr lang="es-ES" sz="1000" i="1" dirty="0" err="1" smtClean="0"/>
              <a:t>Heating</a:t>
            </a:r>
            <a:r>
              <a:rPr lang="es-ES" sz="1000" i="1" dirty="0" smtClean="0"/>
              <a:t> and </a:t>
            </a:r>
            <a:r>
              <a:rPr lang="es-ES" sz="1000" i="1" dirty="0" err="1" smtClean="0"/>
              <a:t>cooling</a:t>
            </a:r>
            <a:r>
              <a:rPr lang="es-ES" sz="1000" i="1" dirty="0" smtClean="0"/>
              <a:t> </a:t>
            </a:r>
            <a:r>
              <a:rPr lang="es-ES" sz="1000" i="1" dirty="0" err="1" smtClean="0"/>
              <a:t>hours</a:t>
            </a:r>
            <a:r>
              <a:rPr lang="es-ES" sz="1000" i="1" dirty="0" smtClean="0"/>
              <a:t> (</a:t>
            </a:r>
            <a:r>
              <a:rPr lang="es-ES" sz="1000" i="1" dirty="0" err="1" smtClean="0"/>
              <a:t>Annual</a:t>
            </a:r>
            <a:r>
              <a:rPr lang="es-ES" sz="1000" i="1" dirty="0" smtClean="0"/>
              <a:t>). Fig.13</a:t>
            </a:r>
            <a:endParaRPr lang="es-ES" sz="1000" dirty="0" smtClean="0"/>
          </a:p>
          <a:p>
            <a:r>
              <a:rPr lang="es-ES" sz="1000" dirty="0" smtClean="0"/>
              <a:t>      </a:t>
            </a:r>
            <a:r>
              <a:rPr lang="es-ES" sz="1000" dirty="0" smtClean="0"/>
              <a:t>- Balance de Calor. </a:t>
            </a:r>
            <a:r>
              <a:rPr lang="es-ES" sz="1000" i="1" dirty="0" smtClean="0"/>
              <a:t>/ </a:t>
            </a:r>
            <a:r>
              <a:rPr lang="es-ES" sz="1000" i="1" dirty="0" err="1" smtClean="0"/>
              <a:t>Heat</a:t>
            </a:r>
            <a:r>
              <a:rPr lang="es-ES" sz="1000" i="1" dirty="0" smtClean="0"/>
              <a:t> Balance.</a:t>
            </a:r>
          </a:p>
          <a:p>
            <a:r>
              <a:rPr lang="es-ES" sz="1000" dirty="0" smtClean="0"/>
              <a:t>      - Balance de refrigeración</a:t>
            </a:r>
            <a:r>
              <a:rPr lang="es-ES" sz="1000" i="1" dirty="0" smtClean="0"/>
              <a:t>./  </a:t>
            </a:r>
            <a:r>
              <a:rPr lang="es-ES" sz="1000" i="1" dirty="0" err="1" smtClean="0"/>
              <a:t>Cooling</a:t>
            </a:r>
            <a:r>
              <a:rPr lang="es-ES" sz="1000" i="1" dirty="0" smtClean="0"/>
              <a:t> Balance</a:t>
            </a:r>
            <a:r>
              <a:rPr lang="es-ES" sz="1000" i="1" dirty="0" smtClean="0"/>
              <a:t>. </a:t>
            </a:r>
            <a:r>
              <a:rPr lang="es-ES" sz="1000" i="1" dirty="0" smtClean="0"/>
              <a:t>Fig.14</a:t>
            </a:r>
            <a:endParaRPr lang="es-ES" sz="1000" dirty="0" smtClean="0"/>
          </a:p>
          <a:p>
            <a:r>
              <a:rPr lang="es-ES" sz="1000" dirty="0" smtClean="0"/>
              <a:t>      - Balance de ventanas ( Ganancia solar, Transmisión perdidas ventanas). </a:t>
            </a:r>
            <a:r>
              <a:rPr lang="es-ES" sz="1000" i="1" dirty="0" smtClean="0"/>
              <a:t>/ Balance </a:t>
            </a:r>
            <a:r>
              <a:rPr lang="es-ES" sz="1000" i="1" dirty="0" err="1" smtClean="0"/>
              <a:t>windows</a:t>
            </a:r>
            <a:r>
              <a:rPr lang="es-ES" sz="1000" i="1" dirty="0" smtClean="0"/>
              <a:t> (solar </a:t>
            </a:r>
            <a:r>
              <a:rPr lang="es-ES" sz="1000" i="1" dirty="0" err="1" smtClean="0"/>
              <a:t>gain</a:t>
            </a:r>
            <a:r>
              <a:rPr lang="es-ES" sz="1000" i="1" dirty="0" smtClean="0"/>
              <a:t>, </a:t>
            </a:r>
            <a:r>
              <a:rPr lang="es-ES" sz="1000" i="1" dirty="0" err="1" smtClean="0"/>
              <a:t>Transmission</a:t>
            </a:r>
            <a:r>
              <a:rPr lang="es-ES" sz="1000" i="1" dirty="0" smtClean="0"/>
              <a:t> </a:t>
            </a:r>
            <a:r>
              <a:rPr lang="es-ES" sz="1000" i="1" dirty="0" err="1" smtClean="0"/>
              <a:t>losses</a:t>
            </a:r>
            <a:r>
              <a:rPr lang="es-ES" sz="1000" i="1" dirty="0" smtClean="0"/>
              <a:t> </a:t>
            </a:r>
            <a:r>
              <a:rPr lang="es-ES" sz="1000" i="1" dirty="0" err="1" smtClean="0"/>
              <a:t>windows</a:t>
            </a:r>
            <a:r>
              <a:rPr lang="es-ES" sz="1000" i="1" dirty="0" smtClean="0"/>
              <a:t>)</a:t>
            </a:r>
          </a:p>
          <a:p>
            <a:r>
              <a:rPr lang="es-ES" sz="1000" dirty="0" smtClean="0"/>
              <a:t>      - Energías primarias y finales demandadas de calefacción. </a:t>
            </a:r>
            <a:r>
              <a:rPr lang="es-ES" sz="1000" i="1" dirty="0" smtClean="0"/>
              <a:t>/ </a:t>
            </a:r>
            <a:r>
              <a:rPr lang="es-ES" sz="1000" i="1" dirty="0" err="1" smtClean="0"/>
              <a:t>Primary</a:t>
            </a:r>
            <a:r>
              <a:rPr lang="es-ES" sz="1000" i="1" dirty="0" smtClean="0"/>
              <a:t> and </a:t>
            </a:r>
            <a:r>
              <a:rPr lang="es-ES" sz="1000" i="1" dirty="0" err="1" smtClean="0"/>
              <a:t>end</a:t>
            </a:r>
            <a:r>
              <a:rPr lang="es-ES" sz="1000" i="1" dirty="0" smtClean="0"/>
              <a:t> </a:t>
            </a:r>
            <a:r>
              <a:rPr lang="es-ES" sz="1000" i="1" dirty="0" err="1" smtClean="0"/>
              <a:t>energy</a:t>
            </a:r>
            <a:r>
              <a:rPr lang="es-ES" sz="1000" i="1" dirty="0" smtClean="0"/>
              <a:t> </a:t>
            </a:r>
            <a:r>
              <a:rPr lang="es-ES" sz="1000" i="1" dirty="0" err="1" smtClean="0"/>
              <a:t>demand</a:t>
            </a:r>
            <a:r>
              <a:rPr lang="es-ES" sz="1000" i="1" dirty="0" smtClean="0"/>
              <a:t> </a:t>
            </a:r>
            <a:r>
              <a:rPr lang="es-ES" sz="1000" i="1" dirty="0" err="1" smtClean="0"/>
              <a:t>for</a:t>
            </a:r>
            <a:r>
              <a:rPr lang="es-ES" sz="1000" i="1" dirty="0" smtClean="0"/>
              <a:t> </a:t>
            </a:r>
            <a:r>
              <a:rPr lang="es-ES" sz="1000" i="1" dirty="0" err="1" smtClean="0"/>
              <a:t>heating</a:t>
            </a:r>
            <a:r>
              <a:rPr lang="es-ES" sz="1000" i="1" dirty="0" smtClean="0"/>
              <a:t>.</a:t>
            </a:r>
            <a:endParaRPr lang="es-ES" sz="1000" dirty="0" smtClean="0"/>
          </a:p>
          <a:p>
            <a:r>
              <a:rPr lang="es-ES" sz="1000" dirty="0" smtClean="0"/>
              <a:t>      - Energías primarias y finales demandadas de refrigeración. </a:t>
            </a:r>
            <a:r>
              <a:rPr lang="es-ES" sz="1000" i="1" dirty="0" smtClean="0"/>
              <a:t>/ </a:t>
            </a:r>
            <a:r>
              <a:rPr lang="es-ES" sz="1000" i="1" dirty="0" err="1" smtClean="0"/>
              <a:t>Primary</a:t>
            </a:r>
            <a:r>
              <a:rPr lang="es-ES" sz="1000" i="1" dirty="0" smtClean="0"/>
              <a:t> and </a:t>
            </a:r>
            <a:r>
              <a:rPr lang="es-ES" sz="1000" i="1" dirty="0" err="1" smtClean="0"/>
              <a:t>end</a:t>
            </a:r>
            <a:r>
              <a:rPr lang="es-ES" sz="1000" i="1" dirty="0" smtClean="0"/>
              <a:t> </a:t>
            </a:r>
            <a:r>
              <a:rPr lang="es-ES" sz="1000" i="1" dirty="0" err="1" smtClean="0"/>
              <a:t>energy</a:t>
            </a:r>
            <a:r>
              <a:rPr lang="es-ES" sz="1000" i="1" dirty="0" smtClean="0"/>
              <a:t> </a:t>
            </a:r>
            <a:r>
              <a:rPr lang="es-ES" sz="1000" i="1" dirty="0" err="1" smtClean="0"/>
              <a:t>demand</a:t>
            </a:r>
            <a:r>
              <a:rPr lang="es-ES" sz="1000" i="1" dirty="0" smtClean="0"/>
              <a:t> </a:t>
            </a:r>
            <a:r>
              <a:rPr lang="es-ES" sz="1000" i="1" dirty="0" err="1" smtClean="0"/>
              <a:t>for</a:t>
            </a:r>
            <a:r>
              <a:rPr lang="es-ES" sz="1000" i="1" dirty="0" smtClean="0"/>
              <a:t>  </a:t>
            </a:r>
            <a:r>
              <a:rPr lang="es-ES" sz="1000" i="1" dirty="0" err="1" smtClean="0"/>
              <a:t>cooling</a:t>
            </a:r>
            <a:r>
              <a:rPr lang="es-ES" sz="1000" i="1" dirty="0" smtClean="0"/>
              <a:t>.</a:t>
            </a:r>
            <a:endParaRPr lang="es-ES" sz="1000" dirty="0" smtClean="0"/>
          </a:p>
          <a:p>
            <a:r>
              <a:rPr lang="es-ES" sz="1100" dirty="0" smtClean="0"/>
              <a:t>  </a:t>
            </a:r>
            <a:endParaRPr lang="es-ES" sz="1100" dirty="0"/>
          </a:p>
        </p:txBody>
      </p:sp>
      <p:sp>
        <p:nvSpPr>
          <p:cNvPr id="70" name="69 CuadroTexto"/>
          <p:cNvSpPr txBox="1"/>
          <p:nvPr/>
        </p:nvSpPr>
        <p:spPr>
          <a:xfrm>
            <a:off x="3815842" y="22737625"/>
            <a:ext cx="7128792" cy="1785104"/>
          </a:xfrm>
          <a:prstGeom prst="rect">
            <a:avLst/>
          </a:prstGeom>
          <a:noFill/>
        </p:spPr>
        <p:txBody>
          <a:bodyPr wrap="square" rtlCol="0">
            <a:spAutoFit/>
          </a:bodyPr>
          <a:lstStyle/>
          <a:p>
            <a:r>
              <a:rPr lang="es-ES" sz="1100" b="1" dirty="0" smtClean="0"/>
              <a:t>- Autodesk </a:t>
            </a:r>
            <a:r>
              <a:rPr lang="es-ES" sz="1100" b="1" dirty="0" err="1" smtClean="0"/>
              <a:t>Ecotect</a:t>
            </a:r>
            <a:r>
              <a:rPr lang="es-ES" sz="1100" b="1" dirty="0" smtClean="0"/>
              <a:t> </a:t>
            </a:r>
            <a:r>
              <a:rPr lang="es-ES" sz="1100" b="1" dirty="0" err="1" smtClean="0"/>
              <a:t>Analysis</a:t>
            </a:r>
            <a:r>
              <a:rPr lang="es-ES" sz="1100" b="1" dirty="0" smtClean="0"/>
              <a:t>: </a:t>
            </a:r>
            <a:r>
              <a:rPr lang="es-ES" sz="1100" dirty="0" smtClean="0"/>
              <a:t>Es un “software” análisis de diseño sostenible que ofrece una amplia gama de simulaciones y análisis de funcionamiento energético que  permite mejorar el rendimiento de los edificios. </a:t>
            </a:r>
            <a:r>
              <a:rPr lang="es-ES" sz="1100" i="1" dirty="0" smtClean="0"/>
              <a:t>/ </a:t>
            </a:r>
            <a:r>
              <a:rPr lang="en-US" sz="1100" i="1" dirty="0" smtClean="0"/>
              <a:t>A program of analysis of sustainable design that offers a wide range of simulations and analysis of energy performance that improves the performance of buildings.</a:t>
            </a:r>
          </a:p>
          <a:p>
            <a:endParaRPr lang="es-ES" sz="1100" dirty="0" smtClean="0"/>
          </a:p>
          <a:p>
            <a:r>
              <a:rPr lang="es-ES" sz="1100" dirty="0" smtClean="0"/>
              <a:t>De este programa obtienen datos que representan la posición solar y las sombras provocadas en el edificio para (</a:t>
            </a:r>
            <a:r>
              <a:rPr lang="es-ES" sz="1100" dirty="0" smtClean="0"/>
              <a:t>Fig.9) </a:t>
            </a:r>
            <a:r>
              <a:rPr lang="es-ES" sz="1100" dirty="0" smtClean="0"/>
              <a:t>el 21 Junio 12:00 PM y la Fig. </a:t>
            </a:r>
            <a:r>
              <a:rPr lang="es-ES" sz="1100" dirty="0" smtClean="0"/>
              <a:t>10 </a:t>
            </a:r>
            <a:r>
              <a:rPr lang="es-ES" sz="1100" dirty="0" smtClean="0"/>
              <a:t>que </a:t>
            </a:r>
            <a:r>
              <a:rPr lang="es-ES" sz="1100" dirty="0" smtClean="0"/>
              <a:t>representa 21 de Diciembre a las 12:00 Pm, que representan las estaciones de verano e invierno respectivamente / </a:t>
            </a:r>
            <a:r>
              <a:rPr lang="en-US" sz="1100" i="1" dirty="0" smtClean="0"/>
              <a:t>In this program earn the position data representing the sun and shadows caused in the building (Fig. </a:t>
            </a:r>
            <a:r>
              <a:rPr lang="en-US" sz="1100" i="1" dirty="0" smtClean="0"/>
              <a:t>9)</a:t>
            </a:r>
            <a:r>
              <a:rPr lang="en-US" sz="1100" i="1" dirty="0" smtClean="0"/>
              <a:t> </a:t>
            </a:r>
            <a:r>
              <a:rPr lang="en-US" sz="1100" i="1" dirty="0" smtClean="0"/>
              <a:t>on June 21 24:00 and Fig </a:t>
            </a:r>
            <a:r>
              <a:rPr lang="en-US" sz="1100" i="1" dirty="0" smtClean="0"/>
              <a:t>10 </a:t>
            </a:r>
            <a:r>
              <a:rPr lang="en-US" sz="1100" i="1" dirty="0" smtClean="0"/>
              <a:t>is December 21 at 12:00 pm, representing the summer and winter seasons respectively.</a:t>
            </a:r>
            <a:endParaRPr lang="es-ES" sz="1100" i="1" dirty="0">
              <a:solidFill>
                <a:srgbClr val="FF0000"/>
              </a:solidFill>
            </a:endParaRPr>
          </a:p>
        </p:txBody>
      </p:sp>
      <p:sp>
        <p:nvSpPr>
          <p:cNvPr id="74" name="73 CuadroTexto"/>
          <p:cNvSpPr txBox="1"/>
          <p:nvPr/>
        </p:nvSpPr>
        <p:spPr>
          <a:xfrm>
            <a:off x="4031866" y="10136225"/>
            <a:ext cx="10585176" cy="400110"/>
          </a:xfrm>
          <a:prstGeom prst="rect">
            <a:avLst/>
          </a:prstGeom>
          <a:noFill/>
        </p:spPr>
        <p:txBody>
          <a:bodyPr wrap="square" rtlCol="0">
            <a:spAutoFit/>
          </a:bodyPr>
          <a:lstStyle/>
          <a:p>
            <a:r>
              <a:rPr lang="es-ES" sz="2000" b="1" dirty="0" smtClean="0"/>
              <a:t>DESARROLLO CONSTRUCTIVO / </a:t>
            </a:r>
            <a:r>
              <a:rPr lang="es-ES" sz="2000" b="1" i="1" dirty="0" smtClean="0"/>
              <a:t>BUILDING DEVELOPMENT </a:t>
            </a:r>
            <a:endParaRPr lang="es-ES" sz="2000" b="1" i="1" dirty="0"/>
          </a:p>
        </p:txBody>
      </p:sp>
      <p:cxnSp>
        <p:nvCxnSpPr>
          <p:cNvPr id="76" name="75 Conector recto"/>
          <p:cNvCxnSpPr/>
          <p:nvPr/>
        </p:nvCxnSpPr>
        <p:spPr>
          <a:xfrm>
            <a:off x="4139878" y="9920201"/>
            <a:ext cx="16309812" cy="36004"/>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pic>
        <p:nvPicPr>
          <p:cNvPr id="46096" name="Picture 16"/>
          <p:cNvPicPr>
            <a:picLocks noChangeAspect="1" noChangeArrowheads="1"/>
          </p:cNvPicPr>
          <p:nvPr/>
        </p:nvPicPr>
        <p:blipFill>
          <a:blip r:embed="rId12" cstate="print"/>
          <a:srcRect/>
          <a:stretch>
            <a:fillRect/>
          </a:stretch>
        </p:blipFill>
        <p:spPr bwMode="auto">
          <a:xfrm>
            <a:off x="3599818" y="24573829"/>
            <a:ext cx="3774551" cy="2006707"/>
          </a:xfrm>
          <a:prstGeom prst="rect">
            <a:avLst/>
          </a:prstGeom>
          <a:noFill/>
          <a:ln w="9525">
            <a:noFill/>
            <a:miter lim="800000"/>
            <a:headEnd/>
            <a:tailEnd/>
          </a:ln>
        </p:spPr>
      </p:pic>
      <p:sp>
        <p:nvSpPr>
          <p:cNvPr id="82" name="81 CuadroTexto"/>
          <p:cNvSpPr txBox="1"/>
          <p:nvPr/>
        </p:nvSpPr>
        <p:spPr>
          <a:xfrm>
            <a:off x="3635822" y="26626057"/>
            <a:ext cx="631904" cy="307777"/>
          </a:xfrm>
          <a:prstGeom prst="rect">
            <a:avLst/>
          </a:prstGeom>
          <a:noFill/>
        </p:spPr>
        <p:txBody>
          <a:bodyPr wrap="none" rtlCol="0">
            <a:spAutoFit/>
          </a:bodyPr>
          <a:lstStyle/>
          <a:p>
            <a:r>
              <a:rPr lang="es-ES" sz="1400" dirty="0" smtClean="0"/>
              <a:t>Fig. </a:t>
            </a:r>
            <a:r>
              <a:rPr lang="es-ES" sz="1400" dirty="0" smtClean="0"/>
              <a:t>9</a:t>
            </a:r>
            <a:endParaRPr lang="es-ES" sz="1400" dirty="0"/>
          </a:p>
        </p:txBody>
      </p:sp>
      <p:pic>
        <p:nvPicPr>
          <p:cNvPr id="46097" name="Picture 17"/>
          <p:cNvPicPr>
            <a:picLocks noChangeAspect="1" noChangeArrowheads="1"/>
          </p:cNvPicPr>
          <p:nvPr/>
        </p:nvPicPr>
        <p:blipFill>
          <a:blip r:embed="rId13" cstate="print"/>
          <a:srcRect/>
          <a:stretch>
            <a:fillRect/>
          </a:stretch>
        </p:blipFill>
        <p:spPr bwMode="auto">
          <a:xfrm>
            <a:off x="7452246" y="24573829"/>
            <a:ext cx="3739916" cy="2016224"/>
          </a:xfrm>
          <a:prstGeom prst="rect">
            <a:avLst/>
          </a:prstGeom>
          <a:noFill/>
          <a:ln w="9525">
            <a:noFill/>
            <a:miter lim="800000"/>
            <a:headEnd/>
            <a:tailEnd/>
          </a:ln>
        </p:spPr>
      </p:pic>
      <p:sp>
        <p:nvSpPr>
          <p:cNvPr id="85" name="84 CuadroTexto"/>
          <p:cNvSpPr txBox="1"/>
          <p:nvPr/>
        </p:nvSpPr>
        <p:spPr>
          <a:xfrm>
            <a:off x="7524254" y="26698065"/>
            <a:ext cx="731290" cy="307777"/>
          </a:xfrm>
          <a:prstGeom prst="rect">
            <a:avLst/>
          </a:prstGeom>
          <a:noFill/>
        </p:spPr>
        <p:txBody>
          <a:bodyPr wrap="none" rtlCol="0">
            <a:spAutoFit/>
          </a:bodyPr>
          <a:lstStyle/>
          <a:p>
            <a:r>
              <a:rPr lang="es-ES" sz="1400" dirty="0" smtClean="0"/>
              <a:t>Fig. </a:t>
            </a:r>
            <a:r>
              <a:rPr lang="es-ES" sz="1400" dirty="0" smtClean="0"/>
              <a:t>10</a:t>
            </a:r>
            <a:endParaRPr lang="es-ES" sz="1400" dirty="0"/>
          </a:p>
        </p:txBody>
      </p:sp>
      <p:pic>
        <p:nvPicPr>
          <p:cNvPr id="46098" name="Picture 18"/>
          <p:cNvPicPr>
            <a:picLocks noChangeAspect="1" noChangeArrowheads="1"/>
          </p:cNvPicPr>
          <p:nvPr/>
        </p:nvPicPr>
        <p:blipFill>
          <a:blip r:embed="rId14" cstate="print"/>
          <a:srcRect/>
          <a:stretch>
            <a:fillRect/>
          </a:stretch>
        </p:blipFill>
        <p:spPr bwMode="auto">
          <a:xfrm>
            <a:off x="3557645" y="10928313"/>
            <a:ext cx="3350373" cy="1800200"/>
          </a:xfrm>
          <a:prstGeom prst="rect">
            <a:avLst/>
          </a:prstGeom>
          <a:noFill/>
          <a:ln w="9525">
            <a:noFill/>
            <a:miter lim="800000"/>
            <a:headEnd/>
            <a:tailEnd/>
          </a:ln>
        </p:spPr>
      </p:pic>
      <p:pic>
        <p:nvPicPr>
          <p:cNvPr id="46099" name="Picture 19"/>
          <p:cNvPicPr>
            <a:picLocks noChangeAspect="1" noChangeArrowheads="1"/>
          </p:cNvPicPr>
          <p:nvPr/>
        </p:nvPicPr>
        <p:blipFill>
          <a:blip r:embed="rId15" cstate="print"/>
          <a:srcRect/>
          <a:stretch>
            <a:fillRect/>
          </a:stretch>
        </p:blipFill>
        <p:spPr bwMode="auto">
          <a:xfrm>
            <a:off x="7012458" y="10964317"/>
            <a:ext cx="3213385" cy="1800200"/>
          </a:xfrm>
          <a:prstGeom prst="rect">
            <a:avLst/>
          </a:prstGeom>
          <a:noFill/>
          <a:ln w="9525">
            <a:noFill/>
            <a:miter lim="800000"/>
            <a:headEnd/>
            <a:tailEnd/>
          </a:ln>
        </p:spPr>
      </p:pic>
      <p:pic>
        <p:nvPicPr>
          <p:cNvPr id="46100" name="Picture 20"/>
          <p:cNvPicPr>
            <a:picLocks noChangeAspect="1" noChangeArrowheads="1"/>
          </p:cNvPicPr>
          <p:nvPr/>
        </p:nvPicPr>
        <p:blipFill>
          <a:blip r:embed="rId16" cstate="print"/>
          <a:srcRect/>
          <a:stretch>
            <a:fillRect/>
          </a:stretch>
        </p:blipFill>
        <p:spPr bwMode="auto">
          <a:xfrm>
            <a:off x="10356028" y="10928313"/>
            <a:ext cx="3252902" cy="1764196"/>
          </a:xfrm>
          <a:prstGeom prst="rect">
            <a:avLst/>
          </a:prstGeom>
          <a:noFill/>
          <a:ln w="9525">
            <a:noFill/>
            <a:miter lim="800000"/>
            <a:headEnd/>
            <a:tailEnd/>
          </a:ln>
        </p:spPr>
      </p:pic>
      <p:pic>
        <p:nvPicPr>
          <p:cNvPr id="46101" name="Picture 21"/>
          <p:cNvPicPr>
            <a:picLocks noChangeAspect="1" noChangeArrowheads="1"/>
          </p:cNvPicPr>
          <p:nvPr/>
        </p:nvPicPr>
        <p:blipFill>
          <a:blip r:embed="rId17" cstate="print"/>
          <a:srcRect/>
          <a:stretch>
            <a:fillRect/>
          </a:stretch>
        </p:blipFill>
        <p:spPr bwMode="auto">
          <a:xfrm>
            <a:off x="13019582" y="10964317"/>
            <a:ext cx="2785592" cy="1656184"/>
          </a:xfrm>
          <a:prstGeom prst="rect">
            <a:avLst/>
          </a:prstGeom>
          <a:noFill/>
          <a:ln w="9525">
            <a:noFill/>
            <a:miter lim="800000"/>
            <a:headEnd/>
            <a:tailEnd/>
          </a:ln>
        </p:spPr>
      </p:pic>
      <p:pic>
        <p:nvPicPr>
          <p:cNvPr id="46102" name="Picture 22"/>
          <p:cNvPicPr>
            <a:picLocks noChangeAspect="1" noChangeArrowheads="1"/>
          </p:cNvPicPr>
          <p:nvPr/>
        </p:nvPicPr>
        <p:blipFill>
          <a:blip r:embed="rId18" cstate="print"/>
          <a:srcRect/>
          <a:stretch>
            <a:fillRect/>
          </a:stretch>
        </p:blipFill>
        <p:spPr bwMode="auto">
          <a:xfrm>
            <a:off x="15769170" y="10928312"/>
            <a:ext cx="2736304" cy="1710191"/>
          </a:xfrm>
          <a:prstGeom prst="rect">
            <a:avLst/>
          </a:prstGeom>
          <a:noFill/>
          <a:ln w="9525">
            <a:noFill/>
            <a:miter lim="800000"/>
            <a:headEnd/>
            <a:tailEnd/>
          </a:ln>
        </p:spPr>
      </p:pic>
      <p:pic>
        <p:nvPicPr>
          <p:cNvPr id="46103" name="Picture 23"/>
          <p:cNvPicPr>
            <a:picLocks noChangeAspect="1" noChangeArrowheads="1"/>
          </p:cNvPicPr>
          <p:nvPr/>
        </p:nvPicPr>
        <p:blipFill>
          <a:blip r:embed="rId19" cstate="print"/>
          <a:srcRect/>
          <a:stretch>
            <a:fillRect/>
          </a:stretch>
        </p:blipFill>
        <p:spPr bwMode="auto">
          <a:xfrm>
            <a:off x="18721498" y="11000321"/>
            <a:ext cx="2405580" cy="1514160"/>
          </a:xfrm>
          <a:prstGeom prst="rect">
            <a:avLst/>
          </a:prstGeom>
          <a:noFill/>
          <a:ln w="9525">
            <a:noFill/>
            <a:miter lim="800000"/>
            <a:headEnd/>
            <a:tailEnd/>
          </a:ln>
        </p:spPr>
      </p:pic>
      <p:pic>
        <p:nvPicPr>
          <p:cNvPr id="46104" name="Picture 24" descr="C:\Users\Alejandro\Desktop\PRESENTACIÓN PFG VALENCIA\FOTOS RENDERS\Vista 3D 72.jpg"/>
          <p:cNvPicPr>
            <a:picLocks noChangeAspect="1" noChangeArrowheads="1"/>
          </p:cNvPicPr>
          <p:nvPr/>
        </p:nvPicPr>
        <p:blipFill>
          <a:blip r:embed="rId20" cstate="print"/>
          <a:srcRect/>
          <a:stretch>
            <a:fillRect/>
          </a:stretch>
        </p:blipFill>
        <p:spPr bwMode="auto">
          <a:xfrm>
            <a:off x="18577482" y="15091180"/>
            <a:ext cx="2304256" cy="1688511"/>
          </a:xfrm>
          <a:prstGeom prst="rect">
            <a:avLst/>
          </a:prstGeom>
          <a:noFill/>
        </p:spPr>
      </p:pic>
      <p:pic>
        <p:nvPicPr>
          <p:cNvPr id="46105" name="Picture 25" descr="C:\Users\Alejandro\Desktop\PRESENTACIÓN PFG VALENCIA\FOTOS RENDERS\Vista 3D 66.jpg"/>
          <p:cNvPicPr>
            <a:picLocks noChangeAspect="1" noChangeArrowheads="1"/>
          </p:cNvPicPr>
          <p:nvPr/>
        </p:nvPicPr>
        <p:blipFill>
          <a:blip r:embed="rId21" cstate="print"/>
          <a:srcRect/>
          <a:stretch>
            <a:fillRect/>
          </a:stretch>
        </p:blipFill>
        <p:spPr bwMode="auto">
          <a:xfrm>
            <a:off x="6588150" y="17409033"/>
            <a:ext cx="2324692" cy="1526854"/>
          </a:xfrm>
          <a:prstGeom prst="rect">
            <a:avLst/>
          </a:prstGeom>
          <a:noFill/>
        </p:spPr>
      </p:pic>
      <p:pic>
        <p:nvPicPr>
          <p:cNvPr id="46106" name="Picture 26" descr="C:\Users\Alejandro\Desktop\PRESENTACIÓN PFG VALENCIA\FOTOS RENDERS\Vista 3D 71.jpg"/>
          <p:cNvPicPr>
            <a:picLocks noChangeAspect="1" noChangeArrowheads="1"/>
          </p:cNvPicPr>
          <p:nvPr/>
        </p:nvPicPr>
        <p:blipFill>
          <a:blip r:embed="rId22" cstate="print"/>
          <a:srcRect/>
          <a:stretch>
            <a:fillRect/>
          </a:stretch>
        </p:blipFill>
        <p:spPr bwMode="auto">
          <a:xfrm>
            <a:off x="3779838" y="17409033"/>
            <a:ext cx="2614998" cy="1577493"/>
          </a:xfrm>
          <a:prstGeom prst="rect">
            <a:avLst/>
          </a:prstGeom>
          <a:noFill/>
        </p:spPr>
      </p:pic>
      <p:pic>
        <p:nvPicPr>
          <p:cNvPr id="46107" name="Picture 27" descr="C:\Users\Alejandro\Desktop\TECHNOLOGICAL DESIGN\Delivery 28-06-011\Vista 3D 56.jpg"/>
          <p:cNvPicPr>
            <a:picLocks noChangeAspect="1" noChangeArrowheads="1"/>
          </p:cNvPicPr>
          <p:nvPr/>
        </p:nvPicPr>
        <p:blipFill>
          <a:blip r:embed="rId23" cstate="print"/>
          <a:srcRect/>
          <a:stretch>
            <a:fillRect/>
          </a:stretch>
        </p:blipFill>
        <p:spPr bwMode="auto">
          <a:xfrm>
            <a:off x="12564813" y="17337025"/>
            <a:ext cx="2912509" cy="1588939"/>
          </a:xfrm>
          <a:prstGeom prst="rect">
            <a:avLst/>
          </a:prstGeom>
          <a:noFill/>
        </p:spPr>
      </p:pic>
      <p:pic>
        <p:nvPicPr>
          <p:cNvPr id="46108" name="Picture 28" descr="C:\Users\Alejandro\Desktop\TECHNOLOGICAL DESIGN\Delivery 28-06-011\Vista 3D 51.jpg"/>
          <p:cNvPicPr>
            <a:picLocks noChangeAspect="1" noChangeArrowheads="1"/>
          </p:cNvPicPr>
          <p:nvPr/>
        </p:nvPicPr>
        <p:blipFill>
          <a:blip r:embed="rId24" cstate="print"/>
          <a:srcRect/>
          <a:stretch>
            <a:fillRect/>
          </a:stretch>
        </p:blipFill>
        <p:spPr bwMode="auto">
          <a:xfrm>
            <a:off x="15625154" y="17193009"/>
            <a:ext cx="1969575" cy="1677786"/>
          </a:xfrm>
          <a:prstGeom prst="rect">
            <a:avLst/>
          </a:prstGeom>
          <a:noFill/>
        </p:spPr>
      </p:pic>
      <p:pic>
        <p:nvPicPr>
          <p:cNvPr id="46109" name="Picture 29" descr="C:\Users\Alejandro\Desktop\TECHNOLOGICAL DESIGN\Delivery 28-06-011\Vista 3D 46 3 GD.jpg"/>
          <p:cNvPicPr>
            <a:picLocks noChangeAspect="1" noChangeArrowheads="1"/>
          </p:cNvPicPr>
          <p:nvPr/>
        </p:nvPicPr>
        <p:blipFill>
          <a:blip r:embed="rId25" cstate="print"/>
          <a:srcRect/>
          <a:stretch>
            <a:fillRect/>
          </a:stretch>
        </p:blipFill>
        <p:spPr bwMode="auto">
          <a:xfrm>
            <a:off x="3671826" y="13340987"/>
            <a:ext cx="2916324" cy="1646824"/>
          </a:xfrm>
          <a:prstGeom prst="rect">
            <a:avLst/>
          </a:prstGeom>
          <a:noFill/>
        </p:spPr>
      </p:pic>
      <p:pic>
        <p:nvPicPr>
          <p:cNvPr id="46111" name="Picture 31" descr="C:\Users\Alejandro\Desktop\TECHNOLOGICAL DESIGN\Delivery 28-06-011\Vista 3D 62FFF.jpg"/>
          <p:cNvPicPr>
            <a:picLocks noChangeAspect="1" noChangeArrowheads="1"/>
          </p:cNvPicPr>
          <p:nvPr/>
        </p:nvPicPr>
        <p:blipFill>
          <a:blip r:embed="rId26" cstate="print"/>
          <a:srcRect/>
          <a:stretch>
            <a:fillRect/>
          </a:stretch>
        </p:blipFill>
        <p:spPr bwMode="auto">
          <a:xfrm>
            <a:off x="3707830" y="15320801"/>
            <a:ext cx="2911776" cy="1761902"/>
          </a:xfrm>
          <a:prstGeom prst="rect">
            <a:avLst/>
          </a:prstGeom>
          <a:noFill/>
        </p:spPr>
      </p:pic>
      <p:pic>
        <p:nvPicPr>
          <p:cNvPr id="46116" name="Picture 36" descr="C:\Users\Alejandro\Desktop\TECHNOLOGICAL DESIGN\Delivery 28-06-011\Vista 3D 63rrr.jpg"/>
          <p:cNvPicPr>
            <a:picLocks noChangeAspect="1" noChangeArrowheads="1"/>
          </p:cNvPicPr>
          <p:nvPr/>
        </p:nvPicPr>
        <p:blipFill>
          <a:blip r:embed="rId27" cstate="print"/>
          <a:srcRect/>
          <a:stretch>
            <a:fillRect/>
          </a:stretch>
        </p:blipFill>
        <p:spPr bwMode="auto">
          <a:xfrm>
            <a:off x="18541478" y="12989827"/>
            <a:ext cx="2376264" cy="2013600"/>
          </a:xfrm>
          <a:prstGeom prst="rect">
            <a:avLst/>
          </a:prstGeom>
          <a:noFill/>
        </p:spPr>
      </p:pic>
      <p:pic>
        <p:nvPicPr>
          <p:cNvPr id="46117" name="Picture 37" descr="C:\Users\Alejandro\Desktop\TECHNOLOGICAL DESIGN\Delivery 28-06-011\External Vision.jpg"/>
          <p:cNvPicPr>
            <a:picLocks noChangeAspect="1" noChangeArrowheads="1"/>
          </p:cNvPicPr>
          <p:nvPr/>
        </p:nvPicPr>
        <p:blipFill>
          <a:blip r:embed="rId28" cstate="print"/>
          <a:srcRect/>
          <a:stretch>
            <a:fillRect/>
          </a:stretch>
        </p:blipFill>
        <p:spPr bwMode="auto">
          <a:xfrm>
            <a:off x="9000418" y="17012989"/>
            <a:ext cx="3389380" cy="1915918"/>
          </a:xfrm>
          <a:prstGeom prst="rect">
            <a:avLst/>
          </a:prstGeom>
          <a:noFill/>
        </p:spPr>
      </p:pic>
      <p:pic>
        <p:nvPicPr>
          <p:cNvPr id="46119" name="Picture 39" descr="C:\Users\Alejandro\Desktop\PRESENTACIÓN PFG VALENCIA\bloque tipo\{3D} good.jpg"/>
          <p:cNvPicPr>
            <a:picLocks noChangeAspect="1" noChangeArrowheads="1"/>
          </p:cNvPicPr>
          <p:nvPr/>
        </p:nvPicPr>
        <p:blipFill>
          <a:blip r:embed="rId29" cstate="print"/>
          <a:srcRect/>
          <a:stretch>
            <a:fillRect/>
          </a:stretch>
        </p:blipFill>
        <p:spPr bwMode="auto">
          <a:xfrm>
            <a:off x="9936522" y="5275685"/>
            <a:ext cx="2526876" cy="1603442"/>
          </a:xfrm>
          <a:prstGeom prst="rect">
            <a:avLst/>
          </a:prstGeom>
          <a:noFill/>
        </p:spPr>
      </p:pic>
      <p:pic>
        <p:nvPicPr>
          <p:cNvPr id="6" name="Picture 6"/>
          <p:cNvPicPr>
            <a:picLocks noChangeAspect="1" noChangeArrowheads="1"/>
          </p:cNvPicPr>
          <p:nvPr/>
        </p:nvPicPr>
        <p:blipFill>
          <a:blip r:embed="rId30" cstate="print"/>
          <a:srcRect/>
          <a:stretch>
            <a:fillRect/>
          </a:stretch>
        </p:blipFill>
        <p:spPr bwMode="auto">
          <a:xfrm>
            <a:off x="16093206" y="3259461"/>
            <a:ext cx="4887331" cy="3502602"/>
          </a:xfrm>
          <a:prstGeom prst="rect">
            <a:avLst/>
          </a:prstGeom>
          <a:noFill/>
          <a:ln w="9525">
            <a:noFill/>
            <a:miter lim="800000"/>
            <a:headEnd/>
            <a:tailEnd/>
          </a:ln>
        </p:spPr>
      </p:pic>
      <p:pic>
        <p:nvPicPr>
          <p:cNvPr id="9" name="Picture 7"/>
          <p:cNvPicPr>
            <a:picLocks noChangeAspect="1" noChangeArrowheads="1"/>
          </p:cNvPicPr>
          <p:nvPr/>
        </p:nvPicPr>
        <p:blipFill>
          <a:blip r:embed="rId31" cstate="print"/>
          <a:srcRect/>
          <a:stretch>
            <a:fillRect/>
          </a:stretch>
        </p:blipFill>
        <p:spPr bwMode="auto">
          <a:xfrm>
            <a:off x="6840178" y="5203677"/>
            <a:ext cx="2629653" cy="1903298"/>
          </a:xfrm>
          <a:prstGeom prst="rect">
            <a:avLst/>
          </a:prstGeom>
          <a:noFill/>
          <a:ln w="9525">
            <a:noFill/>
            <a:miter lim="800000"/>
            <a:headEnd/>
            <a:tailEnd/>
          </a:ln>
        </p:spPr>
      </p:pic>
      <p:cxnSp>
        <p:nvCxnSpPr>
          <p:cNvPr id="67" name="66 Conector recto"/>
          <p:cNvCxnSpPr/>
          <p:nvPr/>
        </p:nvCxnSpPr>
        <p:spPr>
          <a:xfrm rot="5400000">
            <a:off x="10350568" y="2197343"/>
            <a:ext cx="118813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67 CuadroTexto"/>
          <p:cNvSpPr txBox="1"/>
          <p:nvPr/>
        </p:nvSpPr>
        <p:spPr>
          <a:xfrm>
            <a:off x="6588150" y="13340581"/>
            <a:ext cx="11665296" cy="3754874"/>
          </a:xfrm>
          <a:prstGeom prst="rect">
            <a:avLst/>
          </a:prstGeom>
          <a:noFill/>
        </p:spPr>
        <p:txBody>
          <a:bodyPr wrap="square" rtlCol="0">
            <a:spAutoFit/>
          </a:bodyPr>
          <a:lstStyle/>
          <a:p>
            <a:pPr>
              <a:buFontTx/>
              <a:buChar char="-"/>
            </a:pPr>
            <a:r>
              <a:rPr lang="es-ES" sz="1200" dirty="0" smtClean="0"/>
              <a:t>Características principales del edificio: / </a:t>
            </a:r>
            <a:r>
              <a:rPr lang="en-US" sz="1200" dirty="0" smtClean="0"/>
              <a:t>Main features of the building:</a:t>
            </a:r>
            <a:endParaRPr lang="es-ES" sz="1200" dirty="0" smtClean="0"/>
          </a:p>
          <a:p>
            <a:r>
              <a:rPr lang="es-ES" sz="1200" b="1" dirty="0" smtClean="0">
                <a:solidFill>
                  <a:srgbClr val="333399"/>
                </a:solidFill>
              </a:rPr>
              <a:t>             -Cimentación</a:t>
            </a:r>
            <a:r>
              <a:rPr lang="es-ES" sz="1200" dirty="0" smtClean="0"/>
              <a:t> de zapata corrida para el muro de carga y zapatas aisladas para los pilares. / </a:t>
            </a:r>
            <a:r>
              <a:rPr lang="en-US" sz="1200" dirty="0" smtClean="0"/>
              <a:t> </a:t>
            </a:r>
            <a:r>
              <a:rPr lang="en-US" sz="1200" i="1" dirty="0" smtClean="0"/>
              <a:t>Foundation for the footings  in the load  wall and isolated footings to the </a:t>
            </a:r>
            <a:r>
              <a:rPr lang="en-US" sz="1200" i="1" dirty="0" smtClean="0"/>
              <a:t>  pillars</a:t>
            </a:r>
            <a:r>
              <a:rPr lang="en-US" sz="1200" i="1" dirty="0" smtClean="0"/>
              <a:t>.</a:t>
            </a:r>
            <a:endParaRPr lang="es-ES" sz="1200" dirty="0" smtClean="0"/>
          </a:p>
          <a:p>
            <a:pPr lvl="1">
              <a:buFontTx/>
              <a:buChar char="-"/>
            </a:pPr>
            <a:r>
              <a:rPr lang="es-ES" sz="1200" dirty="0" smtClean="0"/>
              <a:t>El </a:t>
            </a:r>
            <a:r>
              <a:rPr lang="es-ES" sz="1200" b="1" dirty="0" smtClean="0">
                <a:solidFill>
                  <a:srgbClr val="333399"/>
                </a:solidFill>
              </a:rPr>
              <a:t>forjado</a:t>
            </a:r>
            <a:r>
              <a:rPr lang="es-ES" sz="1200" dirty="0" smtClean="0"/>
              <a:t> de la Planta baja es de </a:t>
            </a:r>
            <a:r>
              <a:rPr lang="es-ES" sz="1200" dirty="0" smtClean="0"/>
              <a:t>Forjado </a:t>
            </a:r>
            <a:r>
              <a:rPr lang="es-ES" sz="1200" dirty="0" err="1" smtClean="0"/>
              <a:t>colaborante</a:t>
            </a:r>
            <a:r>
              <a:rPr lang="es-ES" sz="1200" dirty="0" smtClean="0"/>
              <a:t> apoyado sobre estructura </a:t>
            </a:r>
            <a:r>
              <a:rPr lang="es-ES" sz="1200" dirty="0" err="1" smtClean="0"/>
              <a:t>metalica</a:t>
            </a:r>
            <a:r>
              <a:rPr lang="es-ES" sz="1200" dirty="0" smtClean="0"/>
              <a:t>. / </a:t>
            </a:r>
            <a:r>
              <a:rPr lang="en-US" sz="1200" i="1" dirty="0" smtClean="0"/>
              <a:t>The Slab of the lower Floor  is supported on metal frame decking.</a:t>
            </a:r>
            <a:endParaRPr lang="es-ES" sz="1200" i="1" dirty="0" smtClean="0"/>
          </a:p>
          <a:p>
            <a:pPr lvl="1">
              <a:buFontTx/>
              <a:buChar char="-"/>
            </a:pPr>
            <a:r>
              <a:rPr lang="es-ES" sz="1200" dirty="0" smtClean="0"/>
              <a:t>El forjado de la planta superior se realiza integro de forjado Bidireccional. / </a:t>
            </a:r>
            <a:r>
              <a:rPr lang="en-US" sz="1200" i="1" dirty="0" smtClean="0"/>
              <a:t>The Slab of the Upper Floor  is completely made of forged Bi</a:t>
            </a:r>
            <a:r>
              <a:rPr lang="en-US" sz="1200" i="1" dirty="0" smtClean="0"/>
              <a:t>.</a:t>
            </a:r>
          </a:p>
          <a:p>
            <a:pPr lvl="1">
              <a:buFontTx/>
              <a:buChar char="-"/>
            </a:pPr>
            <a:endParaRPr lang="es-ES" sz="1200" i="1" dirty="0" smtClean="0"/>
          </a:p>
          <a:p>
            <a:pPr lvl="1">
              <a:buFontTx/>
              <a:buChar char="-"/>
            </a:pPr>
            <a:r>
              <a:rPr lang="es-ES" sz="1200" b="1" dirty="0" smtClean="0">
                <a:solidFill>
                  <a:srgbClr val="333399"/>
                </a:solidFill>
              </a:rPr>
              <a:t> Superficie </a:t>
            </a:r>
            <a:r>
              <a:rPr lang="es-ES" sz="1200" dirty="0" smtClean="0"/>
              <a:t>Planta Baja 112 m². / </a:t>
            </a:r>
            <a:r>
              <a:rPr lang="es-ES" sz="1200" i="1" dirty="0" err="1" smtClean="0"/>
              <a:t>Lower</a:t>
            </a:r>
            <a:r>
              <a:rPr lang="es-ES" sz="1200" i="1" dirty="0" smtClean="0"/>
              <a:t> </a:t>
            </a:r>
            <a:r>
              <a:rPr lang="es-ES" sz="1200" i="1" dirty="0" err="1" smtClean="0"/>
              <a:t>Floor</a:t>
            </a:r>
            <a:r>
              <a:rPr lang="es-ES" sz="1200" i="1" dirty="0" smtClean="0"/>
              <a:t> </a:t>
            </a:r>
            <a:r>
              <a:rPr lang="es-ES" sz="1200" i="1" dirty="0" err="1" smtClean="0"/>
              <a:t>Area</a:t>
            </a:r>
            <a:r>
              <a:rPr lang="es-ES" sz="1200" i="1" dirty="0" smtClean="0"/>
              <a:t> are 112 m².</a:t>
            </a:r>
          </a:p>
          <a:p>
            <a:pPr lvl="1">
              <a:buFontTx/>
              <a:buChar char="-"/>
            </a:pPr>
            <a:r>
              <a:rPr lang="es-ES" sz="1200" dirty="0" smtClean="0"/>
              <a:t> Superficie Planta Superior 183,6 m²./ </a:t>
            </a:r>
            <a:r>
              <a:rPr lang="es-ES" sz="1200" i="1" dirty="0" err="1" smtClean="0"/>
              <a:t>Upper</a:t>
            </a:r>
            <a:r>
              <a:rPr lang="es-ES" sz="1200" i="1" dirty="0" smtClean="0"/>
              <a:t> </a:t>
            </a:r>
            <a:r>
              <a:rPr lang="es-ES" sz="1200" i="1" dirty="0" err="1" smtClean="0"/>
              <a:t>Floor</a:t>
            </a:r>
            <a:r>
              <a:rPr lang="es-ES" sz="1200" i="1" dirty="0" smtClean="0"/>
              <a:t> are 183,6 m².</a:t>
            </a:r>
          </a:p>
          <a:p>
            <a:pPr lvl="1">
              <a:buFontTx/>
              <a:buChar char="-"/>
            </a:pPr>
            <a:r>
              <a:rPr lang="es-ES" sz="1200" dirty="0" smtClean="0"/>
              <a:t>Superficie Entreplanta + Sala maquinas: 42,40 m²./ </a:t>
            </a:r>
            <a:r>
              <a:rPr lang="es-ES" sz="1200" i="1" dirty="0" err="1" smtClean="0"/>
              <a:t>Between</a:t>
            </a:r>
            <a:r>
              <a:rPr lang="es-ES" sz="1200" i="1" dirty="0" smtClean="0"/>
              <a:t> </a:t>
            </a:r>
            <a:r>
              <a:rPr lang="es-ES" sz="1200" i="1" dirty="0" err="1" smtClean="0"/>
              <a:t>Floor</a:t>
            </a:r>
            <a:r>
              <a:rPr lang="es-ES" sz="1200" i="1" dirty="0" smtClean="0"/>
              <a:t> and </a:t>
            </a:r>
            <a:r>
              <a:rPr lang="es-ES" sz="1200" i="1" dirty="0" err="1" smtClean="0"/>
              <a:t>Mechanical</a:t>
            </a:r>
            <a:r>
              <a:rPr lang="es-ES" sz="1200" i="1" dirty="0" smtClean="0"/>
              <a:t> </a:t>
            </a:r>
            <a:r>
              <a:rPr lang="es-ES" sz="1200" i="1" dirty="0" err="1" smtClean="0"/>
              <a:t>room</a:t>
            </a:r>
            <a:r>
              <a:rPr lang="es-ES" sz="1200" i="1" dirty="0" smtClean="0"/>
              <a:t> are 42,40 m². </a:t>
            </a:r>
            <a:endParaRPr lang="es-ES" sz="1200" i="1" dirty="0" smtClean="0"/>
          </a:p>
          <a:p>
            <a:pPr lvl="1">
              <a:buFontTx/>
              <a:buChar char="-"/>
            </a:pPr>
            <a:endParaRPr lang="es-ES" sz="1200" i="1" dirty="0" smtClean="0"/>
          </a:p>
          <a:p>
            <a:pPr lvl="1">
              <a:buFontTx/>
              <a:buChar char="-"/>
            </a:pPr>
            <a:r>
              <a:rPr lang="es-ES" sz="1200" b="1" dirty="0" smtClean="0">
                <a:solidFill>
                  <a:srgbClr val="333399"/>
                </a:solidFill>
              </a:rPr>
              <a:t>Cubierta</a:t>
            </a:r>
            <a:r>
              <a:rPr lang="es-ES" sz="1200" dirty="0" smtClean="0"/>
              <a:t> Planta Baja: Cubierta Plana Transitable Ajardinada. / </a:t>
            </a:r>
            <a:r>
              <a:rPr lang="es-ES" sz="1200" i="1" dirty="0" err="1" smtClean="0"/>
              <a:t>Lower</a:t>
            </a:r>
            <a:r>
              <a:rPr lang="es-ES" sz="1200" i="1" dirty="0" smtClean="0"/>
              <a:t> </a:t>
            </a:r>
            <a:r>
              <a:rPr lang="es-ES" sz="1200" i="1" dirty="0" err="1" smtClean="0"/>
              <a:t>Floor</a:t>
            </a:r>
            <a:r>
              <a:rPr lang="es-ES" sz="1200" i="1" dirty="0" smtClean="0"/>
              <a:t> </a:t>
            </a:r>
            <a:r>
              <a:rPr lang="es-ES" sz="1200" i="1" dirty="0" err="1" smtClean="0"/>
              <a:t>Deck</a:t>
            </a:r>
            <a:r>
              <a:rPr lang="es-ES" sz="1200" i="1" dirty="0" smtClean="0"/>
              <a:t> </a:t>
            </a:r>
            <a:r>
              <a:rPr lang="es-ES" sz="1200" i="1" dirty="0" err="1" smtClean="0"/>
              <a:t>is</a:t>
            </a:r>
            <a:r>
              <a:rPr lang="es-ES" sz="1200" i="1" dirty="0" smtClean="0"/>
              <a:t> Garden </a:t>
            </a:r>
            <a:r>
              <a:rPr lang="es-ES" sz="1200" i="1" dirty="0" err="1" smtClean="0"/>
              <a:t>Roof</a:t>
            </a:r>
            <a:r>
              <a:rPr lang="es-ES" sz="1200" i="1" dirty="0" smtClean="0"/>
              <a:t> </a:t>
            </a:r>
            <a:r>
              <a:rPr lang="es-ES" sz="1200" i="1" dirty="0" err="1" smtClean="0"/>
              <a:t>passable</a:t>
            </a:r>
            <a:r>
              <a:rPr lang="es-ES" sz="1200" i="1" dirty="0" smtClean="0"/>
              <a:t>.</a:t>
            </a:r>
          </a:p>
          <a:p>
            <a:pPr lvl="1">
              <a:buFontTx/>
              <a:buChar char="-"/>
            </a:pPr>
            <a:r>
              <a:rPr lang="es-ES" sz="1200" dirty="0" smtClean="0"/>
              <a:t>Cubierta Planta Superior: Cubierta Plana No transitable de Grava. / </a:t>
            </a:r>
            <a:r>
              <a:rPr lang="es-ES" sz="1200" i="1" dirty="0" err="1" smtClean="0"/>
              <a:t>Upper</a:t>
            </a:r>
            <a:r>
              <a:rPr lang="es-ES" sz="1200" i="1" dirty="0" smtClean="0"/>
              <a:t> </a:t>
            </a:r>
            <a:r>
              <a:rPr lang="es-ES" sz="1200" i="1" dirty="0" err="1" smtClean="0"/>
              <a:t>Floor</a:t>
            </a:r>
            <a:r>
              <a:rPr lang="es-ES" sz="1200" i="1" dirty="0" smtClean="0"/>
              <a:t> </a:t>
            </a:r>
            <a:r>
              <a:rPr lang="es-ES" sz="1200" i="1" dirty="0" err="1" smtClean="0"/>
              <a:t>Deck</a:t>
            </a:r>
            <a:r>
              <a:rPr lang="es-ES" sz="1200" i="1" dirty="0" smtClean="0"/>
              <a:t> </a:t>
            </a:r>
            <a:r>
              <a:rPr lang="es-ES" sz="1200" i="1" dirty="0" err="1" smtClean="0"/>
              <a:t>is</a:t>
            </a:r>
            <a:r>
              <a:rPr lang="es-ES" sz="1200" i="1" dirty="0" smtClean="0"/>
              <a:t> Flat </a:t>
            </a:r>
            <a:r>
              <a:rPr lang="es-ES" sz="1200" i="1" dirty="0" err="1" smtClean="0"/>
              <a:t>Roof</a:t>
            </a:r>
            <a:r>
              <a:rPr lang="es-ES" sz="1200" i="1" dirty="0" smtClean="0"/>
              <a:t> </a:t>
            </a:r>
            <a:r>
              <a:rPr lang="es-ES" sz="1200" i="1" dirty="0" err="1" smtClean="0"/>
              <a:t>not</a:t>
            </a:r>
            <a:r>
              <a:rPr lang="es-ES" sz="1200" i="1" dirty="0" smtClean="0"/>
              <a:t> </a:t>
            </a:r>
            <a:r>
              <a:rPr lang="es-ES" sz="1200" i="1" dirty="0" err="1" smtClean="0"/>
              <a:t>passable</a:t>
            </a:r>
            <a:r>
              <a:rPr lang="es-ES" sz="1200" i="1" dirty="0" smtClean="0"/>
              <a:t>.</a:t>
            </a:r>
          </a:p>
          <a:p>
            <a:pPr lvl="1">
              <a:buFontTx/>
              <a:buChar char="-"/>
            </a:pPr>
            <a:r>
              <a:rPr lang="es-ES" sz="1200" dirty="0" smtClean="0"/>
              <a:t>Cubierta Torre: Cubierta inclinada de Placas de acero inoxidable abatibles. / </a:t>
            </a:r>
            <a:r>
              <a:rPr lang="es-ES" sz="1200" i="1" dirty="0" err="1" smtClean="0"/>
              <a:t>Tower</a:t>
            </a:r>
            <a:r>
              <a:rPr lang="es-ES" sz="1200" i="1" dirty="0" smtClean="0"/>
              <a:t> </a:t>
            </a:r>
            <a:r>
              <a:rPr lang="es-ES" sz="1200" i="1" dirty="0" err="1" smtClean="0"/>
              <a:t>Floor</a:t>
            </a:r>
            <a:r>
              <a:rPr lang="es-ES" sz="1200" i="1" dirty="0" smtClean="0"/>
              <a:t>. </a:t>
            </a:r>
            <a:r>
              <a:rPr lang="en-US" sz="1200" i="1" dirty="0" smtClean="0"/>
              <a:t>Pitched roof of stainless steel folding plates</a:t>
            </a:r>
            <a:r>
              <a:rPr lang="en-US" sz="1200" i="1" dirty="0" smtClean="0"/>
              <a:t>.</a:t>
            </a:r>
          </a:p>
          <a:p>
            <a:pPr lvl="1">
              <a:buFontTx/>
              <a:buChar char="-"/>
            </a:pPr>
            <a:endParaRPr lang="es-ES" sz="1200" i="1" dirty="0" smtClean="0"/>
          </a:p>
          <a:p>
            <a:pPr lvl="1">
              <a:buFontTx/>
              <a:buChar char="-"/>
            </a:pPr>
            <a:r>
              <a:rPr lang="es-ES" sz="1200" b="1" dirty="0" smtClean="0">
                <a:solidFill>
                  <a:srgbClr val="333399"/>
                </a:solidFill>
              </a:rPr>
              <a:t>Cerramientos</a:t>
            </a:r>
            <a:r>
              <a:rPr lang="es-ES" sz="1200" dirty="0" smtClean="0"/>
              <a:t> Exterior: Planta Baja de Muro de carga con acabado de piedra y Muro cortina. Planta superior parte de vidrio continuo y muro de hormigón armado el </a:t>
            </a:r>
            <a:r>
              <a:rPr lang="es-ES" sz="1200" dirty="0" smtClean="0"/>
              <a:t>resto con acabado de cerramiento ventilado. </a:t>
            </a:r>
            <a:r>
              <a:rPr lang="es-ES" sz="1200" dirty="0" smtClean="0"/>
              <a:t>/</a:t>
            </a:r>
            <a:r>
              <a:rPr lang="es-ES" sz="1200" i="1" dirty="0" smtClean="0"/>
              <a:t> Exterior Wall: </a:t>
            </a:r>
            <a:r>
              <a:rPr lang="es-ES" sz="1200" i="1" dirty="0" err="1" smtClean="0"/>
              <a:t>Lower</a:t>
            </a:r>
            <a:r>
              <a:rPr lang="es-ES" sz="1200" i="1" dirty="0" smtClean="0"/>
              <a:t> </a:t>
            </a:r>
            <a:r>
              <a:rPr lang="es-ES" sz="1200" i="1" dirty="0" err="1" smtClean="0"/>
              <a:t>Floor</a:t>
            </a:r>
            <a:r>
              <a:rPr lang="es-ES" sz="1200" i="1" dirty="0" smtClean="0"/>
              <a:t> of load </a:t>
            </a:r>
            <a:r>
              <a:rPr lang="es-ES" sz="1200" i="1" dirty="0" err="1" smtClean="0"/>
              <a:t>wall</a:t>
            </a:r>
            <a:r>
              <a:rPr lang="es-ES" sz="1200" i="1" dirty="0" smtClean="0"/>
              <a:t>  </a:t>
            </a:r>
            <a:r>
              <a:rPr lang="es-ES" sz="1200" i="1" dirty="0" err="1" smtClean="0"/>
              <a:t>finished</a:t>
            </a:r>
            <a:r>
              <a:rPr lang="es-ES" sz="1200" i="1" dirty="0" smtClean="0"/>
              <a:t> </a:t>
            </a:r>
            <a:r>
              <a:rPr lang="es-ES" sz="1200" i="1" dirty="0" err="1" smtClean="0"/>
              <a:t>with</a:t>
            </a:r>
            <a:r>
              <a:rPr lang="es-ES" sz="1200" i="1" dirty="0" smtClean="0"/>
              <a:t> </a:t>
            </a:r>
            <a:r>
              <a:rPr lang="es-ES" sz="1200" i="1" dirty="0" err="1" smtClean="0"/>
              <a:t>stone</a:t>
            </a:r>
            <a:r>
              <a:rPr lang="es-ES" sz="1200" i="1" dirty="0" smtClean="0"/>
              <a:t> and </a:t>
            </a:r>
            <a:r>
              <a:rPr lang="es-ES" sz="1200" i="1" dirty="0" err="1" smtClean="0"/>
              <a:t>Courtain</a:t>
            </a:r>
            <a:r>
              <a:rPr lang="es-ES" sz="1200" i="1" dirty="0" smtClean="0"/>
              <a:t> Wall. </a:t>
            </a:r>
            <a:r>
              <a:rPr lang="es-ES" sz="1200" i="1" dirty="0" err="1" smtClean="0"/>
              <a:t>The</a:t>
            </a:r>
            <a:r>
              <a:rPr lang="es-ES" sz="1200" i="1" dirty="0" smtClean="0"/>
              <a:t> </a:t>
            </a:r>
            <a:r>
              <a:rPr lang="es-ES" sz="1200" i="1" dirty="0" err="1" smtClean="0"/>
              <a:t>Upper</a:t>
            </a:r>
            <a:r>
              <a:rPr lang="es-ES" sz="1200" i="1" dirty="0" smtClean="0"/>
              <a:t> </a:t>
            </a:r>
            <a:r>
              <a:rPr lang="es-ES" sz="1200" i="1" dirty="0" err="1" smtClean="0"/>
              <a:t>Floor</a:t>
            </a:r>
            <a:r>
              <a:rPr lang="es-ES" sz="1200" i="1" dirty="0" smtClean="0"/>
              <a:t> </a:t>
            </a:r>
            <a:r>
              <a:rPr lang="en-US" sz="1200" i="1" dirty="0" smtClean="0"/>
              <a:t>of continuous glass and reinforced concrete wall to the </a:t>
            </a:r>
            <a:r>
              <a:rPr lang="en-US" sz="1200" i="1" dirty="0" smtClean="0"/>
              <a:t>rest and </a:t>
            </a:r>
            <a:r>
              <a:rPr lang="es-ES" sz="1200" i="1" dirty="0" err="1" smtClean="0"/>
              <a:t>ventilated</a:t>
            </a:r>
            <a:r>
              <a:rPr lang="es-ES" sz="1200" i="1" dirty="0" smtClean="0"/>
              <a:t> </a:t>
            </a:r>
            <a:r>
              <a:rPr lang="es-ES" sz="1200" i="1" dirty="0" err="1" smtClean="0"/>
              <a:t>wall</a:t>
            </a:r>
            <a:r>
              <a:rPr lang="es-ES" sz="1200" i="1" dirty="0" smtClean="0"/>
              <a:t> </a:t>
            </a:r>
            <a:r>
              <a:rPr lang="es-ES" sz="1200" i="1" dirty="0" err="1" smtClean="0"/>
              <a:t>finish</a:t>
            </a:r>
            <a:r>
              <a:rPr lang="es-ES" sz="1200" i="1" dirty="0" smtClean="0"/>
              <a:t>.</a:t>
            </a:r>
            <a:endParaRPr lang="es-ES" sz="1200" i="1" dirty="0" smtClean="0"/>
          </a:p>
          <a:p>
            <a:pPr lvl="1">
              <a:buFontTx/>
              <a:buChar char="-"/>
            </a:pPr>
            <a:r>
              <a:rPr lang="es-ES" sz="1200" dirty="0" smtClean="0"/>
              <a:t>Cerramiento Interior: Placas de yeso  laminado </a:t>
            </a:r>
            <a:r>
              <a:rPr lang="es-ES" sz="1200" dirty="0" err="1" smtClean="0"/>
              <a:t>Pladur</a:t>
            </a:r>
            <a:r>
              <a:rPr lang="es-ES" sz="1200" dirty="0" smtClean="0"/>
              <a:t>. / </a:t>
            </a:r>
            <a:r>
              <a:rPr lang="es-ES" sz="1200" i="1" dirty="0" smtClean="0"/>
              <a:t>Interior </a:t>
            </a:r>
            <a:r>
              <a:rPr lang="es-ES" sz="1200" i="1" dirty="0" err="1" smtClean="0"/>
              <a:t>walls</a:t>
            </a:r>
            <a:r>
              <a:rPr lang="es-ES" sz="1200" i="1" dirty="0" smtClean="0"/>
              <a:t>: </a:t>
            </a:r>
            <a:r>
              <a:rPr lang="es-ES" sz="1200" i="1" dirty="0" err="1" smtClean="0"/>
              <a:t>Plasterboard</a:t>
            </a:r>
            <a:r>
              <a:rPr lang="es-ES" sz="1200" i="1" dirty="0" smtClean="0"/>
              <a:t> “</a:t>
            </a:r>
            <a:r>
              <a:rPr lang="es-ES" sz="1200" i="1" dirty="0" err="1" smtClean="0"/>
              <a:t>Pladur</a:t>
            </a:r>
            <a:r>
              <a:rPr lang="es-ES" sz="1200" i="1" dirty="0" smtClean="0"/>
              <a:t>”.</a:t>
            </a:r>
          </a:p>
          <a:p>
            <a:pPr lvl="1">
              <a:buFontTx/>
              <a:buChar char="-"/>
            </a:pPr>
            <a:endParaRPr lang="es-ES" sz="1100" dirty="0" smtClean="0"/>
          </a:p>
          <a:p>
            <a:pPr lvl="1"/>
            <a:r>
              <a:rPr lang="es-ES" sz="1100" dirty="0" smtClean="0"/>
              <a:t> </a:t>
            </a:r>
            <a:endParaRPr lang="es-ES" sz="1100" dirty="0"/>
          </a:p>
        </p:txBody>
      </p:sp>
      <p:pic>
        <p:nvPicPr>
          <p:cNvPr id="14" name="Picture 11"/>
          <p:cNvPicPr>
            <a:picLocks noChangeAspect="1" noChangeArrowheads="1"/>
          </p:cNvPicPr>
          <p:nvPr/>
        </p:nvPicPr>
        <p:blipFill>
          <a:blip r:embed="rId32" cstate="print"/>
          <a:srcRect/>
          <a:stretch>
            <a:fillRect/>
          </a:stretch>
        </p:blipFill>
        <p:spPr bwMode="auto">
          <a:xfrm>
            <a:off x="4283894" y="20937425"/>
            <a:ext cx="1383048" cy="403398"/>
          </a:xfrm>
          <a:prstGeom prst="rect">
            <a:avLst/>
          </a:prstGeom>
          <a:noFill/>
          <a:ln w="9525">
            <a:noFill/>
            <a:miter lim="800000"/>
            <a:headEnd/>
            <a:tailEnd/>
          </a:ln>
        </p:spPr>
      </p:pic>
      <p:sp>
        <p:nvSpPr>
          <p:cNvPr id="72" name="71 CuadroTexto"/>
          <p:cNvSpPr txBox="1"/>
          <p:nvPr/>
        </p:nvSpPr>
        <p:spPr>
          <a:xfrm>
            <a:off x="4175882" y="22269573"/>
            <a:ext cx="3852428" cy="815608"/>
          </a:xfrm>
          <a:prstGeom prst="rect">
            <a:avLst/>
          </a:prstGeom>
          <a:noFill/>
        </p:spPr>
        <p:txBody>
          <a:bodyPr wrap="square" rtlCol="0">
            <a:spAutoFit/>
          </a:bodyPr>
          <a:lstStyle/>
          <a:p>
            <a:r>
              <a:rPr lang="en-US" sz="1100" dirty="0" smtClean="0"/>
              <a:t>P Vapor &gt; P. </a:t>
            </a:r>
            <a:r>
              <a:rPr lang="en-US" sz="1100" dirty="0" err="1" smtClean="0"/>
              <a:t>Saturación</a:t>
            </a:r>
            <a:r>
              <a:rPr lang="en-US" sz="1100" dirty="0" smtClean="0"/>
              <a:t> = CONDENSA</a:t>
            </a:r>
          </a:p>
          <a:p>
            <a:r>
              <a:rPr lang="es-ES" sz="1100" i="1" dirty="0" smtClean="0"/>
              <a:t>Vapor </a:t>
            </a:r>
            <a:r>
              <a:rPr lang="es-ES" sz="1100" i="1" dirty="0" err="1" smtClean="0"/>
              <a:t>Presure</a:t>
            </a:r>
            <a:r>
              <a:rPr lang="es-ES" sz="1100" i="1" dirty="0" smtClean="0"/>
              <a:t> &gt; </a:t>
            </a:r>
            <a:r>
              <a:rPr lang="es-ES" sz="1100" i="1" dirty="0" err="1" smtClean="0"/>
              <a:t>Saturation</a:t>
            </a:r>
            <a:r>
              <a:rPr lang="es-ES" sz="1100" i="1" dirty="0" smtClean="0"/>
              <a:t> </a:t>
            </a:r>
            <a:r>
              <a:rPr lang="es-ES" sz="1100" i="1" dirty="0" err="1" smtClean="0"/>
              <a:t>Presure</a:t>
            </a:r>
            <a:r>
              <a:rPr lang="es-ES" sz="1100" i="1" dirty="0" smtClean="0"/>
              <a:t> = CONDENS</a:t>
            </a:r>
          </a:p>
          <a:p>
            <a:r>
              <a:rPr lang="en-US" sz="1100" dirty="0" smtClean="0"/>
              <a:t> </a:t>
            </a:r>
          </a:p>
          <a:p>
            <a:endParaRPr lang="es-ES" sz="1400" dirty="0"/>
          </a:p>
        </p:txBody>
      </p:sp>
      <p:pic>
        <p:nvPicPr>
          <p:cNvPr id="18" name="Picture 12"/>
          <p:cNvPicPr>
            <a:picLocks noChangeAspect="1" noChangeArrowheads="1"/>
          </p:cNvPicPr>
          <p:nvPr/>
        </p:nvPicPr>
        <p:blipFill>
          <a:blip r:embed="rId33" cstate="print"/>
          <a:srcRect/>
          <a:stretch>
            <a:fillRect/>
          </a:stretch>
        </p:blipFill>
        <p:spPr bwMode="auto">
          <a:xfrm>
            <a:off x="7560258" y="7543937"/>
            <a:ext cx="2743572" cy="1609143"/>
          </a:xfrm>
          <a:prstGeom prst="rect">
            <a:avLst/>
          </a:prstGeom>
          <a:noFill/>
          <a:ln w="9525">
            <a:noFill/>
            <a:miter lim="800000"/>
            <a:headEnd/>
            <a:tailEnd/>
          </a:ln>
        </p:spPr>
      </p:pic>
      <p:pic>
        <p:nvPicPr>
          <p:cNvPr id="46093" name="Picture 13"/>
          <p:cNvPicPr>
            <a:picLocks noChangeAspect="1" noChangeArrowheads="1"/>
          </p:cNvPicPr>
          <p:nvPr/>
        </p:nvPicPr>
        <p:blipFill>
          <a:blip r:embed="rId34" cstate="print"/>
          <a:srcRect/>
          <a:stretch>
            <a:fillRect/>
          </a:stretch>
        </p:blipFill>
        <p:spPr bwMode="auto">
          <a:xfrm>
            <a:off x="13212886" y="6931869"/>
            <a:ext cx="3556092" cy="2484276"/>
          </a:xfrm>
          <a:prstGeom prst="rect">
            <a:avLst/>
          </a:prstGeom>
          <a:noFill/>
          <a:ln w="9525">
            <a:noFill/>
            <a:miter lim="800000"/>
            <a:headEnd/>
            <a:tailEnd/>
          </a:ln>
        </p:spPr>
      </p:pic>
      <p:pic>
        <p:nvPicPr>
          <p:cNvPr id="46094" name="Picture 14"/>
          <p:cNvPicPr>
            <a:picLocks noChangeAspect="1" noChangeArrowheads="1"/>
          </p:cNvPicPr>
          <p:nvPr/>
        </p:nvPicPr>
        <p:blipFill>
          <a:blip r:embed="rId35" cstate="print"/>
          <a:srcRect/>
          <a:stretch>
            <a:fillRect/>
          </a:stretch>
        </p:blipFill>
        <p:spPr bwMode="auto">
          <a:xfrm>
            <a:off x="10476582" y="7075885"/>
            <a:ext cx="2880320" cy="2115662"/>
          </a:xfrm>
          <a:prstGeom prst="rect">
            <a:avLst/>
          </a:prstGeom>
          <a:noFill/>
          <a:ln w="9525">
            <a:noFill/>
            <a:miter lim="800000"/>
            <a:headEnd/>
            <a:tailEnd/>
          </a:ln>
        </p:spPr>
      </p:pic>
      <p:sp>
        <p:nvSpPr>
          <p:cNvPr id="79" name="78 CuadroTexto"/>
          <p:cNvSpPr txBox="1"/>
          <p:nvPr/>
        </p:nvSpPr>
        <p:spPr>
          <a:xfrm>
            <a:off x="12240778" y="27562161"/>
            <a:ext cx="8100900" cy="938719"/>
          </a:xfrm>
          <a:prstGeom prst="rect">
            <a:avLst/>
          </a:prstGeom>
          <a:noFill/>
        </p:spPr>
        <p:txBody>
          <a:bodyPr wrap="square" rtlCol="0">
            <a:spAutoFit/>
          </a:bodyPr>
          <a:lstStyle/>
          <a:p>
            <a:r>
              <a:rPr lang="en-US" sz="1100" i="1" dirty="0" smtClean="0"/>
              <a:t>The making of a singular´s building provides the opportunity to assess important features such as, geometry, position on the sun, ventilation and construction systems. This always thinking of </a:t>
            </a:r>
            <a:r>
              <a:rPr lang="es-ES" sz="1100" i="1" dirty="0" err="1" smtClean="0"/>
              <a:t>construction</a:t>
            </a:r>
            <a:r>
              <a:rPr lang="en-US" sz="1100" i="1" dirty="0" smtClean="0"/>
              <a:t> a building that respects the environment and take advantage of him all that was possible. The use of different programs and calculations also serve to give the most appropriate solutions and provide the building with a study of temperatures, heat transfer, </a:t>
            </a:r>
            <a:r>
              <a:rPr lang="es-ES" sz="1100" i="1" dirty="0" err="1" smtClean="0"/>
              <a:t>energy</a:t>
            </a:r>
            <a:r>
              <a:rPr lang="es-ES" sz="1100" i="1" dirty="0" smtClean="0"/>
              <a:t> balance (</a:t>
            </a:r>
            <a:r>
              <a:rPr lang="es-ES" sz="1100" i="1" dirty="0" err="1" smtClean="0"/>
              <a:t>heating-cooling</a:t>
            </a:r>
            <a:r>
              <a:rPr lang="es-ES" sz="1100" i="1" dirty="0" smtClean="0"/>
              <a:t>)</a:t>
            </a:r>
            <a:r>
              <a:rPr lang="en-US" sz="1100" i="1" dirty="0" smtClean="0"/>
              <a:t> etc.. give greater saving with the aim always the </a:t>
            </a:r>
            <a:r>
              <a:rPr lang="es-ES" sz="1100" i="1" dirty="0" err="1" smtClean="0"/>
              <a:t>energetically</a:t>
            </a:r>
            <a:r>
              <a:rPr lang="es-ES" sz="1100" i="1" dirty="0" smtClean="0"/>
              <a:t> </a:t>
            </a:r>
            <a:r>
              <a:rPr lang="es-ES" sz="1100" i="1" dirty="0" err="1" smtClean="0"/>
              <a:t>sustainable</a:t>
            </a:r>
            <a:r>
              <a:rPr lang="es-ES" sz="1100" i="1" dirty="0" smtClean="0"/>
              <a:t> </a:t>
            </a:r>
            <a:r>
              <a:rPr lang="es-ES" sz="1100" i="1" dirty="0" err="1" smtClean="0"/>
              <a:t>building</a:t>
            </a:r>
            <a:r>
              <a:rPr lang="es-ES" sz="1100" i="1" dirty="0" smtClean="0"/>
              <a:t>.</a:t>
            </a:r>
            <a:endParaRPr lang="es-ES" sz="1100" i="1" dirty="0"/>
          </a:p>
        </p:txBody>
      </p:sp>
      <p:pic>
        <p:nvPicPr>
          <p:cNvPr id="11" name="Picture 7" descr="C:\Users\Alejandro\Pictures\img078.jpg"/>
          <p:cNvPicPr>
            <a:picLocks noChangeAspect="1" noChangeArrowheads="1"/>
          </p:cNvPicPr>
          <p:nvPr/>
        </p:nvPicPr>
        <p:blipFill>
          <a:blip r:embed="rId36" cstate="print"/>
          <a:srcRect/>
          <a:stretch>
            <a:fillRect/>
          </a:stretch>
        </p:blipFill>
        <p:spPr bwMode="auto">
          <a:xfrm rot="16200000">
            <a:off x="17743505" y="6037653"/>
            <a:ext cx="2603477" cy="4679939"/>
          </a:xfrm>
          <a:prstGeom prst="rect">
            <a:avLst/>
          </a:prstGeom>
          <a:noFill/>
        </p:spPr>
      </p:pic>
      <p:pic>
        <p:nvPicPr>
          <p:cNvPr id="12" name="Picture 8" descr="C:\Users\Alejandro\Pictures\img075.jpg"/>
          <p:cNvPicPr>
            <a:picLocks noChangeAspect="1" noChangeArrowheads="1"/>
          </p:cNvPicPr>
          <p:nvPr/>
        </p:nvPicPr>
        <p:blipFill>
          <a:blip r:embed="rId37" cstate="print"/>
          <a:srcRect/>
          <a:stretch>
            <a:fillRect/>
          </a:stretch>
        </p:blipFill>
        <p:spPr bwMode="auto">
          <a:xfrm rot="5400000">
            <a:off x="4476749" y="6342969"/>
            <a:ext cx="2122112" cy="4091999"/>
          </a:xfrm>
          <a:prstGeom prst="rect">
            <a:avLst/>
          </a:prstGeom>
          <a:noFill/>
        </p:spPr>
      </p:pic>
      <p:sp>
        <p:nvSpPr>
          <p:cNvPr id="71" name="70 CuadroTexto"/>
          <p:cNvSpPr txBox="1"/>
          <p:nvPr/>
        </p:nvSpPr>
        <p:spPr>
          <a:xfrm>
            <a:off x="3815842" y="6931869"/>
            <a:ext cx="2232248" cy="246221"/>
          </a:xfrm>
          <a:prstGeom prst="rect">
            <a:avLst/>
          </a:prstGeom>
          <a:noFill/>
        </p:spPr>
        <p:txBody>
          <a:bodyPr wrap="square" rtlCol="0">
            <a:spAutoFit/>
          </a:bodyPr>
          <a:lstStyle/>
          <a:p>
            <a:r>
              <a:rPr lang="es-ES" sz="1000" dirty="0" smtClean="0"/>
              <a:t>Fig.1</a:t>
            </a:r>
            <a:endParaRPr lang="es-ES" sz="1000" dirty="0"/>
          </a:p>
        </p:txBody>
      </p:sp>
      <p:sp>
        <p:nvSpPr>
          <p:cNvPr id="73" name="72 CuadroTexto"/>
          <p:cNvSpPr txBox="1"/>
          <p:nvPr/>
        </p:nvSpPr>
        <p:spPr>
          <a:xfrm>
            <a:off x="7128210" y="6895865"/>
            <a:ext cx="2088232" cy="246221"/>
          </a:xfrm>
          <a:prstGeom prst="rect">
            <a:avLst/>
          </a:prstGeom>
          <a:noFill/>
        </p:spPr>
        <p:txBody>
          <a:bodyPr wrap="square" rtlCol="0">
            <a:spAutoFit/>
          </a:bodyPr>
          <a:lstStyle/>
          <a:p>
            <a:r>
              <a:rPr lang="es-ES" sz="1000" dirty="0" smtClean="0"/>
              <a:t>Fig.2</a:t>
            </a:r>
            <a:endParaRPr lang="es-ES" sz="1000" dirty="0"/>
          </a:p>
        </p:txBody>
      </p:sp>
      <p:sp>
        <p:nvSpPr>
          <p:cNvPr id="75" name="74 CuadroTexto"/>
          <p:cNvSpPr txBox="1"/>
          <p:nvPr/>
        </p:nvSpPr>
        <p:spPr>
          <a:xfrm>
            <a:off x="9936522" y="6931869"/>
            <a:ext cx="2736304" cy="246221"/>
          </a:xfrm>
          <a:prstGeom prst="rect">
            <a:avLst/>
          </a:prstGeom>
          <a:noFill/>
        </p:spPr>
        <p:txBody>
          <a:bodyPr wrap="square" rtlCol="0">
            <a:spAutoFit/>
          </a:bodyPr>
          <a:lstStyle/>
          <a:p>
            <a:r>
              <a:rPr lang="es-ES" sz="1000" dirty="0" smtClean="0"/>
              <a:t>Fig. 3</a:t>
            </a:r>
            <a:endParaRPr lang="es-ES" sz="1000" dirty="0"/>
          </a:p>
        </p:txBody>
      </p:sp>
      <p:sp>
        <p:nvSpPr>
          <p:cNvPr id="77" name="76 CuadroTexto"/>
          <p:cNvSpPr txBox="1"/>
          <p:nvPr/>
        </p:nvSpPr>
        <p:spPr>
          <a:xfrm>
            <a:off x="12960858" y="6895865"/>
            <a:ext cx="2844316" cy="246221"/>
          </a:xfrm>
          <a:prstGeom prst="rect">
            <a:avLst/>
          </a:prstGeom>
          <a:noFill/>
        </p:spPr>
        <p:txBody>
          <a:bodyPr wrap="square" rtlCol="0">
            <a:spAutoFit/>
          </a:bodyPr>
          <a:lstStyle/>
          <a:p>
            <a:r>
              <a:rPr lang="es-ES" sz="1000" dirty="0" smtClean="0"/>
              <a:t>Fig. 4</a:t>
            </a:r>
            <a:endParaRPr lang="es-ES" sz="1000" dirty="0"/>
          </a:p>
        </p:txBody>
      </p:sp>
      <p:sp>
        <p:nvSpPr>
          <p:cNvPr id="78" name="77 CuadroTexto"/>
          <p:cNvSpPr txBox="1"/>
          <p:nvPr/>
        </p:nvSpPr>
        <p:spPr>
          <a:xfrm>
            <a:off x="3779838" y="9488153"/>
            <a:ext cx="2268252" cy="246221"/>
          </a:xfrm>
          <a:prstGeom prst="rect">
            <a:avLst/>
          </a:prstGeom>
          <a:noFill/>
        </p:spPr>
        <p:txBody>
          <a:bodyPr wrap="square" rtlCol="0">
            <a:spAutoFit/>
          </a:bodyPr>
          <a:lstStyle/>
          <a:p>
            <a:r>
              <a:rPr lang="es-ES" sz="1000" dirty="0" smtClean="0"/>
              <a:t>Fig. 5</a:t>
            </a:r>
            <a:endParaRPr lang="es-ES" sz="1000" dirty="0"/>
          </a:p>
        </p:txBody>
      </p:sp>
      <p:sp>
        <p:nvSpPr>
          <p:cNvPr id="80" name="79 CuadroTexto"/>
          <p:cNvSpPr txBox="1"/>
          <p:nvPr/>
        </p:nvSpPr>
        <p:spPr>
          <a:xfrm>
            <a:off x="7560258" y="9272129"/>
            <a:ext cx="2196244" cy="246221"/>
          </a:xfrm>
          <a:prstGeom prst="rect">
            <a:avLst/>
          </a:prstGeom>
          <a:noFill/>
        </p:spPr>
        <p:txBody>
          <a:bodyPr wrap="square" rtlCol="0">
            <a:spAutoFit/>
          </a:bodyPr>
          <a:lstStyle/>
          <a:p>
            <a:r>
              <a:rPr lang="es-ES" sz="1000" dirty="0" smtClean="0"/>
              <a:t>Fig. 6</a:t>
            </a:r>
            <a:endParaRPr lang="es-ES" sz="1000" dirty="0"/>
          </a:p>
        </p:txBody>
      </p:sp>
      <p:sp>
        <p:nvSpPr>
          <p:cNvPr id="81" name="80 CuadroTexto"/>
          <p:cNvSpPr txBox="1"/>
          <p:nvPr/>
        </p:nvSpPr>
        <p:spPr>
          <a:xfrm>
            <a:off x="10296562" y="9344137"/>
            <a:ext cx="3024336" cy="246221"/>
          </a:xfrm>
          <a:prstGeom prst="rect">
            <a:avLst/>
          </a:prstGeom>
          <a:noFill/>
        </p:spPr>
        <p:txBody>
          <a:bodyPr wrap="square" rtlCol="0">
            <a:spAutoFit/>
          </a:bodyPr>
          <a:lstStyle/>
          <a:p>
            <a:r>
              <a:rPr lang="es-ES" sz="1000" dirty="0" smtClean="0"/>
              <a:t>Fig. 7</a:t>
            </a:r>
            <a:endParaRPr lang="es-ES" sz="1000" dirty="0"/>
          </a:p>
        </p:txBody>
      </p:sp>
      <p:sp>
        <p:nvSpPr>
          <p:cNvPr id="83" name="82 CuadroTexto"/>
          <p:cNvSpPr txBox="1"/>
          <p:nvPr/>
        </p:nvSpPr>
        <p:spPr>
          <a:xfrm>
            <a:off x="13644934" y="9488153"/>
            <a:ext cx="4824536" cy="246221"/>
          </a:xfrm>
          <a:prstGeom prst="rect">
            <a:avLst/>
          </a:prstGeom>
          <a:noFill/>
        </p:spPr>
        <p:txBody>
          <a:bodyPr wrap="square" rtlCol="0">
            <a:spAutoFit/>
          </a:bodyPr>
          <a:lstStyle/>
          <a:p>
            <a:r>
              <a:rPr lang="es-ES" sz="1000" dirty="0" smtClean="0"/>
              <a:t>Fig. 8</a:t>
            </a:r>
            <a:endParaRPr lang="es-ES" sz="1000" dirty="0"/>
          </a:p>
        </p:txBody>
      </p:sp>
      <p:sp>
        <p:nvSpPr>
          <p:cNvPr id="84" name="83 Rectángulo"/>
          <p:cNvSpPr/>
          <p:nvPr/>
        </p:nvSpPr>
        <p:spPr>
          <a:xfrm>
            <a:off x="4175882" y="22269573"/>
            <a:ext cx="3348372" cy="432048"/>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ES">
              <a:ln>
                <a:solidFill>
                  <a:schemeClr val="bg1"/>
                </a:solidFill>
              </a:ln>
            </a:endParaRPr>
          </a:p>
        </p:txBody>
      </p:sp>
      <p:sp>
        <p:nvSpPr>
          <p:cNvPr id="86" name="85 Proceso"/>
          <p:cNvSpPr/>
          <p:nvPr/>
        </p:nvSpPr>
        <p:spPr>
          <a:xfrm>
            <a:off x="4283894" y="20937425"/>
            <a:ext cx="1404156" cy="396044"/>
          </a:xfrm>
          <a:prstGeom prst="flowChartProcess">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87" name="86 CuadroTexto"/>
          <p:cNvSpPr txBox="1"/>
          <p:nvPr/>
        </p:nvSpPr>
        <p:spPr>
          <a:xfrm>
            <a:off x="3743834" y="27238125"/>
            <a:ext cx="7668852" cy="261610"/>
          </a:xfrm>
          <a:prstGeom prst="rect">
            <a:avLst/>
          </a:prstGeom>
          <a:noFill/>
        </p:spPr>
        <p:txBody>
          <a:bodyPr wrap="square" rtlCol="0">
            <a:spAutoFit/>
          </a:bodyPr>
          <a:lstStyle/>
          <a:p>
            <a:r>
              <a:rPr lang="es-ES" sz="1100" dirty="0" smtClean="0"/>
              <a:t>Conclusiones:</a:t>
            </a:r>
            <a:endParaRPr lang="es-ES" sz="1100" dirty="0"/>
          </a:p>
        </p:txBody>
      </p:sp>
      <p:sp>
        <p:nvSpPr>
          <p:cNvPr id="88" name="87 CuadroTexto"/>
          <p:cNvSpPr txBox="1"/>
          <p:nvPr/>
        </p:nvSpPr>
        <p:spPr>
          <a:xfrm>
            <a:off x="13356902" y="23277685"/>
            <a:ext cx="2519699" cy="215444"/>
          </a:xfrm>
          <a:prstGeom prst="rect">
            <a:avLst/>
          </a:prstGeom>
          <a:noFill/>
        </p:spPr>
        <p:txBody>
          <a:bodyPr wrap="square" rtlCol="0">
            <a:spAutoFit/>
          </a:bodyPr>
          <a:lstStyle/>
          <a:p>
            <a:r>
              <a:rPr lang="es-ES" sz="800" dirty="0" smtClean="0"/>
              <a:t>Fig.11</a:t>
            </a:r>
            <a:endParaRPr lang="es-ES" sz="800" dirty="0"/>
          </a:p>
        </p:txBody>
      </p:sp>
      <p:sp>
        <p:nvSpPr>
          <p:cNvPr id="89" name="88 CuadroTexto"/>
          <p:cNvSpPr txBox="1"/>
          <p:nvPr/>
        </p:nvSpPr>
        <p:spPr>
          <a:xfrm>
            <a:off x="15877182" y="23277685"/>
            <a:ext cx="2268252" cy="215444"/>
          </a:xfrm>
          <a:prstGeom prst="rect">
            <a:avLst/>
          </a:prstGeom>
          <a:noFill/>
        </p:spPr>
        <p:txBody>
          <a:bodyPr wrap="square" rtlCol="0">
            <a:spAutoFit/>
          </a:bodyPr>
          <a:lstStyle/>
          <a:p>
            <a:r>
              <a:rPr lang="es-ES" sz="800" dirty="0" smtClean="0"/>
              <a:t>Fig.12</a:t>
            </a:r>
            <a:endParaRPr lang="es-ES" sz="800" dirty="0"/>
          </a:p>
        </p:txBody>
      </p:sp>
      <p:pic>
        <p:nvPicPr>
          <p:cNvPr id="19" name="Picture 9"/>
          <p:cNvPicPr>
            <a:picLocks noChangeAspect="1" noChangeArrowheads="1"/>
          </p:cNvPicPr>
          <p:nvPr/>
        </p:nvPicPr>
        <p:blipFill>
          <a:blip r:embed="rId38" cstate="print"/>
          <a:srcRect/>
          <a:stretch>
            <a:fillRect/>
          </a:stretch>
        </p:blipFill>
        <p:spPr bwMode="auto">
          <a:xfrm>
            <a:off x="11872881" y="25030491"/>
            <a:ext cx="2672154" cy="2027614"/>
          </a:xfrm>
          <a:prstGeom prst="rect">
            <a:avLst/>
          </a:prstGeom>
          <a:noFill/>
          <a:ln w="9525">
            <a:noFill/>
            <a:miter lim="800000"/>
            <a:headEnd/>
            <a:tailEnd/>
          </a:ln>
        </p:spPr>
      </p:pic>
      <p:pic>
        <p:nvPicPr>
          <p:cNvPr id="20" name="Picture 10"/>
          <p:cNvPicPr>
            <a:picLocks noChangeAspect="1" noChangeArrowheads="1"/>
          </p:cNvPicPr>
          <p:nvPr/>
        </p:nvPicPr>
        <p:blipFill>
          <a:blip r:embed="rId39" cstate="print"/>
          <a:srcRect/>
          <a:stretch>
            <a:fillRect/>
          </a:stretch>
        </p:blipFill>
        <p:spPr bwMode="auto">
          <a:xfrm>
            <a:off x="15841178" y="25077885"/>
            <a:ext cx="2354018" cy="2088049"/>
          </a:xfrm>
          <a:prstGeom prst="rect">
            <a:avLst/>
          </a:prstGeom>
          <a:noFill/>
          <a:ln w="9525">
            <a:noFill/>
            <a:miter lim="800000"/>
            <a:headEnd/>
            <a:tailEnd/>
          </a:ln>
        </p:spPr>
      </p:pic>
      <p:sp>
        <p:nvSpPr>
          <p:cNvPr id="90" name="89 CuadroTexto"/>
          <p:cNvSpPr txBox="1"/>
          <p:nvPr/>
        </p:nvSpPr>
        <p:spPr>
          <a:xfrm>
            <a:off x="12312786" y="27238125"/>
            <a:ext cx="5940660" cy="261610"/>
          </a:xfrm>
          <a:prstGeom prst="rect">
            <a:avLst/>
          </a:prstGeom>
          <a:noFill/>
        </p:spPr>
        <p:txBody>
          <a:bodyPr wrap="square" rtlCol="0">
            <a:spAutoFit/>
          </a:bodyPr>
          <a:lstStyle/>
          <a:p>
            <a:r>
              <a:rPr lang="es-ES" sz="1100" i="1" dirty="0" err="1" smtClean="0"/>
              <a:t>Conclusions</a:t>
            </a:r>
            <a:r>
              <a:rPr lang="es-ES" sz="1100" i="1" dirty="0" smtClean="0"/>
              <a:t>:</a:t>
            </a:r>
            <a:endParaRPr lang="es-ES" sz="1100" i="1" dirty="0"/>
          </a:p>
        </p:txBody>
      </p:sp>
      <p:sp>
        <p:nvSpPr>
          <p:cNvPr id="91" name="90 CuadroTexto"/>
          <p:cNvSpPr txBox="1"/>
          <p:nvPr/>
        </p:nvSpPr>
        <p:spPr>
          <a:xfrm>
            <a:off x="14473026" y="26878085"/>
            <a:ext cx="2952328" cy="246221"/>
          </a:xfrm>
          <a:prstGeom prst="rect">
            <a:avLst/>
          </a:prstGeom>
          <a:noFill/>
        </p:spPr>
        <p:txBody>
          <a:bodyPr wrap="square" rtlCol="0">
            <a:spAutoFit/>
          </a:bodyPr>
          <a:lstStyle/>
          <a:p>
            <a:r>
              <a:rPr lang="es-ES" sz="1000" dirty="0" smtClean="0"/>
              <a:t>Fig.13</a:t>
            </a:r>
            <a:endParaRPr lang="es-ES" sz="1000" dirty="0"/>
          </a:p>
        </p:txBody>
      </p:sp>
      <p:sp>
        <p:nvSpPr>
          <p:cNvPr id="92" name="91 CuadroTexto"/>
          <p:cNvSpPr txBox="1"/>
          <p:nvPr/>
        </p:nvSpPr>
        <p:spPr>
          <a:xfrm>
            <a:off x="18253446" y="26914089"/>
            <a:ext cx="2771727" cy="246221"/>
          </a:xfrm>
          <a:prstGeom prst="rect">
            <a:avLst/>
          </a:prstGeom>
          <a:noFill/>
        </p:spPr>
        <p:txBody>
          <a:bodyPr wrap="square" rtlCol="0">
            <a:spAutoFit/>
          </a:bodyPr>
          <a:lstStyle/>
          <a:p>
            <a:r>
              <a:rPr lang="es-ES" sz="1000" dirty="0" smtClean="0"/>
              <a:t>Fig. 14</a:t>
            </a:r>
            <a:endParaRPr lang="es-ES" sz="1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écnico">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2921</TotalTime>
  <Words>1604</Words>
  <Application>Microsoft Office PowerPoint</Application>
  <PresentationFormat>Personalizado</PresentationFormat>
  <Paragraphs>85</Paragraphs>
  <Slides>1</Slides>
  <Notes>1</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vt:i4>
      </vt:variant>
    </vt:vector>
  </HeadingPairs>
  <TitlesOfParts>
    <vt:vector size="3" baseType="lpstr">
      <vt:lpstr>Opulento</vt:lpstr>
      <vt:lpstr>Imagen de mapa de bits</vt:lpstr>
      <vt:lpstr>Diapositiva 1</vt:lpstr>
    </vt:vector>
  </TitlesOfParts>
  <Company>Civil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Ramon</dc:creator>
  <cp:lastModifiedBy>Usuario de Windows</cp:lastModifiedBy>
  <cp:revision>76</cp:revision>
  <dcterms:created xsi:type="dcterms:W3CDTF">2008-10-30T19:01:51Z</dcterms:created>
  <dcterms:modified xsi:type="dcterms:W3CDTF">2011-09-07T16:56:18Z</dcterms:modified>
</cp:coreProperties>
</file>