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81" r:id="rId2"/>
  </p:sldIdLst>
  <p:sldSz cx="21385213" cy="30281563"/>
  <p:notesSz cx="14301788" cy="2056447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404"/>
    <a:srgbClr val="9C0808"/>
    <a:srgbClr val="6A0000"/>
    <a:srgbClr val="800000"/>
    <a:srgbClr val="8888D8"/>
    <a:srgbClr val="333300"/>
    <a:srgbClr val="003366"/>
    <a:srgbClr val="33339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Designformatvorlage 1 - Akz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02" autoAdjust="0"/>
    <p:restoredTop sz="94660"/>
  </p:normalViewPr>
  <p:slideViewPr>
    <p:cSldViewPr>
      <p:cViewPr>
        <p:scale>
          <a:sx n="50" d="100"/>
          <a:sy n="50" d="100"/>
        </p:scale>
        <p:origin x="-186" y="-72"/>
      </p:cViewPr>
      <p:guideLst>
        <p:guide orient="horz" pos="9538"/>
        <p:guide pos="392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oyecto%203,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oyecto%203,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40025077079345"/>
          <c:y val="0.18674759994623427"/>
          <c:w val="0.68397601791522078"/>
          <c:h val="0.63861246457624643"/>
        </c:manualLayout>
      </c:layout>
      <c:barChart>
        <c:barDir val="col"/>
        <c:grouping val="clustered"/>
        <c:varyColors val="0"/>
        <c:ser>
          <c:idx val="0"/>
          <c:order val="0"/>
          <c:tx>
            <c:v>June Oldenburg</c:v>
          </c:tx>
          <c:invertIfNegative val="0"/>
          <c:val>
            <c:numRef>
              <c:f>'Sunrise- Sunset per months'!$R$80:$R$109</c:f>
              <c:numCache>
                <c:formatCode>hh:mm</c:formatCode>
                <c:ptCount val="30"/>
                <c:pt idx="0">
                  <c:v>0.21250000000000024</c:v>
                </c:pt>
                <c:pt idx="1">
                  <c:v>0.21111111111111144</c:v>
                </c:pt>
                <c:pt idx="2">
                  <c:v>0.21111111111111144</c:v>
                </c:pt>
                <c:pt idx="3">
                  <c:v>0.21041666666666772</c:v>
                </c:pt>
                <c:pt idx="4">
                  <c:v>0.20972222222222311</c:v>
                </c:pt>
                <c:pt idx="5">
                  <c:v>0.20902777777777801</c:v>
                </c:pt>
                <c:pt idx="6">
                  <c:v>0.20902777777777778</c:v>
                </c:pt>
                <c:pt idx="7">
                  <c:v>0.20833333333333451</c:v>
                </c:pt>
                <c:pt idx="8">
                  <c:v>0.20833333333333451</c:v>
                </c:pt>
                <c:pt idx="9">
                  <c:v>0.2076388888888889</c:v>
                </c:pt>
                <c:pt idx="10">
                  <c:v>0.2076388888888889</c:v>
                </c:pt>
                <c:pt idx="11">
                  <c:v>0.20763888888888901</c:v>
                </c:pt>
                <c:pt idx="12">
                  <c:v>0.20694444444444679</c:v>
                </c:pt>
                <c:pt idx="13">
                  <c:v>0.20694444444444679</c:v>
                </c:pt>
                <c:pt idx="14">
                  <c:v>0.20694444444444632</c:v>
                </c:pt>
                <c:pt idx="15">
                  <c:v>0.20694444444444632</c:v>
                </c:pt>
                <c:pt idx="16">
                  <c:v>0.20694444444444632</c:v>
                </c:pt>
                <c:pt idx="17">
                  <c:v>0.20694444444444632</c:v>
                </c:pt>
                <c:pt idx="18">
                  <c:v>0.20694444444444632</c:v>
                </c:pt>
                <c:pt idx="19">
                  <c:v>0.20694444444444632</c:v>
                </c:pt>
                <c:pt idx="20">
                  <c:v>0.20694444444444632</c:v>
                </c:pt>
                <c:pt idx="21">
                  <c:v>0.20694444444444632</c:v>
                </c:pt>
                <c:pt idx="22">
                  <c:v>0.2076388888888889</c:v>
                </c:pt>
                <c:pt idx="23">
                  <c:v>0.20763888888889137</c:v>
                </c:pt>
                <c:pt idx="24">
                  <c:v>0.20763888888889137</c:v>
                </c:pt>
                <c:pt idx="25">
                  <c:v>0.20763888888889229</c:v>
                </c:pt>
                <c:pt idx="26">
                  <c:v>0.20833333333333451</c:v>
                </c:pt>
                <c:pt idx="27">
                  <c:v>0.20833333333333451</c:v>
                </c:pt>
                <c:pt idx="28">
                  <c:v>0.20902777777777778</c:v>
                </c:pt>
                <c:pt idx="29">
                  <c:v>0.20902777777777778</c:v>
                </c:pt>
              </c:numCache>
            </c:numRef>
          </c:val>
        </c:ser>
        <c:ser>
          <c:idx val="2"/>
          <c:order val="1"/>
          <c:tx>
            <c:v>June Valencia</c:v>
          </c:tx>
          <c:invertIfNegative val="0"/>
          <c:val>
            <c:numRef>
              <c:f>'Sunrise- Sunset per months'!$R$6:$R$35</c:f>
              <c:numCache>
                <c:formatCode>hh:mm</c:formatCode>
                <c:ptCount val="30"/>
                <c:pt idx="0">
                  <c:v>0.27500000000000002</c:v>
                </c:pt>
                <c:pt idx="1">
                  <c:v>0.27500000000000002</c:v>
                </c:pt>
                <c:pt idx="2">
                  <c:v>0.27430555555555552</c:v>
                </c:pt>
                <c:pt idx="3">
                  <c:v>0.27430555555555552</c:v>
                </c:pt>
                <c:pt idx="4">
                  <c:v>0.27430555555555602</c:v>
                </c:pt>
                <c:pt idx="5">
                  <c:v>0.27430555555555602</c:v>
                </c:pt>
                <c:pt idx="6">
                  <c:v>0.27361111111111103</c:v>
                </c:pt>
                <c:pt idx="7">
                  <c:v>0.27361111111111103</c:v>
                </c:pt>
                <c:pt idx="8">
                  <c:v>0.27361111111111103</c:v>
                </c:pt>
                <c:pt idx="9">
                  <c:v>0.27361111111111103</c:v>
                </c:pt>
                <c:pt idx="10">
                  <c:v>0.27361111111111103</c:v>
                </c:pt>
                <c:pt idx="11">
                  <c:v>0.27361111111111103</c:v>
                </c:pt>
                <c:pt idx="12">
                  <c:v>0.27361111111111103</c:v>
                </c:pt>
                <c:pt idx="13">
                  <c:v>0.27361111111111103</c:v>
                </c:pt>
                <c:pt idx="14">
                  <c:v>0.27361111111111103</c:v>
                </c:pt>
                <c:pt idx="15">
                  <c:v>0.27361111111111103</c:v>
                </c:pt>
                <c:pt idx="16">
                  <c:v>0.27361111111111103</c:v>
                </c:pt>
                <c:pt idx="17">
                  <c:v>0.27361111111111103</c:v>
                </c:pt>
                <c:pt idx="18">
                  <c:v>0.27361111111111103</c:v>
                </c:pt>
                <c:pt idx="19">
                  <c:v>0.27361111111111103</c:v>
                </c:pt>
                <c:pt idx="20">
                  <c:v>0.27430555555555552</c:v>
                </c:pt>
                <c:pt idx="21">
                  <c:v>0.27430555555555552</c:v>
                </c:pt>
                <c:pt idx="22">
                  <c:v>0.27430555555555602</c:v>
                </c:pt>
                <c:pt idx="23">
                  <c:v>0.27430555555555602</c:v>
                </c:pt>
                <c:pt idx="24">
                  <c:v>0.27500000000000002</c:v>
                </c:pt>
                <c:pt idx="25">
                  <c:v>0.27500000000000002</c:v>
                </c:pt>
                <c:pt idx="26">
                  <c:v>0.27500000000000002</c:v>
                </c:pt>
                <c:pt idx="27">
                  <c:v>0.27569444444444446</c:v>
                </c:pt>
                <c:pt idx="28">
                  <c:v>0.27569444444444446</c:v>
                </c:pt>
                <c:pt idx="29">
                  <c:v>0.27638888888889318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84782464"/>
        <c:axId val="134273664"/>
      </c:barChart>
      <c:catAx>
        <c:axId val="847824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Days of june 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34273664"/>
        <c:crosses val="autoZero"/>
        <c:auto val="1"/>
        <c:lblAlgn val="ctr"/>
        <c:lblOffset val="100"/>
        <c:noMultiLvlLbl val="0"/>
      </c:catAx>
      <c:valAx>
        <c:axId val="1342736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8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Hours (h)</a:t>
                </a:r>
              </a:p>
            </c:rich>
          </c:tx>
          <c:layout/>
          <c:overlay val="0"/>
        </c:title>
        <c:numFmt formatCode="hh:mm" sourceLinked="1"/>
        <c:majorTickMark val="out"/>
        <c:minorTickMark val="none"/>
        <c:tickLblPos val="nextTo"/>
        <c:crossAx val="84782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671561163828998"/>
          <c:y val="0.40682105280483238"/>
          <c:w val="0.15141214444880657"/>
          <c:h val="0.2413931030982840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55633789456355"/>
          <c:y val="0.2304353136012135"/>
          <c:w val="0.66034654602602905"/>
          <c:h val="0.62249513428549086"/>
        </c:manualLayout>
      </c:layout>
      <c:barChart>
        <c:barDir val="col"/>
        <c:grouping val="clustered"/>
        <c:varyColors val="0"/>
        <c:ser>
          <c:idx val="0"/>
          <c:order val="0"/>
          <c:tx>
            <c:v>January Valencia</c:v>
          </c:tx>
          <c:invertIfNegative val="0"/>
          <c:val>
            <c:numRef>
              <c:f>'Sunrise- Sunset per months'!$M$6:$M$36</c:f>
              <c:numCache>
                <c:formatCode>hh:mm</c:formatCode>
                <c:ptCount val="31"/>
                <c:pt idx="0">
                  <c:v>0.34861111111111126</c:v>
                </c:pt>
                <c:pt idx="1">
                  <c:v>0.34861111111111126</c:v>
                </c:pt>
                <c:pt idx="2">
                  <c:v>0.34861111111111126</c:v>
                </c:pt>
                <c:pt idx="3">
                  <c:v>0.34861111111111126</c:v>
                </c:pt>
                <c:pt idx="4">
                  <c:v>0.34861111111111126</c:v>
                </c:pt>
                <c:pt idx="5">
                  <c:v>0.34861111111111126</c:v>
                </c:pt>
                <c:pt idx="6">
                  <c:v>0.34861111111111126</c:v>
                </c:pt>
                <c:pt idx="7">
                  <c:v>0.34861111111111126</c:v>
                </c:pt>
                <c:pt idx="8">
                  <c:v>0.34861111111111126</c:v>
                </c:pt>
                <c:pt idx="9">
                  <c:v>0.34861111111111126</c:v>
                </c:pt>
                <c:pt idx="10">
                  <c:v>0.3479166666666707</c:v>
                </c:pt>
                <c:pt idx="11">
                  <c:v>0.3479166666666707</c:v>
                </c:pt>
                <c:pt idx="12">
                  <c:v>0.3479166666666707</c:v>
                </c:pt>
                <c:pt idx="13">
                  <c:v>0.3479166666666707</c:v>
                </c:pt>
                <c:pt idx="14">
                  <c:v>0.34722222222222321</c:v>
                </c:pt>
                <c:pt idx="15">
                  <c:v>0.34722222222222321</c:v>
                </c:pt>
                <c:pt idx="16">
                  <c:v>0.34722222222222321</c:v>
                </c:pt>
                <c:pt idx="17">
                  <c:v>0.34652777777778188</c:v>
                </c:pt>
                <c:pt idx="18">
                  <c:v>0.34652777777778188</c:v>
                </c:pt>
                <c:pt idx="19">
                  <c:v>0.34583333333333333</c:v>
                </c:pt>
                <c:pt idx="20">
                  <c:v>0.34583333333333333</c:v>
                </c:pt>
                <c:pt idx="21">
                  <c:v>0.34513888888888983</c:v>
                </c:pt>
                <c:pt idx="22">
                  <c:v>0.34444444444444688</c:v>
                </c:pt>
                <c:pt idx="23">
                  <c:v>0.34444444444444688</c:v>
                </c:pt>
                <c:pt idx="24">
                  <c:v>0.3437500000000005</c:v>
                </c:pt>
                <c:pt idx="25">
                  <c:v>0.343055555555556</c:v>
                </c:pt>
                <c:pt idx="26">
                  <c:v>0.343055555555556</c:v>
                </c:pt>
                <c:pt idx="27">
                  <c:v>0.34236111111111167</c:v>
                </c:pt>
                <c:pt idx="28">
                  <c:v>0.34166666666666934</c:v>
                </c:pt>
                <c:pt idx="29">
                  <c:v>0.34097222222222501</c:v>
                </c:pt>
                <c:pt idx="30">
                  <c:v>0.34027777777778051</c:v>
                </c:pt>
              </c:numCache>
            </c:numRef>
          </c:val>
        </c:ser>
        <c:ser>
          <c:idx val="2"/>
          <c:order val="1"/>
          <c:tx>
            <c:v>January Oldenburg</c:v>
          </c:tx>
          <c:invertIfNegative val="1"/>
          <c:val>
            <c:numRef>
              <c:f>'Sunrise- Sunset per months'!$M$80:$M$110</c:f>
              <c:numCache>
                <c:formatCode>hh:mm</c:formatCode>
                <c:ptCount val="31"/>
                <c:pt idx="0">
                  <c:v>0.36041666666667027</c:v>
                </c:pt>
                <c:pt idx="1">
                  <c:v>0.36041666666667027</c:v>
                </c:pt>
                <c:pt idx="2">
                  <c:v>0.36041666666667027</c:v>
                </c:pt>
                <c:pt idx="3">
                  <c:v>0.36041666666667027</c:v>
                </c:pt>
                <c:pt idx="4">
                  <c:v>0.35972222222222416</c:v>
                </c:pt>
                <c:pt idx="5">
                  <c:v>0.35972222222222416</c:v>
                </c:pt>
                <c:pt idx="6">
                  <c:v>0.35972222222222416</c:v>
                </c:pt>
                <c:pt idx="7">
                  <c:v>0.35902777777778166</c:v>
                </c:pt>
                <c:pt idx="8">
                  <c:v>0.35902777777778166</c:v>
                </c:pt>
                <c:pt idx="9">
                  <c:v>0.35833333333333334</c:v>
                </c:pt>
                <c:pt idx="10">
                  <c:v>0.35833333333333334</c:v>
                </c:pt>
                <c:pt idx="11">
                  <c:v>0.35763888888889106</c:v>
                </c:pt>
                <c:pt idx="12">
                  <c:v>0.35763888888889106</c:v>
                </c:pt>
                <c:pt idx="13">
                  <c:v>0.35694444444444662</c:v>
                </c:pt>
                <c:pt idx="14">
                  <c:v>0.35625000000000001</c:v>
                </c:pt>
                <c:pt idx="15">
                  <c:v>0.35555555555555557</c:v>
                </c:pt>
                <c:pt idx="16">
                  <c:v>0.35486111111111118</c:v>
                </c:pt>
                <c:pt idx="17">
                  <c:v>0.35416666666666913</c:v>
                </c:pt>
                <c:pt idx="18">
                  <c:v>0.35347222222222463</c:v>
                </c:pt>
                <c:pt idx="19">
                  <c:v>0.35277777777778024</c:v>
                </c:pt>
                <c:pt idx="20">
                  <c:v>0.3520833333333333</c:v>
                </c:pt>
                <c:pt idx="21">
                  <c:v>0.35138888888889336</c:v>
                </c:pt>
                <c:pt idx="22">
                  <c:v>0.35069444444444442</c:v>
                </c:pt>
                <c:pt idx="23">
                  <c:v>0.35000000000000031</c:v>
                </c:pt>
                <c:pt idx="24">
                  <c:v>0.34861111111111126</c:v>
                </c:pt>
                <c:pt idx="25">
                  <c:v>0.3479166666666707</c:v>
                </c:pt>
                <c:pt idx="26">
                  <c:v>0.34722222222222321</c:v>
                </c:pt>
                <c:pt idx="27">
                  <c:v>0.34583333333333333</c:v>
                </c:pt>
                <c:pt idx="28">
                  <c:v>0.34513888888888983</c:v>
                </c:pt>
                <c:pt idx="29">
                  <c:v>0.3437500000000005</c:v>
                </c:pt>
                <c:pt idx="30">
                  <c:v>0.343055555555556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49354624"/>
        <c:axId val="49356800"/>
      </c:barChart>
      <c:catAx>
        <c:axId val="49354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Days of January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49356800"/>
        <c:crosses val="autoZero"/>
        <c:auto val="1"/>
        <c:lblAlgn val="ctr"/>
        <c:lblOffset val="100"/>
        <c:noMultiLvlLbl val="0"/>
      </c:catAx>
      <c:valAx>
        <c:axId val="493568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8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de-DE"/>
                  <a:t>Hours (h)</a:t>
                </a:r>
              </a:p>
            </c:rich>
          </c:tx>
          <c:layout/>
          <c:overlay val="0"/>
        </c:title>
        <c:numFmt formatCode="hh:mm" sourceLinked="1"/>
        <c:majorTickMark val="out"/>
        <c:minorTickMark val="none"/>
        <c:tickLblPos val="nextTo"/>
        <c:crossAx val="49354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851140655829488"/>
          <c:y val="0.35961642122068743"/>
          <c:w val="0.19700240926915033"/>
          <c:h val="0.2971111920349042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219" tIns="99610" rIns="199219" bIns="99610" numCol="1" anchor="t" anchorCtr="0" compatLnSpc="1">
            <a:prstTxWarp prst="textNoShape">
              <a:avLst/>
            </a:prstTxWarp>
          </a:bodyPr>
          <a:lstStyle>
            <a:lvl1pPr>
              <a:defRPr sz="26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8101037" y="0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219" tIns="99610" rIns="199219" bIns="99610" numCol="1" anchor="t" anchorCtr="0" compatLnSpc="1">
            <a:prstTxWarp prst="textNoShape">
              <a:avLst/>
            </a:prstTxWarp>
          </a:bodyPr>
          <a:lstStyle>
            <a:lvl1pPr algn="r">
              <a:defRPr sz="26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429125" y="1543050"/>
            <a:ext cx="5443538" cy="7710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430179" y="9768125"/>
            <a:ext cx="11441430" cy="925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219" tIns="99610" rIns="199219" bIns="996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9532683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219" tIns="99610" rIns="199219" bIns="99610" numCol="1" anchor="b" anchorCtr="0" compatLnSpc="1">
            <a:prstTxWarp prst="textNoShape">
              <a:avLst/>
            </a:prstTxWarp>
          </a:bodyPr>
          <a:lstStyle>
            <a:lvl1pPr>
              <a:defRPr sz="26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8101037" y="19532683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9219" tIns="99610" rIns="199219" bIns="99610" numCol="1" anchor="b" anchorCtr="0" compatLnSpc="1">
            <a:prstTxWarp prst="textNoShape">
              <a:avLst/>
            </a:prstTxWarp>
          </a:bodyPr>
          <a:lstStyle>
            <a:lvl1pPr algn="r">
              <a:defRPr sz="2600" smtClean="0"/>
            </a:lvl1pPr>
          </a:lstStyle>
          <a:p>
            <a:pPr>
              <a:defRPr/>
            </a:pPr>
            <a:fld id="{F50900DC-22E6-4778-9A7E-868B346985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9908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8101037" y="19532683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9219" tIns="99610" rIns="199219" bIns="99610" anchor="b"/>
          <a:lstStyle/>
          <a:p>
            <a:pPr algn="r"/>
            <a:fld id="{F01B1F95-F5CB-4086-BD9B-744ADD54F8A6}" type="slidenum">
              <a:rPr lang="es-ES" sz="2600"/>
              <a:pPr algn="r"/>
              <a:t>1</a:t>
            </a:fld>
            <a:endParaRPr lang="es-ES" sz="2600" dirty="0"/>
          </a:p>
        </p:txBody>
      </p:sp>
      <p:sp>
        <p:nvSpPr>
          <p:cNvPr id="4710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429125" y="1543050"/>
            <a:ext cx="5443538" cy="77104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2 Marcador de notas"/>
          <p:cNvSpPr>
            <a:spLocks noGrp="1"/>
          </p:cNvSpPr>
          <p:nvPr>
            <p:ph type="body" idx="1"/>
          </p:nvPr>
        </p:nvSpPr>
        <p:spPr bwMode="auto">
          <a:xfrm>
            <a:off x="1430179" y="9768125"/>
            <a:ext cx="11441430" cy="925401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183899" tIns="91949" rIns="183899" bIns="91949"/>
          <a:lstStyle/>
          <a:p>
            <a:pPr eaLnBrk="1" hangingPunct="1">
              <a:spcBef>
                <a:spcPct val="0"/>
              </a:spcBef>
            </a:pPr>
            <a:endParaRPr lang="da-DK" dirty="0" smtClean="0"/>
          </a:p>
        </p:txBody>
      </p:sp>
      <p:sp>
        <p:nvSpPr>
          <p:cNvPr id="47109" name="3 Marcador de número de diapositiva"/>
          <p:cNvSpPr txBox="1">
            <a:spLocks noGrp="1"/>
          </p:cNvSpPr>
          <p:nvPr/>
        </p:nvSpPr>
        <p:spPr bwMode="auto">
          <a:xfrm>
            <a:off x="8101037" y="19532683"/>
            <a:ext cx="6197442" cy="102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3899" tIns="91949" rIns="183899" bIns="91949" anchor="b"/>
          <a:lstStyle/>
          <a:p>
            <a:pPr algn="r" defTabSz="1840006"/>
            <a:fld id="{182BD805-42F1-422F-9427-0C7C6B3A2D82}" type="slidenum">
              <a:rPr lang="es-ES" sz="2400"/>
              <a:pPr algn="r" defTabSz="1840006"/>
              <a:t>1</a:t>
            </a:fld>
            <a:endParaRPr lang="es-ES" sz="24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 flipH="1">
            <a:off x="6237354" y="0"/>
            <a:ext cx="15147859" cy="30281563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 rot="16200000">
            <a:off x="-8903428" y="15140782"/>
            <a:ext cx="30281563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ctrTitle"/>
          </p:nvPr>
        </p:nvSpPr>
        <p:spPr>
          <a:xfrm>
            <a:off x="7874146" y="2355232"/>
            <a:ext cx="11940077" cy="12664423"/>
          </a:xfrm>
        </p:spPr>
        <p:txBody>
          <a:bodyPr lIns="147616" tIns="0" rIns="147616">
            <a:noAutofit/>
          </a:bodyPr>
          <a:lstStyle>
            <a:lvl1pPr algn="r">
              <a:defRPr sz="136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5" name="24 Subtítulo"/>
          <p:cNvSpPr>
            <a:spLocks noGrp="1"/>
          </p:cNvSpPr>
          <p:nvPr>
            <p:ph type="subTitle" idx="1"/>
          </p:nvPr>
        </p:nvSpPr>
        <p:spPr>
          <a:xfrm>
            <a:off x="7845085" y="15630302"/>
            <a:ext cx="11962010" cy="4862571"/>
          </a:xfrm>
        </p:spPr>
        <p:txBody>
          <a:bodyPr lIns="147616" tIns="0" rIns="147616" bIns="0"/>
          <a:lstStyle>
            <a:lvl1pPr marL="0" indent="0" algn="r">
              <a:buNone/>
              <a:defRPr sz="7100">
                <a:solidFill>
                  <a:srgbClr val="FFFFFF"/>
                </a:solidFill>
                <a:effectLst/>
              </a:defRPr>
            </a:lvl1pPr>
            <a:lvl2pPr marL="1476162" indent="0" algn="ctr">
              <a:buNone/>
            </a:lvl2pPr>
            <a:lvl3pPr marL="2952323" indent="0" algn="ctr">
              <a:buNone/>
            </a:lvl3pPr>
            <a:lvl4pPr marL="4428485" indent="0" algn="ctr">
              <a:buNone/>
            </a:lvl4pPr>
            <a:lvl5pPr marL="5904647" indent="0" algn="ctr">
              <a:buNone/>
            </a:lvl5pPr>
            <a:lvl6pPr marL="7380808" indent="0" algn="ctr">
              <a:buNone/>
            </a:lvl6pPr>
            <a:lvl7pPr marL="8856970" indent="0" algn="ctr">
              <a:buNone/>
            </a:lvl7pPr>
            <a:lvl8pPr marL="10333131" indent="0" algn="ctr">
              <a:buNone/>
            </a:lvl8pPr>
            <a:lvl9pPr marL="11809293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1" name="30 Marcador de fecha"/>
          <p:cNvSpPr>
            <a:spLocks noGrp="1"/>
          </p:cNvSpPr>
          <p:nvPr>
            <p:ph type="dt" sz="half" idx="10"/>
          </p:nvPr>
        </p:nvSpPr>
        <p:spPr>
          <a:xfrm>
            <a:off x="13731122" y="28956672"/>
            <a:ext cx="4683193" cy="1001888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93774" y="28956672"/>
            <a:ext cx="6847108" cy="1009385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8431144" y="28949174"/>
            <a:ext cx="1375950" cy="1009385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5326069" y="1214069"/>
            <a:ext cx="3564202" cy="25837463"/>
          </a:xfrm>
        </p:spPr>
        <p:txBody>
          <a:bodyPr vert="eaVert" anchor="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069260" y="1212687"/>
            <a:ext cx="14078599" cy="2583746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9922739" y="28956672"/>
            <a:ext cx="4683193" cy="1001888"/>
          </a:xfrm>
        </p:spPr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069261" y="28949174"/>
            <a:ext cx="8554085" cy="1009385"/>
          </a:xfrm>
        </p:spPr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27486" y="28935716"/>
            <a:ext cx="1375950" cy="100938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94941" y="12459850"/>
            <a:ext cx="14629806" cy="6014255"/>
          </a:xfrm>
        </p:spPr>
        <p:txBody>
          <a:bodyPr tIns="0" anchor="t"/>
          <a:lstStyle>
            <a:lvl1pPr algn="r">
              <a:buNone/>
              <a:defRPr sz="136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494941" y="8411548"/>
            <a:ext cx="14629806" cy="3282962"/>
          </a:xfrm>
        </p:spPr>
        <p:txBody>
          <a:bodyPr anchor="b"/>
          <a:lstStyle>
            <a:lvl1pPr marL="0" indent="0" algn="r">
              <a:buNone/>
              <a:defRPr sz="6500">
                <a:solidFill>
                  <a:schemeClr val="tx1"/>
                </a:solidFill>
                <a:effectLst/>
              </a:defRPr>
            </a:lvl1pPr>
            <a:lvl2pPr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1048648" y="28951656"/>
            <a:ext cx="4683193" cy="1001888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058508" y="28951656"/>
            <a:ext cx="6771984" cy="1009385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748797" y="28944158"/>
            <a:ext cx="1375950" cy="1009385"/>
          </a:xfrm>
        </p:spPr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69261" y="7065700"/>
            <a:ext cx="8233307" cy="19984432"/>
          </a:xfrm>
        </p:spPr>
        <p:txBody>
          <a:bodyPr anchor="t"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9773042" y="7065700"/>
            <a:ext cx="8233307" cy="19984432"/>
          </a:xfrm>
        </p:spPr>
        <p:txBody>
          <a:bodyPr anchor="t"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69261" y="25907559"/>
            <a:ext cx="8233307" cy="2018771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5800" b="1">
                <a:solidFill>
                  <a:schemeClr val="tx2"/>
                </a:solidFill>
                <a:effectLst/>
              </a:defRPr>
            </a:lvl1pPr>
            <a:lvl2pPr>
              <a:buNone/>
              <a:defRPr sz="6500" b="1"/>
            </a:lvl2pPr>
            <a:lvl3pPr>
              <a:buNone/>
              <a:defRPr sz="5800" b="1"/>
            </a:lvl3pPr>
            <a:lvl4pPr>
              <a:buNone/>
              <a:defRPr sz="5200" b="1"/>
            </a:lvl4pPr>
            <a:lvl5pPr>
              <a:buNone/>
              <a:defRPr sz="52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9773042" y="25907559"/>
            <a:ext cx="8233307" cy="2018771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5800" b="1">
                <a:solidFill>
                  <a:schemeClr val="tx2"/>
                </a:solidFill>
                <a:effectLst/>
              </a:defRPr>
            </a:lvl1pPr>
            <a:lvl2pPr>
              <a:buNone/>
              <a:defRPr sz="6500" b="1"/>
            </a:lvl2pPr>
            <a:lvl3pPr>
              <a:buNone/>
              <a:defRPr sz="5800" b="1"/>
            </a:lvl3pPr>
            <a:lvl4pPr>
              <a:buNone/>
              <a:defRPr sz="5200" b="1"/>
            </a:lvl4pPr>
            <a:lvl5pPr>
              <a:buNone/>
              <a:defRPr sz="52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069261" y="7558645"/>
            <a:ext cx="8233307" cy="18168938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9773042" y="7558645"/>
            <a:ext cx="8233307" cy="18168938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1" y="1009385"/>
            <a:ext cx="13793462" cy="5181512"/>
          </a:xfrm>
        </p:spPr>
        <p:txBody>
          <a:bodyPr wrap="square" anchor="b"/>
          <a:lstStyle>
            <a:lvl1pPr algn="l">
              <a:buNone/>
              <a:defRPr lang="en-US" sz="7700" baseline="0" smtClean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069261" y="6611855"/>
            <a:ext cx="13793462" cy="2660397"/>
          </a:xfrm>
        </p:spPr>
        <p:txBody>
          <a:bodyPr rot="0" spcFirstLastPara="0" vertOverflow="overflow" horzOverflow="overflow" vert="horz" wrap="square" lIns="147616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4500"/>
            </a:lvl1pPr>
            <a:lvl2pPr>
              <a:buNone/>
              <a:defRPr sz="3900"/>
            </a:lvl2pPr>
            <a:lvl3pPr>
              <a:buNone/>
              <a:defRPr sz="3200"/>
            </a:lvl3pPr>
            <a:lvl4pPr>
              <a:buNone/>
              <a:defRPr sz="2900"/>
            </a:lvl4pPr>
            <a:lvl5pPr>
              <a:buNone/>
              <a:defRPr sz="2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069261" y="9420931"/>
            <a:ext cx="16929960" cy="19303512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 rot="21240000">
            <a:off x="1398478" y="4436123"/>
            <a:ext cx="10102144" cy="1904220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 rot="21420000">
            <a:off x="1395527" y="4410284"/>
            <a:ext cx="10102144" cy="1904220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3566" y="5046927"/>
            <a:ext cx="8019455" cy="9084469"/>
          </a:xfrm>
        </p:spPr>
        <p:txBody>
          <a:bodyPr vert="horz" anchor="b"/>
          <a:lstStyle>
            <a:lvl1pPr algn="l">
              <a:buNone/>
              <a:defRPr sz="97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2603566" y="14498916"/>
            <a:ext cx="8019455" cy="8478838"/>
          </a:xfrm>
        </p:spPr>
        <p:txBody>
          <a:bodyPr rot="0" spcFirstLastPara="0" vertOverflow="overflow" horzOverflow="overflow" vert="horz" wrap="square" lIns="265709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500" baseline="0">
                <a:solidFill>
                  <a:schemeClr val="tx1"/>
                </a:solidFill>
              </a:defRPr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osición de imagen"/>
          <p:cNvSpPr>
            <a:spLocks noGrp="1"/>
          </p:cNvSpPr>
          <p:nvPr>
            <p:ph type="pic" idx="1"/>
          </p:nvPr>
        </p:nvSpPr>
        <p:spPr>
          <a:xfrm>
            <a:off x="1552163" y="4596554"/>
            <a:ext cx="9837198" cy="18572692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103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 flipH="1">
            <a:off x="19068482" y="0"/>
            <a:ext cx="2316731" cy="30281563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título"/>
          <p:cNvSpPr>
            <a:spLocks noGrp="1"/>
          </p:cNvSpPr>
          <p:nvPr>
            <p:ph type="title"/>
          </p:nvPr>
        </p:nvSpPr>
        <p:spPr>
          <a:xfrm>
            <a:off x="1069261" y="1413140"/>
            <a:ext cx="16929960" cy="5046927"/>
          </a:xfrm>
          <a:prstGeom prst="rect">
            <a:avLst/>
          </a:prstGeom>
        </p:spPr>
        <p:txBody>
          <a:bodyPr vert="horz" lIns="147616" tIns="0" rIns="147616" bIns="0" anchor="b" anchorCtr="0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1" name="30 Marcador de texto"/>
          <p:cNvSpPr>
            <a:spLocks noGrp="1"/>
          </p:cNvSpPr>
          <p:nvPr>
            <p:ph type="body" idx="1"/>
          </p:nvPr>
        </p:nvSpPr>
        <p:spPr>
          <a:xfrm>
            <a:off x="1069261" y="7106391"/>
            <a:ext cx="16929960" cy="21398971"/>
          </a:xfrm>
          <a:prstGeom prst="rect">
            <a:avLst/>
          </a:prstGeom>
        </p:spPr>
        <p:txBody>
          <a:bodyPr vert="horz" lIns="295232" tIns="147616" rIns="295232" bIns="147616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7" name="26 Marcador de fecha"/>
          <p:cNvSpPr>
            <a:spLocks noGrp="1"/>
          </p:cNvSpPr>
          <p:nvPr>
            <p:ph type="dt" sz="half" idx="2"/>
          </p:nvPr>
        </p:nvSpPr>
        <p:spPr>
          <a:xfrm>
            <a:off x="9930036" y="28956672"/>
            <a:ext cx="4683193" cy="1001888"/>
          </a:xfrm>
          <a:prstGeom prst="rect">
            <a:avLst/>
          </a:prstGeom>
        </p:spPr>
        <p:txBody>
          <a:bodyPr vert="horz" lIns="295232" tIns="0" rIns="295232" bIns="0" anchor="b"/>
          <a:lstStyle>
            <a:lvl1pPr algn="l" eaLnBrk="1" latinLnBrk="0" hangingPunct="1">
              <a:defRPr kumimoji="0" sz="3200"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069261" y="28956672"/>
            <a:ext cx="8554085" cy="1009385"/>
          </a:xfrm>
          <a:prstGeom prst="rect">
            <a:avLst/>
          </a:prstGeom>
        </p:spPr>
        <p:txBody>
          <a:bodyPr vert="horz" lIns="295232" tIns="0" rIns="295232" bIns="0" anchor="b"/>
          <a:lstStyle>
            <a:lvl1pPr algn="r" eaLnBrk="1" latinLnBrk="0" hangingPunct="1">
              <a:defRPr kumimoji="0" sz="3200"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20357" y="28949174"/>
            <a:ext cx="1375950" cy="100938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3600">
                <a:solidFill>
                  <a:schemeClr val="tx2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123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885697" indent="-885697" algn="l" rtl="0" eaLnBrk="1" latinLnBrk="0" hangingPunct="1">
        <a:spcBef>
          <a:spcPts val="1937"/>
        </a:spcBef>
        <a:buClr>
          <a:schemeClr val="tx2"/>
        </a:buClr>
        <a:buSzPct val="73000"/>
        <a:buFont typeface="Wingdings 2"/>
        <a:buChar char=""/>
        <a:defRPr kumimoji="0" sz="8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682824" indent="-738081" algn="l" rtl="0" eaLnBrk="1" latinLnBrk="0" hangingPunct="1">
        <a:spcBef>
          <a:spcPts val="1614"/>
        </a:spcBef>
        <a:buClr>
          <a:schemeClr val="accent4"/>
        </a:buClr>
        <a:buSzPct val="80000"/>
        <a:buFont typeface="Wingdings 2"/>
        <a:buChar char=""/>
        <a:defRPr kumimoji="0" sz="74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2450428" indent="-738081" algn="l" rtl="0" eaLnBrk="1" latinLnBrk="0" hangingPunct="1">
        <a:spcBef>
          <a:spcPts val="1291"/>
        </a:spcBef>
        <a:buClr>
          <a:schemeClr val="accent4"/>
        </a:buClr>
        <a:buSzPct val="60000"/>
        <a:buFont typeface="Wingdings"/>
        <a:buChar char=""/>
        <a:defRPr kumimoji="0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3247556" indent="-738081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65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4133253" indent="-738081" algn="l" rtl="0" eaLnBrk="1" latinLnBrk="0" hangingPunct="1">
        <a:spcBef>
          <a:spcPts val="1291"/>
        </a:spcBef>
        <a:buClr>
          <a:schemeClr val="accent4"/>
        </a:buClr>
        <a:buSzPct val="70000"/>
        <a:buFont typeface="Wingdings"/>
        <a:buChar char=""/>
        <a:defRPr kumimoji="0"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3240" indent="-590465" algn="l" rtl="0" eaLnBrk="1" latinLnBrk="0" hangingPunct="1">
        <a:spcBef>
          <a:spcPts val="1291"/>
        </a:spcBef>
        <a:buClr>
          <a:schemeClr val="accent4"/>
        </a:buClr>
        <a:buSzPct val="80000"/>
        <a:buFont typeface="Wingdings 2"/>
        <a:buChar char=""/>
        <a:defRPr kumimoji="0" sz="5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5402752" indent="-590465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5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963693" indent="-590465" algn="l" rtl="0" eaLnBrk="1" latinLnBrk="0" hangingPunct="1">
        <a:spcBef>
          <a:spcPts val="969"/>
        </a:spcBef>
        <a:buClr>
          <a:schemeClr val="accent4"/>
        </a:buClr>
        <a:buSzPct val="100000"/>
        <a:buChar char="•"/>
        <a:defRPr kumimoji="0" sz="52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6642727" indent="-590465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45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11" Type="http://schemas.openxmlformats.org/officeDocument/2006/relationships/hyperlink" Target="http://www.upv.es/entidades/ETSIE/indexc.html" TargetMode="External"/><Relationship Id="rId5" Type="http://schemas.openxmlformats.org/officeDocument/2006/relationships/oleObject" Target="../embeddings/oleObject1.bin"/><Relationship Id="rId10" Type="http://schemas.openxmlformats.org/officeDocument/2006/relationships/chart" Target="../charts/chart2.xml"/><Relationship Id="rId4" Type="http://schemas.openxmlformats.org/officeDocument/2006/relationships/image" Target="../media/image3.jpeg"/><Relationship Id="rId9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nhaltsplatzhalter 3" descr="F:\Proyecto\IMAG0415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894" y="7255905"/>
            <a:ext cx="7200000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12 Rectángulo"/>
          <p:cNvSpPr/>
          <p:nvPr/>
        </p:nvSpPr>
        <p:spPr>
          <a:xfrm>
            <a:off x="0" y="17445"/>
            <a:ext cx="3463032" cy="28642563"/>
          </a:xfrm>
          <a:prstGeom prst="rect">
            <a:avLst/>
          </a:prstGeom>
          <a:solidFill>
            <a:srgbClr val="8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11601752" y="28788714"/>
          <a:ext cx="4070350" cy="136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Imagen de mapa de bits" r:id="rId5" imgW="6268325" imgH="2095793" progId="PBrush">
                  <p:embed/>
                </p:oleObj>
              </mc:Choice>
              <mc:Fallback>
                <p:oleObj name="Imagen de mapa de bits" r:id="rId5" imgW="6268325" imgH="2095793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1752" y="28788714"/>
                        <a:ext cx="4070350" cy="1366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2"/>
          <p:cNvSpPr txBox="1">
            <a:spLocks noChangeArrowheads="1"/>
          </p:cNvSpPr>
          <p:nvPr/>
        </p:nvSpPr>
        <p:spPr bwMode="auto">
          <a:xfrm rot="16200000">
            <a:off x="-13718162" y="13769715"/>
            <a:ext cx="28614079" cy="107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10812" tIns="105407" rIns="210812" bIns="105407">
            <a:spAutoFit/>
          </a:bodyPr>
          <a:lstStyle/>
          <a:p>
            <a:pPr algn="ctr" defTabSz="2106613">
              <a:spcBef>
                <a:spcPct val="50000"/>
              </a:spcBef>
            </a:pPr>
            <a:r>
              <a:rPr lang="es-ES" sz="5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P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royecto </a:t>
            </a:r>
            <a:r>
              <a:rPr lang="es-ES" sz="5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F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inal de </a:t>
            </a:r>
            <a:r>
              <a:rPr lang="es-ES" sz="5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C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arrera  </a:t>
            </a:r>
            <a:r>
              <a:rPr lang="es-ES" sz="3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A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rquitectura </a:t>
            </a:r>
            <a:r>
              <a:rPr lang="es-ES" sz="3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T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écnica</a:t>
            </a:r>
            <a:r>
              <a:rPr lang="es-ES" sz="40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      </a:t>
            </a:r>
            <a:r>
              <a:rPr lang="es-ES" sz="40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           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modalidad de intercambio académico curso  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20</a:t>
            </a:r>
            <a:r>
              <a:rPr lang="es-ES" sz="54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11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-00</a:t>
            </a:r>
            <a:r>
              <a:rPr lang="es-ES" sz="5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12</a:t>
            </a:r>
            <a:endParaRPr lang="en-US" sz="5600" b="1" dirty="0">
              <a:solidFill>
                <a:schemeClr val="bg1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7" name="Text Box 2"/>
          <p:cNvSpPr txBox="1">
            <a:spLocks noChangeArrowheads="1"/>
          </p:cNvSpPr>
          <p:nvPr/>
        </p:nvSpPr>
        <p:spPr bwMode="auto">
          <a:xfrm rot="16200000">
            <a:off x="-11711046" y="13392884"/>
            <a:ext cx="28460083" cy="169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10812" tIns="105407" rIns="210812" bIns="105407">
            <a:spAutoFit/>
          </a:bodyPr>
          <a:lstStyle/>
          <a:p>
            <a:pPr algn="ctr" defTabSz="2106613">
              <a:spcBef>
                <a:spcPct val="50000"/>
              </a:spcBef>
            </a:pPr>
            <a:r>
              <a:rPr lang="es-ES" sz="9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ALEMANIA</a:t>
            </a:r>
            <a:r>
              <a:rPr lang="es-E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/</a:t>
            </a:r>
            <a:r>
              <a:rPr lang="es-ES" sz="9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GERMANY</a:t>
            </a:r>
            <a:r>
              <a:rPr lang="es-E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– Oldenburg</a:t>
            </a:r>
            <a:endParaRPr lang="en-US" sz="6000" b="1" dirty="0">
              <a:solidFill>
                <a:schemeClr val="bg1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8" name="Text Box 2"/>
          <p:cNvSpPr txBox="1">
            <a:spLocks noChangeArrowheads="1"/>
          </p:cNvSpPr>
          <p:nvPr/>
        </p:nvSpPr>
        <p:spPr bwMode="auto">
          <a:xfrm>
            <a:off x="0" y="28611513"/>
            <a:ext cx="7315200" cy="169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0812" tIns="105407" rIns="210812" bIns="105407">
            <a:spAutoFit/>
          </a:bodyPr>
          <a:lstStyle/>
          <a:p>
            <a:pPr defTabSz="2106613">
              <a:spcBef>
                <a:spcPct val="50000"/>
              </a:spcBef>
            </a:pP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lumno: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M 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Eugenia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  O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CHANDO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C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ANTERO</a:t>
            </a:r>
            <a:endParaRPr lang="es-E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defTabSz="2106613">
              <a:spcBef>
                <a:spcPct val="50000"/>
              </a:spcBef>
            </a:pPr>
            <a:r>
              <a:rPr lang="es-ES" sz="2400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tutor destino: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homas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W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ESSELS</a:t>
            </a:r>
            <a:endParaRPr lang="es-E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defTabSz="2106613">
              <a:spcBef>
                <a:spcPct val="50000"/>
              </a:spcBef>
            </a:pPr>
            <a:r>
              <a:rPr lang="es-ES" sz="2400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tutor ETSGE: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ndrea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S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ALANDIN 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-4763" y="28565475"/>
            <a:ext cx="213852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 flipV="1">
            <a:off x="1600869" y="0"/>
            <a:ext cx="0" cy="28575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cxnSp>
        <p:nvCxnSpPr>
          <p:cNvPr id="15" name="14 Conector recto"/>
          <p:cNvCxnSpPr/>
          <p:nvPr/>
        </p:nvCxnSpPr>
        <p:spPr>
          <a:xfrm>
            <a:off x="0" y="28642563"/>
            <a:ext cx="21385213" cy="1588"/>
          </a:xfrm>
          <a:prstGeom prst="line">
            <a:avLst/>
          </a:prstGeom>
          <a:ln w="6350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logo" descr="Roundcube Webmail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230" y="28678285"/>
            <a:ext cx="3636404" cy="1603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hteck 18"/>
          <p:cNvSpPr/>
          <p:nvPr/>
        </p:nvSpPr>
        <p:spPr>
          <a:xfrm>
            <a:off x="6552146" y="672194"/>
            <a:ext cx="141466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Economic profitability of photovoltaic panels in a passive house 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Rentabilidad</a:t>
            </a:r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económica</a:t>
            </a:r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 de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paneles</a:t>
            </a:r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fotovoltaicos</a:t>
            </a:r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 en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una</a:t>
            </a:r>
            <a:r>
              <a:rPr lang="en-GB" sz="3200" b="1" dirty="0" smtClean="0">
                <a:solidFill>
                  <a:srgbClr val="6A0000"/>
                </a:solidFill>
                <a:latin typeface="Century Gothic" pitchFamily="34" charset="0"/>
              </a:rPr>
              <a:t> casa </a:t>
            </a:r>
            <a:r>
              <a:rPr lang="en-GB" sz="3200" b="1" dirty="0" err="1" smtClean="0">
                <a:solidFill>
                  <a:srgbClr val="6A0000"/>
                </a:solidFill>
                <a:latin typeface="Century Gothic" pitchFamily="34" charset="0"/>
              </a:rPr>
              <a:t>Pasiva</a:t>
            </a:r>
            <a:endParaRPr lang="de-DE" sz="3200" b="1" dirty="0">
              <a:solidFill>
                <a:srgbClr val="6A0000"/>
              </a:solidFill>
              <a:latin typeface="Century Gothic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3987040" y="21038116"/>
            <a:ext cx="158417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en-GB" sz="2000" dirty="0" smtClean="0"/>
              <a:t>Considering that the purchase of energy costs </a:t>
            </a:r>
            <a:r>
              <a:rPr lang="en-GB" sz="2000" i="1" u="sng" dirty="0" smtClean="0"/>
              <a:t>0,22 €/kWh</a:t>
            </a:r>
            <a:r>
              <a:rPr lang="en-GB" sz="2000" i="1" dirty="0" smtClean="0"/>
              <a:t> </a:t>
            </a:r>
            <a:r>
              <a:rPr lang="en-GB" sz="2000" dirty="0" smtClean="0"/>
              <a:t>and by selling it you earn </a:t>
            </a:r>
            <a:r>
              <a:rPr lang="en-GB" sz="2000" i="1" u="sng" dirty="0" smtClean="0"/>
              <a:t>0,1994 €/kWh</a:t>
            </a:r>
            <a:r>
              <a:rPr lang="en-GB" sz="2000" dirty="0" smtClean="0"/>
              <a:t>,  we will be able to know how much we have to pay to buy the energy or how much we will earn if we sell the extra energy./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Considerando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la energía la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pagamos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a la red a </a:t>
            </a:r>
            <a:r>
              <a:rPr lang="en-GB" sz="2000" i="1" u="sng" dirty="0" smtClean="0">
                <a:solidFill>
                  <a:schemeClr val="bg1">
                    <a:lumMod val="50000"/>
                  </a:schemeClr>
                </a:solidFill>
              </a:rPr>
              <a:t>0,22 €/kWh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y la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vendemos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a la red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nos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la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comprqan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por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i="1" u="sng" dirty="0" smtClean="0">
                <a:solidFill>
                  <a:schemeClr val="bg1">
                    <a:lumMod val="50000"/>
                  </a:schemeClr>
                </a:solidFill>
              </a:rPr>
              <a:t>0,1994 €/kWh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podemos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saber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cuanta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energía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tendremos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comprar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y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cuanta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dinero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podremos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ganar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de vender la energía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nos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dirty="0" err="1" smtClean="0">
                <a:solidFill>
                  <a:schemeClr val="bg1">
                    <a:lumMod val="50000"/>
                  </a:schemeClr>
                </a:solidFill>
              </a:rPr>
              <a:t>sobra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995862" y="20037325"/>
            <a:ext cx="16057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740404"/>
                </a:solidFill>
              </a:rPr>
              <a:t>ECONOMICAL EFFICIENCY OF THE PHOTOVOLTAIC </a:t>
            </a:r>
            <a:r>
              <a:rPr lang="en-GB" sz="2800" b="1" dirty="0" smtClean="0">
                <a:solidFill>
                  <a:srgbClr val="740404"/>
                </a:solidFill>
              </a:rPr>
              <a:t>PANELS </a:t>
            </a:r>
            <a:r>
              <a:rPr lang="en-GB" sz="2800" b="1" dirty="0" smtClean="0">
                <a:solidFill>
                  <a:schemeClr val="bg1">
                    <a:lumMod val="50000"/>
                  </a:schemeClr>
                </a:solidFill>
              </a:rPr>
              <a:t>/ 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EFICIENCIA ECONÓMICA DE LOS PANELES FOTOVOLTAICOS</a:t>
            </a:r>
            <a:endParaRPr lang="es-ES" sz="2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6411184" y="27427479"/>
            <a:ext cx="10657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bg2">
                    <a:lumMod val="25000"/>
                  </a:schemeClr>
                </a:solidFill>
              </a:rPr>
              <a:t>CALCULATION OF THE ECONOMIC PROFITABILITY OF THE PV  </a:t>
            </a:r>
          </a:p>
          <a:p>
            <a:pPr algn="ctr"/>
            <a:r>
              <a:rPr lang="en-GB" sz="2400" dirty="0" err="1" smtClean="0">
                <a:solidFill>
                  <a:schemeClr val="bg2">
                    <a:lumMod val="25000"/>
                  </a:schemeClr>
                </a:solidFill>
              </a:rPr>
              <a:t>Cálculo</a:t>
            </a:r>
            <a:r>
              <a:rPr lang="en-GB" sz="2400" dirty="0" smtClean="0">
                <a:solidFill>
                  <a:schemeClr val="bg2">
                    <a:lumMod val="25000"/>
                  </a:schemeClr>
                </a:solidFill>
              </a:rPr>
              <a:t> de la </a:t>
            </a:r>
            <a:r>
              <a:rPr lang="en-GB" sz="2400" dirty="0" err="1" smtClean="0">
                <a:solidFill>
                  <a:schemeClr val="bg2">
                    <a:lumMod val="25000"/>
                  </a:schemeClr>
                </a:solidFill>
              </a:rPr>
              <a:t>rentabilidad</a:t>
            </a:r>
            <a:r>
              <a:rPr lang="en-GB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2">
                    <a:lumMod val="25000"/>
                  </a:schemeClr>
                </a:solidFill>
              </a:rPr>
              <a:t>económica</a:t>
            </a:r>
            <a:r>
              <a:rPr lang="en-GB" sz="2400" dirty="0" smtClean="0">
                <a:solidFill>
                  <a:schemeClr val="bg2">
                    <a:lumMod val="25000"/>
                  </a:schemeClr>
                </a:solidFill>
              </a:rPr>
              <a:t> de los </a:t>
            </a:r>
            <a:r>
              <a:rPr lang="en-GB" sz="2400" dirty="0" err="1" smtClean="0">
                <a:solidFill>
                  <a:schemeClr val="bg2">
                    <a:lumMod val="25000"/>
                  </a:schemeClr>
                </a:solidFill>
              </a:rPr>
              <a:t>paneles</a:t>
            </a:r>
            <a:endParaRPr lang="de-DE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4067870" y="2611388"/>
            <a:ext cx="1645382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740404"/>
                </a:solidFill>
              </a:rPr>
              <a:t>OBJECTIVE OF THE </a:t>
            </a:r>
            <a:r>
              <a:rPr lang="de-DE" sz="2800" b="1" dirty="0" smtClean="0">
                <a:solidFill>
                  <a:srgbClr val="740404"/>
                </a:solidFill>
              </a:rPr>
              <a:t>PROJECT</a:t>
            </a:r>
            <a:r>
              <a:rPr lang="de-DE" sz="2800" dirty="0" smtClean="0">
                <a:solidFill>
                  <a:schemeClr val="bg1">
                    <a:lumMod val="50000"/>
                  </a:schemeClr>
                </a:solidFill>
              </a:rPr>
              <a:t>/OBJETIVO </a:t>
            </a:r>
            <a:r>
              <a:rPr lang="de-DE" sz="2800" dirty="0" smtClean="0">
                <a:solidFill>
                  <a:schemeClr val="bg1">
                    <a:lumMod val="50000"/>
                  </a:schemeClr>
                </a:solidFill>
              </a:rPr>
              <a:t>DEL PROYECTO</a:t>
            </a:r>
          </a:p>
          <a:p>
            <a:endParaRPr lang="de-DE" sz="2800" dirty="0" smtClean="0"/>
          </a:p>
          <a:p>
            <a:r>
              <a:rPr lang="en-GB" sz="2800" dirty="0" smtClean="0"/>
              <a:t>The study of the profitability of putting photovoltaic panels. The energy we get from them can be </a:t>
            </a:r>
            <a:r>
              <a:rPr lang="en-GB" sz="2800" dirty="0" err="1" smtClean="0"/>
              <a:t>selled</a:t>
            </a:r>
            <a:r>
              <a:rPr lang="en-GB" sz="2800" dirty="0" smtClean="0"/>
              <a:t> to the net and it is profitable for awn energetic consumption 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/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Estudio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de la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rentabilidad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enconómica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poner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paneles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fotovoltaicos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en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una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casa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Pasiva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.  La energía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consigamos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ellos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la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venederemos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a la red y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también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la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utilizaremos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para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nuestro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propio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bg1">
                    <a:lumMod val="50000"/>
                  </a:schemeClr>
                </a:solidFill>
              </a:rPr>
              <a:t>consumo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de-DE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995862" y="6247793"/>
            <a:ext cx="17065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solidFill>
                  <a:srgbClr val="740404"/>
                </a:solidFill>
              </a:rPr>
              <a:t>PHOTOS OF THE MODEL OF THE  PASIVE HOUSE </a:t>
            </a:r>
            <a:r>
              <a:rPr lang="de-DE" sz="2800" dirty="0" smtClean="0">
                <a:solidFill>
                  <a:srgbClr val="740404"/>
                </a:solidFill>
              </a:rPr>
              <a:t>/ </a:t>
            </a:r>
            <a:r>
              <a:rPr lang="de-DE" sz="2800" dirty="0" smtClean="0">
                <a:solidFill>
                  <a:schemeClr val="bg1">
                    <a:lumMod val="50000"/>
                  </a:schemeClr>
                </a:solidFill>
              </a:rPr>
              <a:t>FOTOS DE LA MAQUETA DE CASA PASIVA</a:t>
            </a:r>
          </a:p>
        </p:txBody>
      </p:sp>
      <p:pic>
        <p:nvPicPr>
          <p:cNvPr id="37" name="Grafik 36" descr="F:\Proyecto\IMAG040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024754" y="7255905"/>
            <a:ext cx="7200000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feld 37"/>
          <p:cNvSpPr txBox="1"/>
          <p:nvPr/>
        </p:nvSpPr>
        <p:spPr>
          <a:xfrm>
            <a:off x="4103874" y="11828413"/>
            <a:ext cx="158057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model realized to scale 1:5 of the house that is going to be constructed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./ La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maqueta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está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realizado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a E: 1/50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conforme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a los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planos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de la casa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que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se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va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a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</a:rPr>
              <a:t>construir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de-DE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23" name="Diagramm 1"/>
          <p:cNvGraphicFramePr/>
          <p:nvPr>
            <p:extLst>
              <p:ext uri="{D42A27DB-BD31-4B8C-83A1-F6EECF244321}">
                <p14:modId xmlns:p14="http://schemas.microsoft.com/office/powerpoint/2010/main" val="959610626"/>
              </p:ext>
            </p:extLst>
          </p:nvPr>
        </p:nvGraphicFramePr>
        <p:xfrm>
          <a:off x="3649911" y="14029496"/>
          <a:ext cx="916471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0" name="Rechteck 1"/>
          <p:cNvSpPr/>
          <p:nvPr/>
        </p:nvSpPr>
        <p:spPr>
          <a:xfrm>
            <a:off x="3691062" y="13760930"/>
            <a:ext cx="167136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9613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740404"/>
                </a:solidFill>
              </a:rPr>
              <a:t>DIFFERENCES IN SOLAR ELEVATION AND BETWEEN GERMANY AND SPAIN</a:t>
            </a:r>
          </a:p>
          <a:p>
            <a:pPr marL="709613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DIFERENCIAS AMANECERES ENTRE ALEMANIA Y ESPAÑA</a:t>
            </a:r>
            <a:endParaRPr lang="en-GB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1" name="Diagramm 2"/>
          <p:cNvGraphicFramePr/>
          <p:nvPr>
            <p:extLst>
              <p:ext uri="{D42A27DB-BD31-4B8C-83A1-F6EECF244321}">
                <p14:modId xmlns:p14="http://schemas.microsoft.com/office/powerpoint/2010/main" val="3289189768"/>
              </p:ext>
            </p:extLst>
          </p:nvPr>
        </p:nvGraphicFramePr>
        <p:xfrm>
          <a:off x="12294784" y="13844637"/>
          <a:ext cx="876697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2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942871"/>
              </p:ext>
            </p:extLst>
          </p:nvPr>
        </p:nvGraphicFramePr>
        <p:xfrm>
          <a:off x="7410870" y="22629613"/>
          <a:ext cx="9274066" cy="446449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082778"/>
                <a:gridCol w="3082778"/>
                <a:gridCol w="3108510"/>
              </a:tblGrid>
              <a:tr h="6119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/>
                        <a:t>Months</a:t>
                      </a:r>
                      <a:endParaRPr lang="de-DE" sz="1600" b="1" dirty="0">
                        <a:solidFill>
                          <a:srgbClr val="002060"/>
                        </a:solidFill>
                        <a:latin typeface="+mj-lt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Total </a:t>
                      </a:r>
                      <a:r>
                        <a:rPr lang="de-DE" sz="1600" dirty="0" err="1"/>
                        <a:t>energy</a:t>
                      </a:r>
                      <a:endParaRPr lang="de-DE" sz="16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 smtClean="0"/>
                        <a:t>kwh</a:t>
                      </a:r>
                      <a:r>
                        <a:rPr lang="de-DE" sz="1600" dirty="0" smtClean="0"/>
                        <a:t>/</a:t>
                      </a:r>
                      <a:r>
                        <a:rPr lang="de-DE" sz="1600" dirty="0" err="1" smtClean="0"/>
                        <a:t>month</a:t>
                      </a:r>
                      <a:endParaRPr lang="de-DE" sz="1600" b="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Total E</a:t>
                      </a:r>
                      <a:r>
                        <a:rPr lang="de-DE" sz="1600" dirty="0" smtClean="0"/>
                        <a:t>uros</a:t>
                      </a:r>
                      <a:endParaRPr lang="de-DE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8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January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-208,2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-45,80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February 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-51,9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-11,41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March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123,7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24,00</a:t>
                      </a:r>
                      <a:endParaRPr lang="de-DE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April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408,4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79,24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May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567,8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110,16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June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525,9</a:t>
                      </a:r>
                      <a:endParaRPr lang="de-DE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102,02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July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545,2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105,78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August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476,1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92,37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September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300,1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58,22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October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113,7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22,05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November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-111,2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-24,47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December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-246,6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/>
                        <a:t>-54,25</a:t>
                      </a:r>
                      <a:endParaRPr lang="de-DE" sz="160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96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TOTAL</a:t>
                      </a:r>
                      <a:endParaRPr lang="de-DE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 </a:t>
                      </a:r>
                      <a:endParaRPr lang="de-DE" sz="16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/>
                        <a:t>457,9</a:t>
                      </a:r>
                      <a:endParaRPr lang="de-DE" sz="16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pic>
        <p:nvPicPr>
          <p:cNvPr id="46095" name="Picture 15" descr="ETSIE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594" y="28692761"/>
            <a:ext cx="1476164" cy="147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6355651" y="29035025"/>
            <a:ext cx="3229943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800" dirty="0" smtClean="0">
                <a:solidFill>
                  <a:schemeClr val="bg1">
                    <a:lumMod val="50000"/>
                  </a:schemeClr>
                </a:solidFill>
              </a:rPr>
              <a:t>ESCUELA TÉCNICA SUPERIOR DE INGENIERIA DE EDIFICACIÓN</a:t>
            </a:r>
            <a:endParaRPr lang="es-ES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o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</TotalTime>
  <Words>393</Words>
  <Application>Microsoft Office PowerPoint</Application>
  <PresentationFormat>Personalizado</PresentationFormat>
  <Paragraphs>67</Paragraphs>
  <Slides>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3" baseType="lpstr">
      <vt:lpstr>Opulento</vt:lpstr>
      <vt:lpstr>Imagen de mapa de bits</vt:lpstr>
      <vt:lpstr>Presentación de PowerPoint</vt:lpstr>
    </vt:vector>
  </TitlesOfParts>
  <Company>Civil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Ramon</dc:creator>
  <cp:lastModifiedBy>MaEugenia Ochando Cantero</cp:lastModifiedBy>
  <cp:revision>95</cp:revision>
  <dcterms:created xsi:type="dcterms:W3CDTF">2008-10-30T19:01:51Z</dcterms:created>
  <dcterms:modified xsi:type="dcterms:W3CDTF">2012-09-06T10:47:15Z</dcterms:modified>
</cp:coreProperties>
</file>