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7" r:id="rId2"/>
    <p:sldId id="258" r:id="rId3"/>
    <p:sldId id="314" r:id="rId4"/>
    <p:sldId id="315" r:id="rId5"/>
    <p:sldId id="301" r:id="rId6"/>
    <p:sldId id="259" r:id="rId7"/>
    <p:sldId id="260" r:id="rId8"/>
    <p:sldId id="309" r:id="rId9"/>
    <p:sldId id="261" r:id="rId10"/>
    <p:sldId id="293" r:id="rId11"/>
    <p:sldId id="331" r:id="rId12"/>
    <p:sldId id="284" r:id="rId13"/>
    <p:sldId id="262" r:id="rId14"/>
    <p:sldId id="320" r:id="rId15"/>
    <p:sldId id="321" r:id="rId16"/>
    <p:sldId id="308" r:id="rId17"/>
    <p:sldId id="263" r:id="rId18"/>
    <p:sldId id="285" r:id="rId19"/>
    <p:sldId id="265" r:id="rId20"/>
    <p:sldId id="286" r:id="rId21"/>
    <p:sldId id="266" r:id="rId22"/>
    <p:sldId id="287" r:id="rId23"/>
    <p:sldId id="283" r:id="rId24"/>
    <p:sldId id="289" r:id="rId25"/>
    <p:sldId id="282" r:id="rId26"/>
    <p:sldId id="290" r:id="rId27"/>
    <p:sldId id="325" r:id="rId28"/>
    <p:sldId id="269" r:id="rId29"/>
    <p:sldId id="291" r:id="rId30"/>
    <p:sldId id="326" r:id="rId31"/>
    <p:sldId id="270" r:id="rId32"/>
    <p:sldId id="271" r:id="rId33"/>
    <p:sldId id="292" r:id="rId34"/>
    <p:sldId id="302" r:id="rId35"/>
    <p:sldId id="272" r:id="rId36"/>
    <p:sldId id="273" r:id="rId37"/>
    <p:sldId id="274" r:id="rId38"/>
    <p:sldId id="275" r:id="rId39"/>
    <p:sldId id="304" r:id="rId40"/>
    <p:sldId id="276" r:id="rId41"/>
    <p:sldId id="277" r:id="rId42"/>
    <p:sldId id="278" r:id="rId43"/>
    <p:sldId id="313" r:id="rId44"/>
    <p:sldId id="312" r:id="rId45"/>
    <p:sldId id="280" r:id="rId46"/>
    <p:sldId id="316" r:id="rId47"/>
    <p:sldId id="317" r:id="rId48"/>
    <p:sldId id="319" r:id="rId49"/>
    <p:sldId id="305" r:id="rId50"/>
    <p:sldId id="281" r:id="rId51"/>
    <p:sldId id="306" r:id="rId52"/>
    <p:sldId id="332" r:id="rId53"/>
    <p:sldId id="324" r:id="rId54"/>
    <p:sldId id="327" r:id="rId55"/>
    <p:sldId id="328" r:id="rId56"/>
    <p:sldId id="329" r:id="rId57"/>
    <p:sldId id="330" r:id="rId5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228" autoAdjust="0"/>
    <p:restoredTop sz="65432" autoAdjust="0"/>
  </p:normalViewPr>
  <p:slideViewPr>
    <p:cSldViewPr>
      <p:cViewPr varScale="1">
        <p:scale>
          <a:sx n="74" d="100"/>
          <a:sy n="74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1D624-05C8-44C2-8EFC-54BEF452CA8C}" type="datetimeFigureOut">
              <a:rPr lang="es-ES" smtClean="0"/>
              <a:pPr/>
              <a:t>08/07/2011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97FE77-CE3A-4E82-896D-AFE8DB35818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15</a:t>
            </a:fld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16</a:t>
            </a:fld>
            <a:endParaRPr lang="es-E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17</a:t>
            </a:fld>
            <a:endParaRPr 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18</a:t>
            </a:fld>
            <a:endParaRPr lang="es-E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19</a:t>
            </a:fld>
            <a:endParaRPr lang="es-E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20</a:t>
            </a:fld>
            <a:endParaRPr lang="es-E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b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21</a:t>
            </a:fld>
            <a:endParaRPr lang="es-E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22</a:t>
            </a:fld>
            <a:endParaRPr lang="es-E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23</a:t>
            </a:fld>
            <a:endParaRPr lang="es-E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24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2</a:t>
            </a:fld>
            <a:endParaRPr lang="es-E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25</a:t>
            </a:fld>
            <a:endParaRPr lang="es-E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26</a:t>
            </a:fld>
            <a:endParaRPr lang="es-E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27</a:t>
            </a:fld>
            <a:endParaRPr lang="es-E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28</a:t>
            </a:fld>
            <a:endParaRPr lang="es-E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29</a:t>
            </a:fld>
            <a:endParaRPr lang="es-E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30</a:t>
            </a:fld>
            <a:endParaRPr lang="es-E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31</a:t>
            </a:fld>
            <a:endParaRPr lang="es-E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32</a:t>
            </a:fld>
            <a:endParaRPr lang="es-E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33</a:t>
            </a:fld>
            <a:endParaRPr lang="es-E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35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4</a:t>
            </a:fld>
            <a:endParaRPr lang="es-E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36</a:t>
            </a:fld>
            <a:endParaRPr lang="es-E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37</a:t>
            </a:fld>
            <a:endParaRPr lang="es-E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38</a:t>
            </a:fld>
            <a:endParaRPr lang="es-E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40</a:t>
            </a:fld>
            <a:endParaRPr lang="es-E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baseline="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42</a:t>
            </a:fld>
            <a:endParaRPr lang="es-E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43</a:t>
            </a:fld>
            <a:endParaRPr lang="es-E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44</a:t>
            </a:fld>
            <a:endParaRPr lang="es-E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45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6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9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b="1" i="1" dirty="0">
              <a:solidFill>
                <a:srgbClr val="C00000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12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baseline="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13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7FE77-CE3A-4E82-896D-AFE8DB358188}" type="slidenum">
              <a:rPr lang="es-ES" smtClean="0"/>
              <a:pPr/>
              <a:t>14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ED327-17DD-4C40-ACD8-467B70752882}" type="datetimeFigureOut">
              <a:rPr lang="es-ES"/>
              <a:pPr>
                <a:defRPr/>
              </a:pPr>
              <a:t>08/07/2011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97519-BBAD-4DCE-BB1D-A722DA168A5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3EF01-AE88-40CC-A834-A02450C6C59A}" type="datetimeFigureOut">
              <a:rPr lang="es-ES"/>
              <a:pPr>
                <a:defRPr/>
              </a:pPr>
              <a:t>08/07/2011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6B108-A310-429F-BB68-BE7BBF57D60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BE183-85CF-4301-B4E3-413CE920863D}" type="datetimeFigureOut">
              <a:rPr lang="es-ES"/>
              <a:pPr>
                <a:defRPr/>
              </a:pPr>
              <a:t>08/07/2011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E2D91-CADC-4CA9-899C-48CC25C83BE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660FC-175E-426B-B51B-E854BFCFE19F}" type="datetimeFigureOut">
              <a:rPr lang="es-ES"/>
              <a:pPr>
                <a:defRPr/>
              </a:pPr>
              <a:t>08/07/2011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CB1F3-583C-4776-AD27-4F9CB61AE60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FA7C9-3398-432A-AEA6-40A444105B82}" type="datetimeFigureOut">
              <a:rPr lang="es-ES"/>
              <a:pPr>
                <a:defRPr/>
              </a:pPr>
              <a:t>08/07/2011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85B63-DE98-4BDE-B411-721BEC66E5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AAF58-8DD8-461E-AE03-0BBAC16C4E9B}" type="datetimeFigureOut">
              <a:rPr lang="es-ES"/>
              <a:pPr>
                <a:defRPr/>
              </a:pPr>
              <a:t>08/07/2011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E30A0-6CB2-4992-A566-D4EF8BBE684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D08D9-1CF2-47A6-90AE-D522BE583237}" type="datetimeFigureOut">
              <a:rPr lang="es-ES"/>
              <a:pPr>
                <a:defRPr/>
              </a:pPr>
              <a:t>08/07/2011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D031C-C8F3-4BD4-BFCE-F23E282A0EE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A0396-40D0-4C1E-90B8-A5C38312DC4D}" type="datetimeFigureOut">
              <a:rPr lang="es-ES"/>
              <a:pPr>
                <a:defRPr/>
              </a:pPr>
              <a:t>08/07/2011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3F21E-C70D-4995-8C72-BB9311B465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8030-4EF9-48D3-82D0-E054B36B2D73}" type="datetimeFigureOut">
              <a:rPr lang="es-ES"/>
              <a:pPr>
                <a:defRPr/>
              </a:pPr>
              <a:t>08/07/2011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E2C00-1B90-4A37-B6D2-B2596870883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84F5E-BD89-4181-ACB7-624C0A44ABFE}" type="datetimeFigureOut">
              <a:rPr lang="es-ES"/>
              <a:pPr>
                <a:defRPr/>
              </a:pPr>
              <a:t>08/07/2011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7F3F7-26B9-44D7-9895-7B42A4BE873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83DD2-8D3C-4AE2-A7F9-C25C76973FBE}" type="datetimeFigureOut">
              <a:rPr lang="es-ES"/>
              <a:pPr>
                <a:defRPr/>
              </a:pPr>
              <a:t>08/07/2011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E6044-5FFC-44B1-9D39-D6C4221B556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20A5F8-D934-415B-BC1C-E0900B5286D1}" type="datetimeFigureOut">
              <a:rPr lang="es-ES"/>
              <a:pPr>
                <a:defRPr/>
              </a:pPr>
              <a:t>08/07/2011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E32235-2FC3-48EB-AAC0-FAFE7409324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3.png"/><Relationship Id="rId10" Type="http://schemas.openxmlformats.org/officeDocument/2006/relationships/image" Target="../media/image4.jpe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1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11" Type="http://schemas.openxmlformats.org/officeDocument/2006/relationships/image" Target="../media/image4.jpeg"/><Relationship Id="rId5" Type="http://schemas.openxmlformats.org/officeDocument/2006/relationships/image" Target="../media/image3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3.png"/><Relationship Id="rId10" Type="http://schemas.openxmlformats.org/officeDocument/2006/relationships/image" Target="../media/image4.jpe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1.pn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3.png"/><Relationship Id="rId10" Type="http://schemas.openxmlformats.org/officeDocument/2006/relationships/image" Target="../media/image4.jpe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1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5" Type="http://schemas.openxmlformats.org/officeDocument/2006/relationships/image" Target="../media/image3.png"/><Relationship Id="rId10" Type="http://schemas.openxmlformats.org/officeDocument/2006/relationships/image" Target="../media/image4.jpe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3.png"/><Relationship Id="rId10" Type="http://schemas.openxmlformats.org/officeDocument/2006/relationships/image" Target="../media/image4.jpe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1.pn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3.png"/><Relationship Id="rId10" Type="http://schemas.openxmlformats.org/officeDocument/2006/relationships/image" Target="../media/image4.jpe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67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69.jpeg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0.jpeg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1.jpeg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4.jpeg"/><Relationship Id="rId5" Type="http://schemas.openxmlformats.org/officeDocument/2006/relationships/image" Target="../media/image3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7 CuadroTexto"/>
          <p:cNvSpPr txBox="1">
            <a:spLocks noChangeArrowheads="1"/>
          </p:cNvSpPr>
          <p:nvPr/>
        </p:nvSpPr>
        <p:spPr bwMode="auto">
          <a:xfrm>
            <a:off x="3143240" y="214313"/>
            <a:ext cx="25590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Proyecto Final de Grado</a:t>
            </a:r>
          </a:p>
        </p:txBody>
      </p:sp>
      <p:sp>
        <p:nvSpPr>
          <p:cNvPr id="13317" name="1 Título"/>
          <p:cNvSpPr>
            <a:spLocks noGrp="1"/>
          </p:cNvSpPr>
          <p:nvPr>
            <p:ph type="ctrTitle"/>
          </p:nvPr>
        </p:nvSpPr>
        <p:spPr>
          <a:xfrm>
            <a:off x="1714480" y="1958975"/>
            <a:ext cx="5286382" cy="1470025"/>
          </a:xfrm>
        </p:spPr>
        <p:txBody>
          <a:bodyPr/>
          <a:lstStyle/>
          <a:p>
            <a:r>
              <a:rPr lang="es-ES" b="1" dirty="0" smtClean="0">
                <a:cs typeface="Arial" charset="0"/>
              </a:rPr>
              <a:t>Castillo de Jalance</a:t>
            </a:r>
          </a:p>
        </p:txBody>
      </p:sp>
      <p:sp>
        <p:nvSpPr>
          <p:cNvPr id="10" name="2 Subtítulo"/>
          <p:cNvSpPr>
            <a:spLocks noGrp="1"/>
          </p:cNvSpPr>
          <p:nvPr>
            <p:ph type="subTitle" idx="1"/>
          </p:nvPr>
        </p:nvSpPr>
        <p:spPr>
          <a:xfrm>
            <a:off x="1171596" y="3676664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2400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Realizado por: Anna Rodríguez Rafter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1600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Dirigido por: Pablo Rodríguez Navarro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1600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E.T.S.I.E. Universidad Politécnica de Valencia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1600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Valencia, 08 de Julio de 2011</a:t>
            </a:r>
            <a:endParaRPr lang="es-ES" sz="1600" dirty="0">
              <a:solidFill>
                <a:schemeClr val="bg1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0"/>
            <a:ext cx="2285983" cy="80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pic>
        <p:nvPicPr>
          <p:cNvPr id="14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2 Subtítulo"/>
          <p:cNvSpPr>
            <a:spLocks noGrp="1"/>
          </p:cNvSpPr>
          <p:nvPr>
            <p:ph type="subTitle" idx="1"/>
          </p:nvPr>
        </p:nvSpPr>
        <p:spPr>
          <a:xfrm>
            <a:off x="714403" y="1928802"/>
            <a:ext cx="7358059" cy="4071966"/>
          </a:xfrm>
        </p:spPr>
        <p:txBody>
          <a:bodyPr rtlCol="0">
            <a:normAutofit/>
          </a:bodyPr>
          <a:lstStyle/>
          <a:p>
            <a:pPr marL="457200" indent="-457200" algn="just" fontAlgn="auto">
              <a:lnSpc>
                <a:spcPct val="14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700" b="1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S XI. Construcción Castillo. Primeros reinos taifas. Luchas entre musulmanes. Debido a esta sucesión de batallas y guerras santas, El Valle buscó refugio en los castillos. </a:t>
            </a:r>
          </a:p>
          <a:p>
            <a:pPr marL="457200" indent="-457200" algn="just" fontAlgn="auto">
              <a:lnSpc>
                <a:spcPct val="14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700" b="1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S XII. Entre 1151 y 1243 los siete castillos estuvieron en el punto de mira de los reinos cristianos de Aragón y Castilla. Repetidamente sufría el Valle los ataques de los reinos cristianos.</a:t>
            </a:r>
          </a:p>
          <a:p>
            <a:pPr marL="457200" indent="-457200" algn="just" fontAlgn="auto">
              <a:lnSpc>
                <a:spcPct val="14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700" b="1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S XIV Jaime II ordena que los castillos del valle de Ayora fueran fortificados, ya que se temía un ataque granadino.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2000" b="1" dirty="0" smtClean="0">
              <a:cs typeface="Arial" pitchFamily="34" charset="0"/>
            </a:endParaRPr>
          </a:p>
        </p:txBody>
      </p:sp>
      <p:sp>
        <p:nvSpPr>
          <p:cNvPr id="15366" name="6 CuadroTexto"/>
          <p:cNvSpPr txBox="1">
            <a:spLocks noChangeArrowheads="1"/>
          </p:cNvSpPr>
          <p:nvPr/>
        </p:nvSpPr>
        <p:spPr bwMode="auto">
          <a:xfrm>
            <a:off x="428625" y="214313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Introducción</a:t>
            </a: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marca_UPV_principal_negro3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9" name="6 CuadroTexto"/>
          <p:cNvSpPr txBox="1">
            <a:spLocks noChangeArrowheads="1"/>
          </p:cNvSpPr>
          <p:nvPr/>
        </p:nvSpPr>
        <p:spPr bwMode="auto">
          <a:xfrm>
            <a:off x="500034" y="1214422"/>
            <a:ext cx="66437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0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Breve resumen histórico</a:t>
            </a:r>
            <a:endParaRPr lang="es-ES" sz="20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2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6/43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2 Subtítulo"/>
          <p:cNvSpPr>
            <a:spLocks noGrp="1"/>
          </p:cNvSpPr>
          <p:nvPr>
            <p:ph type="subTitle" idx="1"/>
          </p:nvPr>
        </p:nvSpPr>
        <p:spPr>
          <a:xfrm>
            <a:off x="785786" y="1571628"/>
            <a:ext cx="7143800" cy="4357702"/>
          </a:xfrm>
        </p:spPr>
        <p:txBody>
          <a:bodyPr rtlCol="0">
            <a:normAutofit fontScale="85000" lnSpcReduction="10000"/>
          </a:bodyPr>
          <a:lstStyle/>
          <a:p>
            <a:pPr marL="457200" indent="-457200" algn="just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900" b="1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S XIV. Guerra entre Castilla y Aragón. Pedro IV el Ceremonioso  ordenó</a:t>
            </a:r>
          </a:p>
          <a:p>
            <a:pPr marL="457200" indent="-457200"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s-ES" sz="1900" b="1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	que se reparasen los castillos y aljamas del Valle debido a la destrucción</a:t>
            </a:r>
          </a:p>
          <a:p>
            <a:pPr marL="457200" indent="-457200"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s-ES" sz="1900" b="1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	que estos sufrieron en las guerras con Castilla.</a:t>
            </a:r>
          </a:p>
          <a:p>
            <a:pPr marL="457200" indent="-457200" algn="just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900" b="1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S XV. A finales del siglo los castillos pierden importancia, y por eso </a:t>
            </a:r>
          </a:p>
          <a:p>
            <a:pPr marL="457200" indent="-457200"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s-ES" sz="1900" b="1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	muchos de ellos quedan en estado de abandono. </a:t>
            </a:r>
          </a:p>
          <a:p>
            <a:pPr marL="457200" indent="-457200" algn="just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900" b="1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S XVI. El castillo de Jalance se usa como cárcel.</a:t>
            </a:r>
          </a:p>
          <a:p>
            <a:pPr marL="457200" indent="-457200" algn="just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1900" b="1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S XIX. Guerras Carlistas. Dos intervenciones. Se reconstruyó el castillo de</a:t>
            </a:r>
          </a:p>
          <a:p>
            <a:pPr marL="457200" indent="-457200"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s-ES" sz="1900" b="1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	Jalance por los vecinos de Jalance y Jarafuel, para defenderse de los </a:t>
            </a:r>
          </a:p>
          <a:p>
            <a:pPr marL="457200" indent="-457200" algn="just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s-ES" sz="1900" b="1" dirty="0" smtClean="0">
                <a:solidFill>
                  <a:schemeClr val="bg1">
                    <a:lumMod val="75000"/>
                  </a:schemeClr>
                </a:solidFill>
                <a:cs typeface="Arial" pitchFamily="34" charset="0"/>
              </a:rPr>
              <a:t>	ataques carlistas.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2000" b="1" dirty="0" smtClean="0">
              <a:cs typeface="Arial" pitchFamily="34" charset="0"/>
            </a:endParaRPr>
          </a:p>
        </p:txBody>
      </p:sp>
      <p:sp>
        <p:nvSpPr>
          <p:cNvPr id="15366" name="6 CuadroTexto"/>
          <p:cNvSpPr txBox="1">
            <a:spLocks noChangeArrowheads="1"/>
          </p:cNvSpPr>
          <p:nvPr/>
        </p:nvSpPr>
        <p:spPr bwMode="auto">
          <a:xfrm>
            <a:off x="428625" y="214313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Introducción</a:t>
            </a: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marca_UPV_principal_negro3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9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7/43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8 CuadroTexto"/>
          <p:cNvSpPr txBox="1">
            <a:spLocks noChangeArrowheads="1"/>
          </p:cNvSpPr>
          <p:nvPr/>
        </p:nvSpPr>
        <p:spPr bwMode="auto">
          <a:xfrm>
            <a:off x="428625" y="214313"/>
            <a:ext cx="2643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Introducción</a:t>
            </a:r>
          </a:p>
        </p:txBody>
      </p:sp>
      <p:pic>
        <p:nvPicPr>
          <p:cNvPr id="9" name="8 Imagen" descr="Sin título-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616" t="45511" r="43649" b="43808"/>
          <a:stretch>
            <a:fillRect/>
          </a:stretch>
        </p:blipFill>
        <p:spPr>
          <a:xfrm>
            <a:off x="2143108" y="732518"/>
            <a:ext cx="4500594" cy="5339688"/>
          </a:xfrm>
          <a:prstGeom prst="rect">
            <a:avLst/>
          </a:prstGeom>
        </p:spPr>
      </p:pic>
      <p:pic>
        <p:nvPicPr>
          <p:cNvPr id="11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0" name="9 Rectángulo redondeado"/>
          <p:cNvSpPr/>
          <p:nvPr/>
        </p:nvSpPr>
        <p:spPr>
          <a:xfrm>
            <a:off x="3500430" y="1285860"/>
            <a:ext cx="428628" cy="71438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Rectángulo redondeado"/>
          <p:cNvSpPr/>
          <p:nvPr/>
        </p:nvSpPr>
        <p:spPr>
          <a:xfrm rot="2720928">
            <a:off x="4522684" y="3200167"/>
            <a:ext cx="428628" cy="642942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Rectángulo redondeado"/>
          <p:cNvSpPr/>
          <p:nvPr/>
        </p:nvSpPr>
        <p:spPr>
          <a:xfrm>
            <a:off x="5143504" y="3143248"/>
            <a:ext cx="428628" cy="71438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Rectángulo redondeado"/>
          <p:cNvSpPr/>
          <p:nvPr/>
        </p:nvSpPr>
        <p:spPr>
          <a:xfrm rot="2990842">
            <a:off x="4454768" y="3808733"/>
            <a:ext cx="703956" cy="203100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8/43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  <p:bldP spid="13" grpId="1" animBg="1"/>
      <p:bldP spid="14" grpId="0" animBg="1"/>
      <p:bldP spid="14" grpId="1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5 CuadroTexto"/>
          <p:cNvSpPr txBox="1">
            <a:spLocks noChangeArrowheads="1"/>
          </p:cNvSpPr>
          <p:nvPr/>
        </p:nvSpPr>
        <p:spPr bwMode="auto">
          <a:xfrm>
            <a:off x="357188" y="214313"/>
            <a:ext cx="5072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Introducción</a:t>
            </a:r>
          </a:p>
        </p:txBody>
      </p:sp>
      <p:pic>
        <p:nvPicPr>
          <p:cNvPr id="18438" name="6 Imagen" descr="planta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6000"/>
          </a:blip>
          <a:srcRect/>
          <a:stretch>
            <a:fillRect/>
          </a:stretch>
        </p:blipFill>
        <p:spPr bwMode="auto">
          <a:xfrm>
            <a:off x="4032773" y="909652"/>
            <a:ext cx="4182565" cy="444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7 CuadroTexto"/>
          <p:cNvSpPr txBox="1">
            <a:spLocks noChangeArrowheads="1"/>
          </p:cNvSpPr>
          <p:nvPr/>
        </p:nvSpPr>
        <p:spPr bwMode="auto">
          <a:xfrm>
            <a:off x="500064" y="3286124"/>
            <a:ext cx="357187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La muralla exterior mide </a:t>
            </a:r>
            <a:r>
              <a:rPr lang="es-ES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unos 150 metros de longitud, 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y consta de </a:t>
            </a:r>
            <a:r>
              <a:rPr lang="es-ES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ocho torres 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semicirculares.</a:t>
            </a:r>
          </a:p>
          <a:p>
            <a:pPr algn="just"/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La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celoquia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tiene una superficie que ronda los 280 </a:t>
            </a:r>
            <a:r>
              <a:rPr lang="es-ES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m</a:t>
            </a:r>
            <a:r>
              <a:rPr lang="es-ES" baseline="30000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2</a:t>
            </a:r>
            <a:endParaRPr lang="es-ES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1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9/43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14 CuadroTexto"/>
          <p:cNvSpPr txBox="1">
            <a:spLocks noChangeArrowheads="1"/>
          </p:cNvSpPr>
          <p:nvPr/>
        </p:nvSpPr>
        <p:spPr bwMode="auto">
          <a:xfrm>
            <a:off x="500063" y="214313"/>
            <a:ext cx="37147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Contenido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1" name="2 Subtítulo"/>
          <p:cNvSpPr>
            <a:spLocks noGrp="1"/>
          </p:cNvSpPr>
          <p:nvPr>
            <p:ph type="subTitle" idx="1"/>
          </p:nvPr>
        </p:nvSpPr>
        <p:spPr>
          <a:xfrm>
            <a:off x="642938" y="1214422"/>
            <a:ext cx="4829175" cy="3857652"/>
          </a:xfrm>
        </p:spPr>
        <p:txBody>
          <a:bodyPr rtlCol="0">
            <a:noAutofit/>
          </a:bodyPr>
          <a:lstStyle/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Objetivos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Introducción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Análisis estratigráfico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Análisis patológico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Estudio fotogramétrico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Metodología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Conclusiones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Bibliografía</a:t>
            </a: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6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14 CuadroTexto"/>
          <p:cNvSpPr txBox="1">
            <a:spLocks noChangeArrowheads="1"/>
          </p:cNvSpPr>
          <p:nvPr/>
        </p:nvSpPr>
        <p:spPr bwMode="auto">
          <a:xfrm>
            <a:off x="500063" y="214313"/>
            <a:ext cx="37147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1" name="2 Subtítulo"/>
          <p:cNvSpPr>
            <a:spLocks noGrp="1"/>
          </p:cNvSpPr>
          <p:nvPr>
            <p:ph type="subTitle" idx="1"/>
          </p:nvPr>
        </p:nvSpPr>
        <p:spPr>
          <a:xfrm>
            <a:off x="1500166" y="1785926"/>
            <a:ext cx="4829175" cy="3857652"/>
          </a:xfrm>
        </p:spPr>
        <p:txBody>
          <a:bodyPr rtlCol="0">
            <a:noAutofit/>
          </a:bodyPr>
          <a:lstStyle/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S. XI  </a:t>
            </a: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  <a:sym typeface="Wingdings" pitchFamily="2" charset="2"/>
              </a:rPr>
              <a:t> Construcción del castillo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  <a:sym typeface="Wingdings" pitchFamily="2" charset="2"/>
              </a:rPr>
              <a:t>S. XI – XIII  Periodo Andalusí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  <a:sym typeface="Wingdings" pitchFamily="2" charset="2"/>
              </a:rPr>
              <a:t>S. XIV  Bajo medieval cristiano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  <a:sym typeface="Wingdings" pitchFamily="2" charset="2"/>
              </a:rPr>
              <a:t>S. XIV  Periodo cristiano medieval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  <a:sym typeface="Wingdings" pitchFamily="2" charset="2"/>
              </a:rPr>
              <a:t>S. XIX  Guerras Carlistas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  <a:sym typeface="Wingdings" pitchFamily="2" charset="2"/>
              </a:rPr>
              <a:t>S. XX  1950; 1999.</a:t>
            </a:r>
            <a:endParaRPr lang="es-ES" sz="2000" b="1" dirty="0" smtClean="0">
              <a:solidFill>
                <a:schemeClr val="bg1">
                  <a:lumMod val="75000"/>
                </a:schemeClr>
              </a:solidFill>
              <a:cs typeface="Arial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6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9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10/43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40005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0487" name="7 Imagen" descr="acceso albacara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-42000"/>
          </a:blip>
          <a:srcRect/>
          <a:stretch>
            <a:fillRect/>
          </a:stretch>
        </p:blipFill>
        <p:spPr bwMode="auto">
          <a:xfrm rot="540000">
            <a:off x="4549993" y="1091751"/>
            <a:ext cx="3643338" cy="4221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2 Subtítulo"/>
          <p:cNvSpPr>
            <a:spLocks noGrp="1"/>
          </p:cNvSpPr>
          <p:nvPr>
            <p:ph type="subTitle" idx="1"/>
          </p:nvPr>
        </p:nvSpPr>
        <p:spPr>
          <a:xfrm>
            <a:off x="642942" y="3071810"/>
            <a:ext cx="4214810" cy="2143140"/>
          </a:xfrm>
        </p:spPr>
        <p:txBody>
          <a:bodyPr rtlCol="0">
            <a:normAutofit fontScale="92500" lnSpcReduction="20000"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Siglo XIX. Reparación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Arco tipo escarzano. Ladrillos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Siglo XIV. Esquina del arco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Siglo XIV. Muro de mampostería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Siglo XIX. Fábrica de mampostería ordinaria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Fábrica de “encofrado valenciano”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2000" b="1" dirty="0">
              <a:cs typeface="Arial" pitchFamily="34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2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11/43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8 CuadroTexto"/>
          <p:cNvSpPr txBox="1">
            <a:spLocks noChangeArrowheads="1"/>
          </p:cNvSpPr>
          <p:nvPr/>
        </p:nvSpPr>
        <p:spPr bwMode="auto">
          <a:xfrm>
            <a:off x="214313" y="142875"/>
            <a:ext cx="407193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19462" name="9 Imagen" descr="F380-2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7743" y="928688"/>
            <a:ext cx="2881315" cy="402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11 Imagen" descr="F0005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2" y="928669"/>
            <a:ext cx="2714628" cy="4072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2 Subtítulo"/>
          <p:cNvSpPr>
            <a:spLocks noGrp="1"/>
          </p:cNvSpPr>
          <p:nvPr>
            <p:ph type="subTitle" idx="1"/>
          </p:nvPr>
        </p:nvSpPr>
        <p:spPr>
          <a:xfrm>
            <a:off x="285720" y="5286388"/>
            <a:ext cx="7786687" cy="78581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Depósito post-</a:t>
            </a:r>
            <a:r>
              <a:rPr lang="es-ES" sz="2000" dirty="0" err="1" smtClean="0">
                <a:solidFill>
                  <a:schemeClr val="bg1"/>
                </a:solidFill>
                <a:cs typeface="Arial" pitchFamily="34" charset="0"/>
              </a:rPr>
              <a:t>deposicional</a:t>
            </a: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en el acceso del castillo.</a:t>
            </a:r>
            <a:endParaRPr lang="es-ES" sz="2000" b="1" dirty="0">
              <a:cs typeface="Arial" pitchFamily="34" charset="0"/>
            </a:endParaRPr>
          </a:p>
        </p:txBody>
      </p:sp>
      <p:pic>
        <p:nvPicPr>
          <p:cNvPr id="13" name="11 Imagen" descr="logo_CAST.jpg"/>
          <p:cNvPicPr>
            <a:picLocks noChangeAspect="1"/>
          </p:cNvPicPr>
          <p:nvPr/>
        </p:nvPicPr>
        <p:blipFill>
          <a:blip r:embed="rId8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Imagen" descr="marca_UPV_principal_negro300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2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12/43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40005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0486" name="6 Imagen" descr="P2270207.JPG"/>
          <p:cNvPicPr>
            <a:picLocks noChangeAspect="1"/>
          </p:cNvPicPr>
          <p:nvPr/>
        </p:nvPicPr>
        <p:blipFill>
          <a:blip r:embed="rId6" cstate="print"/>
          <a:srcRect l="10723"/>
          <a:stretch>
            <a:fillRect/>
          </a:stretch>
        </p:blipFill>
        <p:spPr bwMode="auto">
          <a:xfrm>
            <a:off x="2726606" y="1988840"/>
            <a:ext cx="2997522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8 Imagen" descr="P4190087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75" y="2009949"/>
            <a:ext cx="1874754" cy="249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9 Imagen" descr="P2270206.JPG"/>
          <p:cNvPicPr>
            <a:picLocks noChangeAspect="1"/>
          </p:cNvPicPr>
          <p:nvPr/>
        </p:nvPicPr>
        <p:blipFill>
          <a:blip r:embed="rId8" cstate="print"/>
          <a:srcRect l="13514" b="28847"/>
          <a:stretch>
            <a:fillRect/>
          </a:stretch>
        </p:blipFill>
        <p:spPr bwMode="auto">
          <a:xfrm>
            <a:off x="251520" y="1988840"/>
            <a:ext cx="2304256" cy="252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Flecha derecha"/>
          <p:cNvSpPr/>
          <p:nvPr/>
        </p:nvSpPr>
        <p:spPr>
          <a:xfrm>
            <a:off x="1214414" y="2285992"/>
            <a:ext cx="500066" cy="142876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" name="19 Flecha derecha"/>
          <p:cNvSpPr/>
          <p:nvPr/>
        </p:nvSpPr>
        <p:spPr>
          <a:xfrm>
            <a:off x="1071538" y="2786058"/>
            <a:ext cx="500066" cy="142876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" name="20 Flecha derecha"/>
          <p:cNvSpPr/>
          <p:nvPr/>
        </p:nvSpPr>
        <p:spPr>
          <a:xfrm>
            <a:off x="785786" y="3214686"/>
            <a:ext cx="500066" cy="142876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" name="21 Flecha derecha"/>
          <p:cNvSpPr/>
          <p:nvPr/>
        </p:nvSpPr>
        <p:spPr>
          <a:xfrm rot="10800000">
            <a:off x="1928794" y="3714752"/>
            <a:ext cx="500066" cy="142876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22 Flecha derecha"/>
          <p:cNvSpPr/>
          <p:nvPr/>
        </p:nvSpPr>
        <p:spPr>
          <a:xfrm rot="10800000">
            <a:off x="1714480" y="3286123"/>
            <a:ext cx="500066" cy="142876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" name="23 Flecha derecha"/>
          <p:cNvSpPr/>
          <p:nvPr/>
        </p:nvSpPr>
        <p:spPr>
          <a:xfrm>
            <a:off x="3071802" y="4286255"/>
            <a:ext cx="500066" cy="142876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24 Flecha derecha"/>
          <p:cNvSpPr/>
          <p:nvPr/>
        </p:nvSpPr>
        <p:spPr>
          <a:xfrm rot="10800000">
            <a:off x="6500826" y="2714620"/>
            <a:ext cx="500066" cy="142876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" name="25 Flecha derecha"/>
          <p:cNvSpPr/>
          <p:nvPr/>
        </p:nvSpPr>
        <p:spPr>
          <a:xfrm rot="10800000">
            <a:off x="6429388" y="3643314"/>
            <a:ext cx="500066" cy="142876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" name="26 Flecha derecha"/>
          <p:cNvSpPr/>
          <p:nvPr/>
        </p:nvSpPr>
        <p:spPr>
          <a:xfrm rot="10800000">
            <a:off x="4714876" y="4286255"/>
            <a:ext cx="500066" cy="142876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8" name="11 Imagen" descr="logo_CAST.jpg"/>
          <p:cNvPicPr>
            <a:picLocks noChangeAspect="1"/>
          </p:cNvPicPr>
          <p:nvPr/>
        </p:nvPicPr>
        <p:blipFill>
          <a:blip r:embed="rId9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28 Imagen" descr="marca_UPV_principal_negro300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30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13/43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7" grpId="2" animBg="1"/>
      <p:bldP spid="27" grpId="3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40005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1512" name="8 Imagen" descr="lienzo muralla y torre 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14000"/>
          </a:blip>
          <a:srcRect/>
          <a:stretch>
            <a:fillRect/>
          </a:stretch>
        </p:blipFill>
        <p:spPr bwMode="auto">
          <a:xfrm rot="540000">
            <a:off x="4662281" y="1157605"/>
            <a:ext cx="3540590" cy="4091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2 Subtítulo"/>
          <p:cNvSpPr>
            <a:spLocks noGrp="1"/>
          </p:cNvSpPr>
          <p:nvPr>
            <p:ph type="subTitle" idx="1"/>
          </p:nvPr>
        </p:nvSpPr>
        <p:spPr>
          <a:xfrm>
            <a:off x="642942" y="3500438"/>
            <a:ext cx="4214810" cy="1571636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Siglo XIX. Fábrica de mampostería ordinaria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Fábrica de “encofrado valenciano”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Siglo XIV. Mampostería ordinaria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2000" b="1" dirty="0">
              <a:cs typeface="Arial" pitchFamily="34" charset="0"/>
            </a:endParaRPr>
          </a:p>
        </p:txBody>
      </p:sp>
      <p:pic>
        <p:nvPicPr>
          <p:cNvPr id="11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0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14/43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2 Subtítulo"/>
          <p:cNvSpPr>
            <a:spLocks noGrp="1"/>
          </p:cNvSpPr>
          <p:nvPr>
            <p:ph type="subTitle" idx="1"/>
          </p:nvPr>
        </p:nvSpPr>
        <p:spPr>
          <a:xfrm>
            <a:off x="642938" y="1214422"/>
            <a:ext cx="4829175" cy="3857652"/>
          </a:xfrm>
        </p:spPr>
        <p:txBody>
          <a:bodyPr rtlCol="0">
            <a:noAutofit/>
          </a:bodyPr>
          <a:lstStyle/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Objetivos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Introducción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Análisis estratigráfico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Análisis patológico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Estudio fotogramétrico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Metodología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Conclusiones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Bibliografía</a:t>
            </a:r>
          </a:p>
        </p:txBody>
      </p:sp>
      <p:sp>
        <p:nvSpPr>
          <p:cNvPr id="14342" name="14 CuadroTexto"/>
          <p:cNvSpPr txBox="1">
            <a:spLocks noChangeArrowheads="1"/>
          </p:cNvSpPr>
          <p:nvPr/>
        </p:nvSpPr>
        <p:spPr bwMode="auto">
          <a:xfrm>
            <a:off x="500063" y="214313"/>
            <a:ext cx="212772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Contenido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6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marca_UPV_principal_negro300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40005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1510" name="6 Imagen" descr="P2270208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772816"/>
            <a:ext cx="3857625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7 Imagen" descr="P2270209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1772816"/>
            <a:ext cx="3839113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Flecha derecha"/>
          <p:cNvSpPr/>
          <p:nvPr/>
        </p:nvSpPr>
        <p:spPr>
          <a:xfrm>
            <a:off x="1857356" y="3250405"/>
            <a:ext cx="571504" cy="178596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" name="12 Flecha derecha"/>
          <p:cNvSpPr/>
          <p:nvPr/>
        </p:nvSpPr>
        <p:spPr>
          <a:xfrm>
            <a:off x="2571736" y="4000504"/>
            <a:ext cx="571504" cy="178596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" name="13 Flecha derecha"/>
          <p:cNvSpPr/>
          <p:nvPr/>
        </p:nvSpPr>
        <p:spPr>
          <a:xfrm>
            <a:off x="5572132" y="3429000"/>
            <a:ext cx="571504" cy="178596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" name="14 Flecha derecha"/>
          <p:cNvSpPr/>
          <p:nvPr/>
        </p:nvSpPr>
        <p:spPr>
          <a:xfrm>
            <a:off x="5214942" y="2714620"/>
            <a:ext cx="571504" cy="178596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6" name="11 Imagen" descr="logo_CAST.jpg"/>
          <p:cNvPicPr>
            <a:picLocks noChangeAspect="1"/>
          </p:cNvPicPr>
          <p:nvPr/>
        </p:nvPicPr>
        <p:blipFill>
          <a:blip r:embed="rId8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16 Imagen" descr="marca_UPV_principal_negro300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8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15/43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3" grpId="0" animBg="1"/>
      <p:bldP spid="13" grpId="1" animBg="1"/>
      <p:bldP spid="14" grpId="0" animBg="1"/>
      <p:bldP spid="15" grpId="0" animBg="1"/>
      <p:bldP spid="1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39290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2535" name="7 Imagen" descr="lienzo muralla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2000"/>
          </a:blip>
          <a:srcRect/>
          <a:stretch>
            <a:fillRect/>
          </a:stretch>
        </p:blipFill>
        <p:spPr bwMode="auto">
          <a:xfrm rot="540000">
            <a:off x="4627346" y="1249522"/>
            <a:ext cx="3571900" cy="4140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2 Subtítulo"/>
          <p:cNvSpPr>
            <a:spLocks noGrp="1"/>
          </p:cNvSpPr>
          <p:nvPr>
            <p:ph type="subTitle" idx="1"/>
          </p:nvPr>
        </p:nvSpPr>
        <p:spPr>
          <a:xfrm>
            <a:off x="500066" y="3571876"/>
            <a:ext cx="4214810" cy="1571636"/>
          </a:xfrm>
        </p:spPr>
        <p:txBody>
          <a:bodyPr rtlCol="0">
            <a:normAutofit fontScale="92500" lnSpcReduction="20000"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Siglo XIX. Fábrica de mampostería ordinaria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Siglo XIX. Segunda Guerra Carlista. Realzado mampostería ordinaria, mortero de cal y tierra y restos constructivos</a:t>
            </a:r>
          </a:p>
          <a:p>
            <a:pPr algn="l" fontAlgn="auto">
              <a:spcAft>
                <a:spcPts val="0"/>
              </a:spcAft>
              <a:defRPr/>
            </a:pPr>
            <a:endParaRPr lang="es-ES" sz="2000" dirty="0" smtClean="0">
              <a:solidFill>
                <a:schemeClr val="bg1"/>
              </a:solidFill>
              <a:cs typeface="Arial" pitchFamily="34" charset="0"/>
            </a:endParaRP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2000" b="1" dirty="0">
              <a:cs typeface="Arial" pitchFamily="34" charset="0"/>
            </a:endParaRPr>
          </a:p>
        </p:txBody>
      </p:sp>
      <p:pic>
        <p:nvPicPr>
          <p:cNvPr id="12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2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0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16/43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39290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2534" name="6 Imagen" descr="P2270212.JPG"/>
          <p:cNvPicPr>
            <a:picLocks noChangeAspect="1"/>
          </p:cNvPicPr>
          <p:nvPr/>
        </p:nvPicPr>
        <p:blipFill>
          <a:blip r:embed="rId6" cstate="print"/>
          <a:srcRect t="3703" r="56944" b="29630"/>
          <a:stretch>
            <a:fillRect/>
          </a:stretch>
        </p:blipFill>
        <p:spPr bwMode="auto">
          <a:xfrm>
            <a:off x="4932040" y="1556792"/>
            <a:ext cx="2810569" cy="3263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8 Imagen" descr="P2270210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556792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Flecha derecha"/>
          <p:cNvSpPr/>
          <p:nvPr/>
        </p:nvSpPr>
        <p:spPr>
          <a:xfrm>
            <a:off x="2928926" y="3321843"/>
            <a:ext cx="571504" cy="214314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" name="11 Flecha derecha"/>
          <p:cNvSpPr/>
          <p:nvPr/>
        </p:nvSpPr>
        <p:spPr>
          <a:xfrm>
            <a:off x="2643174" y="2178835"/>
            <a:ext cx="571504" cy="214314"/>
          </a:xfrm>
          <a:prstGeom prst="rightArrow">
            <a:avLst/>
          </a:prstGeom>
          <a:solidFill>
            <a:srgbClr val="FF0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3" name="11 Imagen" descr="logo_CAST.jpg"/>
          <p:cNvPicPr>
            <a:picLocks noChangeAspect="1"/>
          </p:cNvPicPr>
          <p:nvPr/>
        </p:nvPicPr>
        <p:blipFill>
          <a:blip r:embed="rId8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Imagen" descr="marca_UPV_principal_negro300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5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17/43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8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cs typeface="Arial" charset="0"/>
              </a:rPr>
              <a:t>Análisis estratigráfico</a:t>
            </a:r>
          </a:p>
        </p:txBody>
      </p:sp>
      <p:pic>
        <p:nvPicPr>
          <p:cNvPr id="13319" name="9 Imagen" descr="lienzo muralla 2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/>
          </a:blip>
          <a:srcRect/>
          <a:stretch>
            <a:fillRect/>
          </a:stretch>
        </p:blipFill>
        <p:spPr bwMode="auto">
          <a:xfrm rot="540000">
            <a:off x="4555854" y="1188117"/>
            <a:ext cx="3643338" cy="414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>
            <a:spLocks noGrp="1"/>
          </p:cNvSpPr>
          <p:nvPr>
            <p:ph type="subTitle" idx="1"/>
          </p:nvPr>
        </p:nvSpPr>
        <p:spPr>
          <a:xfrm>
            <a:off x="500066" y="4429132"/>
            <a:ext cx="3786182" cy="857256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Siglo XX. 1999. Reforma realizada tras un hundimiento parcial</a:t>
            </a:r>
          </a:p>
          <a:p>
            <a:pPr algn="l" fontAlgn="auto">
              <a:spcAft>
                <a:spcPts val="0"/>
              </a:spcAft>
              <a:defRPr/>
            </a:pPr>
            <a:endParaRPr lang="es-ES" sz="2000" dirty="0" smtClean="0">
              <a:solidFill>
                <a:schemeClr val="bg1"/>
              </a:solidFill>
              <a:cs typeface="Arial" pitchFamily="34" charset="0"/>
            </a:endParaRP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2000" b="1" dirty="0">
              <a:cs typeface="Arial" pitchFamily="34" charset="0"/>
            </a:endParaRPr>
          </a:p>
        </p:txBody>
      </p:sp>
      <p:pic>
        <p:nvPicPr>
          <p:cNvPr id="11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2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0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18/43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8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cs typeface="Arial" charset="0"/>
              </a:rPr>
              <a:t>Análisis estratigráfico</a:t>
            </a:r>
          </a:p>
        </p:txBody>
      </p:sp>
      <p:pic>
        <p:nvPicPr>
          <p:cNvPr id="13320" name="11 Imagen" descr="P2270365.JPG"/>
          <p:cNvPicPr>
            <a:picLocks noChangeAspect="1"/>
          </p:cNvPicPr>
          <p:nvPr/>
        </p:nvPicPr>
        <p:blipFill>
          <a:blip r:embed="rId6" cstate="print"/>
          <a:srcRect r="39999"/>
          <a:stretch>
            <a:fillRect/>
          </a:stretch>
        </p:blipFill>
        <p:spPr bwMode="auto">
          <a:xfrm>
            <a:off x="5743872" y="854968"/>
            <a:ext cx="1828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12 Imagen" descr="P227037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836712"/>
            <a:ext cx="3071812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13 Imagen" descr="P4190036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48336" y="3284984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14 Imagen" descr="P4190039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3284984"/>
            <a:ext cx="3024188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1 Imagen" descr="logo_CAST.jpg"/>
          <p:cNvPicPr>
            <a:picLocks noChangeAspect="1"/>
          </p:cNvPicPr>
          <p:nvPr/>
        </p:nvPicPr>
        <p:blipFill>
          <a:blip r:embed="rId10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Imagen" descr="marca_UPV_principal_negro300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2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19/43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057" name="6 Imagen" descr="PATOLOGIA ULTIMO PLANO QUE HAGO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/>
          </a:blip>
          <a:srcRect/>
          <a:stretch>
            <a:fillRect/>
          </a:stretch>
        </p:blipFill>
        <p:spPr bwMode="auto">
          <a:xfrm rot="540000">
            <a:off x="4351416" y="1190756"/>
            <a:ext cx="4006798" cy="416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2 Subtítulo"/>
          <p:cNvSpPr>
            <a:spLocks noGrp="1"/>
          </p:cNvSpPr>
          <p:nvPr>
            <p:ph type="subTitle" idx="1"/>
          </p:nvPr>
        </p:nvSpPr>
        <p:spPr>
          <a:xfrm>
            <a:off x="500066" y="4286256"/>
            <a:ext cx="4214810" cy="857256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Siglo XIX. Guerras Carlistas. Calidad técnica y estructural pésima</a:t>
            </a:r>
          </a:p>
          <a:p>
            <a:pPr algn="l" fontAlgn="auto">
              <a:spcAft>
                <a:spcPts val="0"/>
              </a:spcAft>
              <a:defRPr/>
            </a:pPr>
            <a:endParaRPr lang="es-ES" sz="2000" dirty="0" smtClean="0">
              <a:solidFill>
                <a:schemeClr val="bg1"/>
              </a:solidFill>
              <a:cs typeface="Arial" pitchFamily="34" charset="0"/>
            </a:endParaRPr>
          </a:p>
          <a:p>
            <a:pPr algn="l" fontAlgn="auto">
              <a:spcAft>
                <a:spcPts val="0"/>
              </a:spcAft>
              <a:defRPr/>
            </a:pPr>
            <a:endParaRPr lang="es-ES" sz="2000" dirty="0" smtClean="0">
              <a:solidFill>
                <a:schemeClr val="bg1"/>
              </a:solidFill>
              <a:cs typeface="Arial" pitchFamily="34" charset="0"/>
            </a:endParaRP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2000" b="1" dirty="0">
              <a:cs typeface="Arial" pitchFamily="34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2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20/43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060" name="9 Imagen" descr="P4190057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435579"/>
            <a:ext cx="4818836" cy="3614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11 Imagen" descr="P4190060.JPG"/>
          <p:cNvPicPr>
            <a:picLocks noChangeAspect="1"/>
          </p:cNvPicPr>
          <p:nvPr/>
        </p:nvPicPr>
        <p:blipFill>
          <a:blip r:embed="rId7" cstate="print"/>
          <a:srcRect t="18750" r="48611"/>
          <a:stretch>
            <a:fillRect/>
          </a:stretch>
        </p:blipFill>
        <p:spPr bwMode="auto">
          <a:xfrm>
            <a:off x="5715008" y="1455528"/>
            <a:ext cx="1714512" cy="361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1 Imagen" descr="logo_CAST.jpg"/>
          <p:cNvPicPr>
            <a:picLocks noChangeAspect="1"/>
          </p:cNvPicPr>
          <p:nvPr/>
        </p:nvPicPr>
        <p:blipFill>
          <a:blip r:embed="rId8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Imagen" descr="marca_UPV_principal_negro300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0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21/43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058" name="7 Imagen" descr="P419003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161459"/>
            <a:ext cx="5214974" cy="3910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8 Imagen" descr="P4190037.JPG"/>
          <p:cNvPicPr>
            <a:picLocks noChangeAspect="1"/>
          </p:cNvPicPr>
          <p:nvPr/>
        </p:nvPicPr>
        <p:blipFill>
          <a:blip r:embed="rId7" cstate="print"/>
          <a:srcRect l="69531" b="13541"/>
          <a:stretch>
            <a:fillRect/>
          </a:stretch>
        </p:blipFill>
        <p:spPr bwMode="auto">
          <a:xfrm>
            <a:off x="5985244" y="1161458"/>
            <a:ext cx="1837923" cy="3910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1 Imagen" descr="logo_CAST.jpg"/>
          <p:cNvPicPr>
            <a:picLocks noChangeAspect="1"/>
          </p:cNvPicPr>
          <p:nvPr/>
        </p:nvPicPr>
        <p:blipFill>
          <a:blip r:embed="rId8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Imagen" descr="marca_UPV_principal_negro300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0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22/43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5606" name="6 Imagen" descr="muro celoquia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/>
          </a:blip>
          <a:srcRect/>
          <a:stretch>
            <a:fillRect/>
          </a:stretch>
        </p:blipFill>
        <p:spPr bwMode="auto">
          <a:xfrm rot="540000">
            <a:off x="4562432" y="1299182"/>
            <a:ext cx="3569252" cy="4090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2 Subtítulo"/>
          <p:cNvSpPr>
            <a:spLocks noGrp="1"/>
          </p:cNvSpPr>
          <p:nvPr>
            <p:ph type="subTitle" idx="1"/>
          </p:nvPr>
        </p:nvSpPr>
        <p:spPr>
          <a:xfrm>
            <a:off x="500066" y="3929066"/>
            <a:ext cx="4214810" cy="1285884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Siglo XI – XIII. Periodo andalusí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Principios siglo XIV.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Finales siglo XX. 1999</a:t>
            </a:r>
          </a:p>
          <a:p>
            <a:pPr algn="l" fontAlgn="auto">
              <a:spcAft>
                <a:spcPts val="0"/>
              </a:spcAft>
              <a:defRPr/>
            </a:pPr>
            <a:endParaRPr lang="es-ES" sz="2000" dirty="0" smtClean="0">
              <a:solidFill>
                <a:schemeClr val="bg1"/>
              </a:solidFill>
              <a:cs typeface="Arial" pitchFamily="34" charset="0"/>
            </a:endParaRPr>
          </a:p>
          <a:p>
            <a:pPr algn="l" fontAlgn="auto">
              <a:spcAft>
                <a:spcPts val="0"/>
              </a:spcAft>
              <a:defRPr/>
            </a:pPr>
            <a:endParaRPr lang="es-ES" sz="2000" dirty="0" smtClean="0">
              <a:solidFill>
                <a:schemeClr val="bg1"/>
              </a:solidFill>
              <a:cs typeface="Arial" pitchFamily="34" charset="0"/>
            </a:endParaRP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2000" b="1" dirty="0">
              <a:cs typeface="Arial" pitchFamily="34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2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23/43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5608" name="8 Imagen" descr="P227036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09894" y="1610769"/>
            <a:ext cx="3662568" cy="274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pic>
        <p:nvPicPr>
          <p:cNvPr id="10" name="9 Imagen" descr="interior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8596" y="1625190"/>
            <a:ext cx="3643338" cy="2732504"/>
          </a:xfrm>
          <a:prstGeom prst="rect">
            <a:avLst/>
          </a:prstGeom>
        </p:spPr>
      </p:pic>
      <p:sp>
        <p:nvSpPr>
          <p:cNvPr id="11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24/43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14 CuadroTexto"/>
          <p:cNvSpPr txBox="1">
            <a:spLocks noChangeArrowheads="1"/>
          </p:cNvSpPr>
          <p:nvPr/>
        </p:nvSpPr>
        <p:spPr bwMode="auto">
          <a:xfrm>
            <a:off x="500063" y="214313"/>
            <a:ext cx="212772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Contenido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1" name="2 Subtítulo"/>
          <p:cNvSpPr txBox="1">
            <a:spLocks/>
          </p:cNvSpPr>
          <p:nvPr/>
        </p:nvSpPr>
        <p:spPr bwMode="auto">
          <a:xfrm>
            <a:off x="642938" y="1214422"/>
            <a:ext cx="4829175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Objetivos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Introducción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Análisis estratigráfico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Análisis patológico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Estudio fotogramétrico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Metodología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Conclusiones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  <a:cs typeface="Arial" charset="0"/>
              </a:rPr>
              <a:t>Bibliografía</a:t>
            </a:r>
            <a:endParaRPr kumimoji="0" lang="es-E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pic>
        <p:nvPicPr>
          <p:cNvPr id="13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Imagen" descr="marca_UPV_principal_negro3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5607" name="7 Imagen" descr="P2270366.JPG"/>
          <p:cNvPicPr>
            <a:picLocks noChangeAspect="1"/>
          </p:cNvPicPr>
          <p:nvPr/>
        </p:nvPicPr>
        <p:blipFill>
          <a:blip r:embed="rId6" cstate="print"/>
          <a:srcRect l="10895" r="4351"/>
          <a:stretch>
            <a:fillRect/>
          </a:stretch>
        </p:blipFill>
        <p:spPr bwMode="auto">
          <a:xfrm>
            <a:off x="4429124" y="1357298"/>
            <a:ext cx="3662568" cy="3242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9 Imagen" descr="F0025.JPG"/>
          <p:cNvPicPr>
            <a:picLocks noChangeAspect="1"/>
          </p:cNvPicPr>
          <p:nvPr/>
        </p:nvPicPr>
        <p:blipFill>
          <a:blip r:embed="rId7" cstate="print"/>
          <a:srcRect r="12350"/>
          <a:stretch>
            <a:fillRect/>
          </a:stretch>
        </p:blipFill>
        <p:spPr bwMode="auto">
          <a:xfrm>
            <a:off x="428596" y="1357298"/>
            <a:ext cx="3786214" cy="3239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1 Imagen" descr="logo_CAST.jpg"/>
          <p:cNvPicPr>
            <a:picLocks noChangeAspect="1"/>
          </p:cNvPicPr>
          <p:nvPr/>
        </p:nvPicPr>
        <p:blipFill>
          <a:blip r:embed="rId8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13 Imagen" descr="marca_UPV_principal_negro300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0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25/43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6630" name="6 Imagen" descr="F0019.JPG"/>
          <p:cNvPicPr>
            <a:picLocks noChangeAspect="1"/>
          </p:cNvPicPr>
          <p:nvPr/>
        </p:nvPicPr>
        <p:blipFill>
          <a:blip r:embed="rId6" cstate="print"/>
          <a:srcRect l="21644" r="21542"/>
          <a:stretch>
            <a:fillRect/>
          </a:stretch>
        </p:blipFill>
        <p:spPr bwMode="auto">
          <a:xfrm>
            <a:off x="5357818" y="1905432"/>
            <a:ext cx="2232248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7 Imagen" descr="F0027.JPG"/>
          <p:cNvPicPr>
            <a:picLocks noChangeAspect="1"/>
          </p:cNvPicPr>
          <p:nvPr/>
        </p:nvPicPr>
        <p:blipFill>
          <a:blip r:embed="rId7" cstate="print"/>
          <a:srcRect l="5442" t="1715" r="1770" b="2286"/>
          <a:stretch>
            <a:fillRect/>
          </a:stretch>
        </p:blipFill>
        <p:spPr bwMode="auto">
          <a:xfrm>
            <a:off x="323527" y="1905432"/>
            <a:ext cx="191901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8 Imagen" descr="F0028.JPG"/>
          <p:cNvPicPr>
            <a:picLocks noChangeAspect="1"/>
          </p:cNvPicPr>
          <p:nvPr/>
        </p:nvPicPr>
        <p:blipFill>
          <a:blip r:embed="rId8" cstate="print"/>
          <a:srcRect r="39809"/>
          <a:stretch>
            <a:fillRect/>
          </a:stretch>
        </p:blipFill>
        <p:spPr bwMode="auto">
          <a:xfrm>
            <a:off x="2428860" y="1905432"/>
            <a:ext cx="274483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logo_CAST.jpg"/>
          <p:cNvPicPr>
            <a:picLocks noChangeAspect="1"/>
          </p:cNvPicPr>
          <p:nvPr/>
        </p:nvPicPr>
        <p:blipFill>
          <a:blip r:embed="rId9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2 Imagen" descr="marca_UPV_principal_negro300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1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26/43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7654" name="6 Imagen" descr="interior celoquia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/>
          </a:blip>
          <a:srcRect/>
          <a:stretch>
            <a:fillRect/>
          </a:stretch>
        </p:blipFill>
        <p:spPr bwMode="auto">
          <a:xfrm rot="540000">
            <a:off x="4479773" y="1170645"/>
            <a:ext cx="363700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2 Subtítulo"/>
          <p:cNvSpPr>
            <a:spLocks noGrp="1"/>
          </p:cNvSpPr>
          <p:nvPr>
            <p:ph type="subTitle" idx="1"/>
          </p:nvPr>
        </p:nvSpPr>
        <p:spPr>
          <a:xfrm>
            <a:off x="500066" y="4000504"/>
            <a:ext cx="4214810" cy="1285884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Siglo XI – XIII. Periodo andalusí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Principios siglo XIV.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Finales siglo XX. 1999</a:t>
            </a:r>
          </a:p>
          <a:p>
            <a:pPr algn="l" fontAlgn="auto">
              <a:spcAft>
                <a:spcPts val="0"/>
              </a:spcAft>
              <a:defRPr/>
            </a:pPr>
            <a:endParaRPr lang="es-ES" sz="2000" dirty="0" smtClean="0">
              <a:solidFill>
                <a:schemeClr val="bg1"/>
              </a:solidFill>
              <a:cs typeface="Arial" pitchFamily="34" charset="0"/>
            </a:endParaRPr>
          </a:p>
          <a:p>
            <a:pPr algn="l" fontAlgn="auto">
              <a:spcAft>
                <a:spcPts val="0"/>
              </a:spcAft>
              <a:defRPr/>
            </a:pPr>
            <a:endParaRPr lang="es-ES" sz="2000" dirty="0" smtClean="0">
              <a:solidFill>
                <a:schemeClr val="bg1"/>
              </a:solidFill>
              <a:cs typeface="Arial" pitchFamily="34" charset="0"/>
            </a:endParaRP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2000" b="1" dirty="0">
              <a:cs typeface="Arial" pitchFamily="34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2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27/43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estratigráfico</a:t>
            </a:r>
          </a:p>
        </p:txBody>
      </p:sp>
      <p:pic>
        <p:nvPicPr>
          <p:cNvPr id="27655" name="7 Imagen" descr="F380-30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857364"/>
            <a:ext cx="3891852" cy="281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8 Imagen" descr="P2270232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48" y="1857364"/>
            <a:ext cx="3694131" cy="2770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1 Imagen" descr="logo_CAST.jpg"/>
          <p:cNvPicPr>
            <a:picLocks noChangeAspect="1"/>
          </p:cNvPicPr>
          <p:nvPr/>
        </p:nvPicPr>
        <p:blipFill>
          <a:blip r:embed="rId8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2 Imagen" descr="marca_UPV_principal_negro300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0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28/43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14 CuadroTexto"/>
          <p:cNvSpPr txBox="1">
            <a:spLocks noChangeArrowheads="1"/>
          </p:cNvSpPr>
          <p:nvPr/>
        </p:nvSpPr>
        <p:spPr bwMode="auto">
          <a:xfrm>
            <a:off x="500063" y="214313"/>
            <a:ext cx="212772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Contenido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1" name="2 Subtítulo"/>
          <p:cNvSpPr>
            <a:spLocks noGrp="1"/>
          </p:cNvSpPr>
          <p:nvPr>
            <p:ph type="subTitle" idx="1"/>
          </p:nvPr>
        </p:nvSpPr>
        <p:spPr>
          <a:xfrm>
            <a:off x="642938" y="1214422"/>
            <a:ext cx="4829175" cy="3857652"/>
          </a:xfrm>
        </p:spPr>
        <p:txBody>
          <a:bodyPr rtlCol="0">
            <a:noAutofit/>
          </a:bodyPr>
          <a:lstStyle/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Objetivos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Introducción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Análisis estratigráfico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Análisis patológico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Estudio fotogramétrico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Metodología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Conclusiones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Bibliografía</a:t>
            </a: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patológico</a:t>
            </a:r>
          </a:p>
        </p:txBody>
      </p:sp>
      <p:pic>
        <p:nvPicPr>
          <p:cNvPr id="13318" name="6 Imagen" descr="PLANORRRR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/>
          </a:blip>
          <a:srcRect/>
          <a:stretch>
            <a:fillRect/>
          </a:stretch>
        </p:blipFill>
        <p:spPr bwMode="auto">
          <a:xfrm>
            <a:off x="401985" y="999554"/>
            <a:ext cx="200977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16 Grupo"/>
          <p:cNvGrpSpPr>
            <a:grpSpLocks/>
          </p:cNvGrpSpPr>
          <p:nvPr/>
        </p:nvGrpSpPr>
        <p:grpSpPr bwMode="auto">
          <a:xfrm>
            <a:off x="2571750" y="1714488"/>
            <a:ext cx="6500813" cy="3529012"/>
            <a:chOff x="1571604" y="2643182"/>
            <a:chExt cx="6500858" cy="3529016"/>
          </a:xfrm>
        </p:grpSpPr>
        <p:grpSp>
          <p:nvGrpSpPr>
            <p:cNvPr id="3" name="7 Grupo"/>
            <p:cNvGrpSpPr>
              <a:grpSpLocks/>
            </p:cNvGrpSpPr>
            <p:nvPr/>
          </p:nvGrpSpPr>
          <p:grpSpPr bwMode="auto">
            <a:xfrm>
              <a:off x="1571604" y="3143248"/>
              <a:ext cx="3143272" cy="3028950"/>
              <a:chOff x="1571604" y="3143248"/>
              <a:chExt cx="3143272" cy="3028950"/>
            </a:xfrm>
          </p:grpSpPr>
          <p:pic>
            <p:nvPicPr>
              <p:cNvPr id="13322" name="8 Imagen" descr="A VOREEEEEE.JPG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24000"/>
              </a:blip>
              <a:srcRect/>
              <a:stretch>
                <a:fillRect/>
              </a:stretch>
            </p:blipFill>
            <p:spPr bwMode="auto">
              <a:xfrm>
                <a:off x="1571604" y="3143248"/>
                <a:ext cx="2321730" cy="3028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0" name="9 Conector recto de flecha"/>
              <p:cNvCxnSpPr/>
              <p:nvPr/>
            </p:nvCxnSpPr>
            <p:spPr>
              <a:xfrm>
                <a:off x="3571868" y="3286120"/>
                <a:ext cx="1143008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11 Conector recto de flecha"/>
              <p:cNvCxnSpPr/>
              <p:nvPr/>
            </p:nvCxnSpPr>
            <p:spPr>
              <a:xfrm>
                <a:off x="2857488" y="3786184"/>
                <a:ext cx="1857388" cy="158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12 Conector recto de flecha"/>
              <p:cNvCxnSpPr/>
              <p:nvPr/>
            </p:nvCxnSpPr>
            <p:spPr>
              <a:xfrm>
                <a:off x="2214547" y="4000496"/>
                <a:ext cx="2500329" cy="14287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13 Conector recto de flecha"/>
              <p:cNvCxnSpPr/>
              <p:nvPr/>
            </p:nvCxnSpPr>
            <p:spPr>
              <a:xfrm>
                <a:off x="1928795" y="4214809"/>
                <a:ext cx="2786081" cy="35718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14 Conector recto de flecha"/>
              <p:cNvCxnSpPr/>
              <p:nvPr/>
            </p:nvCxnSpPr>
            <p:spPr>
              <a:xfrm flipV="1">
                <a:off x="1714480" y="5000622"/>
                <a:ext cx="3000396" cy="78581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321" name="15 CuadroTexto"/>
            <p:cNvSpPr txBox="1">
              <a:spLocks noChangeArrowheads="1"/>
            </p:cNvSpPr>
            <p:nvPr/>
          </p:nvSpPr>
          <p:spPr bwMode="auto">
            <a:xfrm>
              <a:off x="4857752" y="2643182"/>
              <a:ext cx="3214710" cy="2585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endParaRPr lang="es-ES">
                <a:latin typeface="Calibri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s-ES">
                  <a:latin typeface="Calibri" pitchFamily="34" charset="0"/>
                </a:rPr>
                <a:t>Fisuración</a:t>
              </a:r>
            </a:p>
            <a:p>
              <a:pPr>
                <a:lnSpc>
                  <a:spcPct val="150000"/>
                </a:lnSpc>
              </a:pPr>
              <a:r>
                <a:rPr lang="es-ES">
                  <a:latin typeface="Calibri" pitchFamily="34" charset="0"/>
                </a:rPr>
                <a:t>Pérdida volumétrica</a:t>
              </a:r>
            </a:p>
            <a:p>
              <a:pPr>
                <a:lnSpc>
                  <a:spcPct val="150000"/>
                </a:lnSpc>
              </a:pPr>
              <a:r>
                <a:rPr lang="es-ES">
                  <a:latin typeface="Calibri" pitchFamily="34" charset="0"/>
                </a:rPr>
                <a:t>Agrietamiento</a:t>
              </a:r>
            </a:p>
            <a:p>
              <a:pPr>
                <a:lnSpc>
                  <a:spcPct val="150000"/>
                </a:lnSpc>
              </a:pPr>
              <a:r>
                <a:rPr lang="es-ES">
                  <a:latin typeface="Calibri" pitchFamily="34" charset="0"/>
                </a:rPr>
                <a:t>Cambios de coloración</a:t>
              </a:r>
            </a:p>
            <a:p>
              <a:pPr>
                <a:lnSpc>
                  <a:spcPct val="150000"/>
                </a:lnSpc>
              </a:pPr>
              <a:r>
                <a:rPr lang="es-ES">
                  <a:latin typeface="Calibri" pitchFamily="34" charset="0"/>
                </a:rPr>
                <a:t>Pérdida volumétrica</a:t>
              </a:r>
            </a:p>
          </p:txBody>
        </p:sp>
      </p:grpSp>
      <p:pic>
        <p:nvPicPr>
          <p:cNvPr id="19" name="11 Imagen" descr="logo_CAST.jpg"/>
          <p:cNvPicPr>
            <a:picLocks noChangeAspect="1"/>
          </p:cNvPicPr>
          <p:nvPr/>
        </p:nvPicPr>
        <p:blipFill>
          <a:blip r:embed="rId8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19 Imagen" descr="marca_UPV_principal_negro300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8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29/43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patológico</a:t>
            </a:r>
          </a:p>
        </p:txBody>
      </p:sp>
      <p:pic>
        <p:nvPicPr>
          <p:cNvPr id="14342" name="6 Imagen" descr="P2270207.JPG"/>
          <p:cNvPicPr>
            <a:picLocks noChangeAspect="1"/>
          </p:cNvPicPr>
          <p:nvPr/>
        </p:nvPicPr>
        <p:blipFill>
          <a:blip r:embed="rId6" cstate="print"/>
          <a:srcRect l="51563" t="17708" r="11719" b="6250"/>
          <a:stretch>
            <a:fillRect/>
          </a:stretch>
        </p:blipFill>
        <p:spPr bwMode="auto">
          <a:xfrm>
            <a:off x="4077047" y="928688"/>
            <a:ext cx="29432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7 Imagen" descr="P2270210.JPG"/>
          <p:cNvPicPr>
            <a:picLocks noChangeAspect="1"/>
          </p:cNvPicPr>
          <p:nvPr/>
        </p:nvPicPr>
        <p:blipFill>
          <a:blip r:embed="rId7" cstate="print"/>
          <a:srcRect t="27083" r="51563" b="19791"/>
          <a:stretch>
            <a:fillRect/>
          </a:stretch>
        </p:blipFill>
        <p:spPr bwMode="auto">
          <a:xfrm>
            <a:off x="285750" y="928688"/>
            <a:ext cx="3214688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1 Imagen" descr="logo_CAST.jpg"/>
          <p:cNvPicPr>
            <a:picLocks noChangeAspect="1"/>
          </p:cNvPicPr>
          <p:nvPr/>
        </p:nvPicPr>
        <p:blipFill>
          <a:blip r:embed="rId8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0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30/43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5 CuadroTexto"/>
          <p:cNvSpPr txBox="1">
            <a:spLocks noChangeArrowheads="1"/>
          </p:cNvSpPr>
          <p:nvPr/>
        </p:nvSpPr>
        <p:spPr bwMode="auto">
          <a:xfrm>
            <a:off x="285750" y="142875"/>
            <a:ext cx="5072063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patológico</a:t>
            </a:r>
          </a:p>
        </p:txBody>
      </p:sp>
      <p:pic>
        <p:nvPicPr>
          <p:cNvPr id="15366" name="6 Imagen" descr="P4190069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" y="928688"/>
            <a:ext cx="3351288" cy="4468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7 Imagen" descr="P4190070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38584" y="928689"/>
            <a:ext cx="2853695" cy="2140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8 Imagen" descr="P4190078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30216" y="3212976"/>
            <a:ext cx="2862064" cy="2146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logo_CAST.jpg"/>
          <p:cNvPicPr>
            <a:picLocks noChangeAspect="1"/>
          </p:cNvPicPr>
          <p:nvPr/>
        </p:nvPicPr>
        <p:blipFill>
          <a:blip r:embed="rId9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2 Imagen" descr="marca_UPV_principal_negro300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1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31/43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5 CuadroTexto"/>
          <p:cNvSpPr txBox="1">
            <a:spLocks noChangeArrowheads="1"/>
          </p:cNvSpPr>
          <p:nvPr/>
        </p:nvSpPr>
        <p:spPr bwMode="auto">
          <a:xfrm>
            <a:off x="357188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Análisis patológico</a:t>
            </a:r>
          </a:p>
        </p:txBody>
      </p:sp>
      <p:pic>
        <p:nvPicPr>
          <p:cNvPr id="16390" name="6 Imagen" descr="rejuntado imprapio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7000"/>
          </a:blip>
          <a:srcRect/>
          <a:stretch>
            <a:fillRect/>
          </a:stretch>
        </p:blipFill>
        <p:spPr bwMode="auto">
          <a:xfrm>
            <a:off x="428625" y="928688"/>
            <a:ext cx="3714750" cy="433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7 Imagen" descr="P4190086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928688"/>
            <a:ext cx="230346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8 Imagen" descr="P4190085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4071938"/>
            <a:ext cx="2309812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logo_CAST.jpg"/>
          <p:cNvPicPr>
            <a:picLocks noChangeAspect="1"/>
          </p:cNvPicPr>
          <p:nvPr/>
        </p:nvPicPr>
        <p:blipFill>
          <a:blip r:embed="rId9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2 Imagen" descr="marca_UPV_principal_negro300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1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32/43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14 CuadroTexto"/>
          <p:cNvSpPr txBox="1">
            <a:spLocks noChangeArrowheads="1"/>
          </p:cNvSpPr>
          <p:nvPr/>
        </p:nvSpPr>
        <p:spPr bwMode="auto">
          <a:xfrm>
            <a:off x="500063" y="214313"/>
            <a:ext cx="212772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Contenido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1" name="2 Subtítulo"/>
          <p:cNvSpPr>
            <a:spLocks noGrp="1"/>
          </p:cNvSpPr>
          <p:nvPr>
            <p:ph type="subTitle" idx="1"/>
          </p:nvPr>
        </p:nvSpPr>
        <p:spPr>
          <a:xfrm>
            <a:off x="642938" y="1214422"/>
            <a:ext cx="4829175" cy="3857652"/>
          </a:xfrm>
        </p:spPr>
        <p:txBody>
          <a:bodyPr rtlCol="0">
            <a:noAutofit/>
          </a:bodyPr>
          <a:lstStyle/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Objetivos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Introducción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Análisis estratigráfico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Análisis patológico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Estudio fotogramétrico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Metodología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Conclusiones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Bibliografía</a:t>
            </a: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14 CuadroTexto"/>
          <p:cNvSpPr txBox="1">
            <a:spLocks noChangeArrowheads="1"/>
          </p:cNvSpPr>
          <p:nvPr/>
        </p:nvSpPr>
        <p:spPr bwMode="auto">
          <a:xfrm>
            <a:off x="428596" y="214313"/>
            <a:ext cx="212772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Objetivos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7" name="2 Subtítulo"/>
          <p:cNvSpPr>
            <a:spLocks noGrp="1"/>
          </p:cNvSpPr>
          <p:nvPr>
            <p:ph type="subTitle" idx="1"/>
          </p:nvPr>
        </p:nvSpPr>
        <p:spPr>
          <a:xfrm>
            <a:off x="500035" y="1142984"/>
            <a:ext cx="7643865" cy="2357454"/>
          </a:xfrm>
        </p:spPr>
        <p:txBody>
          <a:bodyPr rtlCol="0"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La elaboración de un informe detallado de la situación actual del Castillo de Jalance</a:t>
            </a:r>
          </a:p>
          <a:p>
            <a:pPr lvl="0" algn="just">
              <a:lnSpc>
                <a:spcPct val="110000"/>
              </a:lnSpc>
              <a:buFont typeface="Arial" pitchFamily="34" charset="0"/>
              <a:buChar char="•"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Obtener un análisis histórico de la fortificación</a:t>
            </a:r>
          </a:p>
          <a:p>
            <a:pPr lvl="0" algn="just">
              <a:buFont typeface="Arial" pitchFamily="34" charset="0"/>
              <a:buChar char="•"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Crear un informe descriptivo, que incluya los planos necesarios para su elaboración</a:t>
            </a:r>
          </a:p>
          <a:p>
            <a:pPr lvl="0" algn="just">
              <a:lnSpc>
                <a:spcPct val="110000"/>
              </a:lnSpc>
              <a:buFont typeface="Arial" pitchFamily="34" charset="0"/>
              <a:buChar char="•"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Hacer un estudio sobre las partes más deterioradas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2000" b="1" dirty="0">
              <a:cs typeface="Arial" pitchFamily="34" charset="0"/>
            </a:endParaRPr>
          </a:p>
        </p:txBody>
      </p:sp>
      <p:pic>
        <p:nvPicPr>
          <p:cNvPr id="10" name="9 Imagen" descr="img182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-92000"/>
          </a:blip>
          <a:srcRect l="5440" t="3125" r="10237" b="55208"/>
          <a:stretch>
            <a:fillRect/>
          </a:stretch>
        </p:blipFill>
        <p:spPr>
          <a:xfrm>
            <a:off x="4643438" y="3500438"/>
            <a:ext cx="3357586" cy="2166185"/>
          </a:xfrm>
          <a:prstGeom prst="rect">
            <a:avLst/>
          </a:prstGeom>
        </p:spPr>
      </p:pic>
      <p:pic>
        <p:nvPicPr>
          <p:cNvPr id="11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3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1/43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Estudio fotogramétrico</a:t>
            </a:r>
          </a:p>
        </p:txBody>
      </p:sp>
      <p:pic>
        <p:nvPicPr>
          <p:cNvPr id="17414" name="6 Imagen" descr="puerta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/>
          </a:blip>
          <a:srcRect/>
          <a:stretch>
            <a:fillRect/>
          </a:stretch>
        </p:blipFill>
        <p:spPr bwMode="auto">
          <a:xfrm>
            <a:off x="3275856" y="1700808"/>
            <a:ext cx="2056734" cy="2423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7 Imagen" descr="croquis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/>
          </a:blip>
          <a:srcRect/>
          <a:stretch>
            <a:fillRect/>
          </a:stretch>
        </p:blipFill>
        <p:spPr bwMode="auto">
          <a:xfrm>
            <a:off x="5364088" y="980728"/>
            <a:ext cx="2655887" cy="365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8 Imagen" descr="goolzom.JPG"/>
          <p:cNvPicPr>
            <a:picLocks noChangeAspect="1"/>
          </p:cNvPicPr>
          <p:nvPr/>
        </p:nvPicPr>
        <p:blipFill>
          <a:blip r:embed="rId8" cstate="print"/>
          <a:srcRect l="14720" t="16610" r="60128" b="32500"/>
          <a:stretch>
            <a:fillRect/>
          </a:stretch>
        </p:blipFill>
        <p:spPr bwMode="auto">
          <a:xfrm>
            <a:off x="323527" y="1484784"/>
            <a:ext cx="284688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logo_CAST.jpg"/>
          <p:cNvPicPr>
            <a:picLocks noChangeAspect="1"/>
          </p:cNvPicPr>
          <p:nvPr/>
        </p:nvPicPr>
        <p:blipFill>
          <a:blip r:embed="rId9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2 Imagen" descr="marca_UPV_principal_negro300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1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33/43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Estudio fotogramétrico</a:t>
            </a:r>
          </a:p>
        </p:txBody>
      </p:sp>
      <p:pic>
        <p:nvPicPr>
          <p:cNvPr id="18438" name="6 Imagen" descr="P2270206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1223565"/>
            <a:ext cx="251777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7 Imagen" descr="P2270207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88" y="1223565"/>
            <a:ext cx="4452937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0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34/43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photomodeler.JPG"/>
          <p:cNvPicPr>
            <a:picLocks noChangeAspect="1"/>
          </p:cNvPicPr>
          <p:nvPr/>
        </p:nvPicPr>
        <p:blipFill>
          <a:blip r:embed="rId3"/>
          <a:srcRect b="3646"/>
          <a:stretch>
            <a:fillRect/>
          </a:stretch>
        </p:blipFill>
        <p:spPr>
          <a:xfrm>
            <a:off x="0" y="785794"/>
            <a:ext cx="9144000" cy="5286412"/>
          </a:xfrm>
          <a:prstGeom prst="rect">
            <a:avLst/>
          </a:prstGeom>
        </p:spPr>
      </p:pic>
      <p:sp>
        <p:nvSpPr>
          <p:cNvPr id="12" name="11 Rectángulo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0" y="6143644"/>
            <a:ext cx="9144000" cy="71435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>
              <a:ln>
                <a:solidFill>
                  <a:schemeClr val="bg1">
                    <a:lumMod val="65000"/>
                  </a:schemeClr>
                </a:solidFill>
              </a:ln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461" name="5 CuadroTexto"/>
          <p:cNvSpPr txBox="1">
            <a:spLocks noChangeArrowheads="1"/>
          </p:cNvSpPr>
          <p:nvPr/>
        </p:nvSpPr>
        <p:spPr bwMode="auto">
          <a:xfrm>
            <a:off x="214318" y="0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Estudio fotogramétrico</a:t>
            </a:r>
          </a:p>
        </p:txBody>
      </p:sp>
      <p:pic>
        <p:nvPicPr>
          <p:cNvPr id="14" name="11 Imagen" descr="logo_CAST.jpg"/>
          <p:cNvPicPr>
            <a:picLocks noChangeAspect="1"/>
          </p:cNvPicPr>
          <p:nvPr/>
        </p:nvPicPr>
        <p:blipFill>
          <a:blip r:embed="rId4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14 Imagen" descr="marca_UPV_principal_negro30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6125718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8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35/43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Estudio fotogramétrico</a:t>
            </a:r>
          </a:p>
        </p:txBody>
      </p:sp>
      <p:pic>
        <p:nvPicPr>
          <p:cNvPr id="19462" name="6 Imagen" descr="puntos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1000124"/>
            <a:ext cx="2787097" cy="2643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8 Imagen" descr="Alambrico2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7959" y="2928934"/>
            <a:ext cx="3138487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7 Imagen" descr="Alambrico1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13350" y="966790"/>
            <a:ext cx="3201988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logo_CAST.jpg"/>
          <p:cNvPicPr>
            <a:picLocks noChangeAspect="1"/>
          </p:cNvPicPr>
          <p:nvPr/>
        </p:nvPicPr>
        <p:blipFill>
          <a:blip r:embed="rId9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2 Imagen" descr="marca_UPV_principal_negro300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1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36/43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Estudio fotogramétrico</a:t>
            </a:r>
          </a:p>
        </p:txBody>
      </p:sp>
      <p:pic>
        <p:nvPicPr>
          <p:cNvPr id="20487" name="7 Imagen" descr="Triangulos2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9B9BFF"/>
              </a:clrFrom>
              <a:clrTo>
                <a:srgbClr val="9B9B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3" y="1571625"/>
            <a:ext cx="39830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pic>
        <p:nvPicPr>
          <p:cNvPr id="13" name="6 Imagen" descr="Triangulos11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9B9BFF"/>
              </a:clrFrom>
              <a:clrTo>
                <a:srgbClr val="9B9B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0350" y="928688"/>
            <a:ext cx="3883025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37/43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Estudio fotogramétrico</a:t>
            </a:r>
          </a:p>
        </p:txBody>
      </p:sp>
      <p:pic>
        <p:nvPicPr>
          <p:cNvPr id="21511" name="7 Imagen" descr="Vista2 (1)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5174" y="857232"/>
            <a:ext cx="5019965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1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38/43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Estudio fotogramétrico</a:t>
            </a:r>
          </a:p>
        </p:txBody>
      </p:sp>
      <p:pic>
        <p:nvPicPr>
          <p:cNvPr id="21510" name="6 Imagen" descr="Vista1 (1)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928688"/>
            <a:ext cx="4786346" cy="456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11 Imagen" descr="logo_CAST.jpg"/>
          <p:cNvPicPr>
            <a:picLocks noChangeAspect="1"/>
          </p:cNvPicPr>
          <p:nvPr/>
        </p:nvPicPr>
        <p:blipFill>
          <a:blip r:embed="rId6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 descr="marca_UPV_principal_negro300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1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39/43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Estudio fotogramétrico</a:t>
            </a:r>
          </a:p>
        </p:txBody>
      </p:sp>
      <p:pic>
        <p:nvPicPr>
          <p:cNvPr id="21513" name="9 Imagen" descr="Render2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60000">
            <a:off x="1714480" y="785794"/>
            <a:ext cx="4929222" cy="490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11 Imagen" descr="logo_CAST.jpg"/>
          <p:cNvPicPr>
            <a:picLocks noChangeAspect="1"/>
          </p:cNvPicPr>
          <p:nvPr/>
        </p:nvPicPr>
        <p:blipFill>
          <a:blip r:embed="rId6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 descr="marca_UPV_principal_negro300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1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40/43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5 CuadroTexto"/>
          <p:cNvSpPr txBox="1">
            <a:spLocks noChangeArrowheads="1"/>
          </p:cNvSpPr>
          <p:nvPr/>
        </p:nvSpPr>
        <p:spPr bwMode="auto">
          <a:xfrm>
            <a:off x="214313" y="142875"/>
            <a:ext cx="507206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Estudio fotogramétrico</a:t>
            </a:r>
          </a:p>
        </p:txBody>
      </p:sp>
      <p:pic>
        <p:nvPicPr>
          <p:cNvPr id="21514" name="11 Imagen" descr="Render4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60000">
            <a:off x="1562911" y="780797"/>
            <a:ext cx="5249538" cy="4907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11 Imagen" descr="logo_CAST.jpg"/>
          <p:cNvPicPr>
            <a:picLocks noChangeAspect="1"/>
          </p:cNvPicPr>
          <p:nvPr/>
        </p:nvPicPr>
        <p:blipFill>
          <a:blip r:embed="rId6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 descr="marca_UPV_principal_negro300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1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41/43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14 CuadroTexto"/>
          <p:cNvSpPr txBox="1">
            <a:spLocks noChangeArrowheads="1"/>
          </p:cNvSpPr>
          <p:nvPr/>
        </p:nvSpPr>
        <p:spPr bwMode="auto">
          <a:xfrm>
            <a:off x="500063" y="214313"/>
            <a:ext cx="212772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Contenido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1" name="2 Subtítulo"/>
          <p:cNvSpPr>
            <a:spLocks noGrp="1"/>
          </p:cNvSpPr>
          <p:nvPr>
            <p:ph type="subTitle" idx="1"/>
          </p:nvPr>
        </p:nvSpPr>
        <p:spPr>
          <a:xfrm>
            <a:off x="642938" y="1214422"/>
            <a:ext cx="4829175" cy="3857652"/>
          </a:xfrm>
        </p:spPr>
        <p:txBody>
          <a:bodyPr rtlCol="0">
            <a:noAutofit/>
          </a:bodyPr>
          <a:lstStyle/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Objetivos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Introducción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Análisis estratigráfico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Análisis patológico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Estudio fotogramétrico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Metodología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Conclusiones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Bibliografía</a:t>
            </a: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14 CuadroTexto"/>
          <p:cNvSpPr txBox="1">
            <a:spLocks noChangeArrowheads="1"/>
          </p:cNvSpPr>
          <p:nvPr/>
        </p:nvSpPr>
        <p:spPr bwMode="auto">
          <a:xfrm>
            <a:off x="500063" y="214313"/>
            <a:ext cx="212772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Contenido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1" name="2 Subtítulo"/>
          <p:cNvSpPr>
            <a:spLocks noGrp="1"/>
          </p:cNvSpPr>
          <p:nvPr>
            <p:ph type="subTitle" idx="1"/>
          </p:nvPr>
        </p:nvSpPr>
        <p:spPr>
          <a:xfrm>
            <a:off x="642938" y="1214422"/>
            <a:ext cx="4829175" cy="3857652"/>
          </a:xfrm>
        </p:spPr>
        <p:txBody>
          <a:bodyPr rtlCol="0">
            <a:noAutofit/>
          </a:bodyPr>
          <a:lstStyle/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Objetivos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Introducción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Análisis estratigráfico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Análisis patológico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Estudio fotogramétrico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Metodología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Conclusiones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Bibliografía</a:t>
            </a: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5 CuadroTexto"/>
          <p:cNvSpPr txBox="1">
            <a:spLocks noChangeArrowheads="1"/>
          </p:cNvSpPr>
          <p:nvPr/>
        </p:nvSpPr>
        <p:spPr bwMode="auto">
          <a:xfrm>
            <a:off x="285750" y="142875"/>
            <a:ext cx="5072063" cy="67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Metodología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2534" name="6 CuadroTexto"/>
          <p:cNvSpPr txBox="1">
            <a:spLocks noChangeArrowheads="1"/>
          </p:cNvSpPr>
          <p:nvPr/>
        </p:nvSpPr>
        <p:spPr bwMode="auto">
          <a:xfrm>
            <a:off x="809203" y="1340768"/>
            <a:ext cx="6715125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Ayuntamiento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Consellería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de Cultura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“Gente del pueblo de Jalance”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Arqueólogo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Bibliotecas valencianas: Monasterio San Miguel de los Reyes, biblioteca central UPV, biblioteca ETSIE, biblioteca universidad de Valencia, biblioteca pública de Valencia.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Medición directa</a:t>
            </a:r>
            <a:endParaRPr lang="es-ES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>
              <a:latin typeface="Calibri" pitchFamily="34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marca_UPV_principal_negro3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9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42/43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14 CuadroTexto"/>
          <p:cNvSpPr txBox="1">
            <a:spLocks noChangeArrowheads="1"/>
          </p:cNvSpPr>
          <p:nvPr/>
        </p:nvSpPr>
        <p:spPr bwMode="auto">
          <a:xfrm>
            <a:off x="500063" y="214313"/>
            <a:ext cx="212772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Contenido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1" name="2 Subtítulo"/>
          <p:cNvSpPr>
            <a:spLocks noGrp="1"/>
          </p:cNvSpPr>
          <p:nvPr>
            <p:ph type="subTitle" idx="1"/>
          </p:nvPr>
        </p:nvSpPr>
        <p:spPr>
          <a:xfrm>
            <a:off x="642938" y="1214422"/>
            <a:ext cx="4829175" cy="3857652"/>
          </a:xfrm>
        </p:spPr>
        <p:txBody>
          <a:bodyPr rtlCol="0">
            <a:noAutofit/>
          </a:bodyPr>
          <a:lstStyle/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Objetivos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Introducción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Análisis estratigráfico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Análisis patológico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Estudio fotogramétrico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Metodología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400" b="1" dirty="0" smtClean="0">
                <a:solidFill>
                  <a:schemeClr val="bg1"/>
                </a:solidFill>
                <a:cs typeface="Arial" charset="0"/>
              </a:rPr>
              <a:t>Conclusiones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s-ES" sz="2000" b="1" dirty="0" smtClean="0">
                <a:solidFill>
                  <a:schemeClr val="bg1">
                    <a:lumMod val="75000"/>
                  </a:schemeClr>
                </a:solidFill>
                <a:cs typeface="Arial" charset="0"/>
              </a:rPr>
              <a:t>Bibliografía</a:t>
            </a: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5 CuadroTexto"/>
          <p:cNvSpPr txBox="1">
            <a:spLocks noChangeArrowheads="1"/>
          </p:cNvSpPr>
          <p:nvPr/>
        </p:nvSpPr>
        <p:spPr bwMode="auto">
          <a:xfrm>
            <a:off x="285750" y="142875"/>
            <a:ext cx="5072063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Conclusiones</a:t>
            </a:r>
          </a:p>
        </p:txBody>
      </p:sp>
      <p:sp>
        <p:nvSpPr>
          <p:cNvPr id="22534" name="6 CuadroTexto"/>
          <p:cNvSpPr txBox="1">
            <a:spLocks noChangeArrowheads="1"/>
          </p:cNvSpPr>
          <p:nvPr/>
        </p:nvSpPr>
        <p:spPr bwMode="auto">
          <a:xfrm>
            <a:off x="785786" y="2077042"/>
            <a:ext cx="67151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En </a:t>
            </a:r>
            <a:r>
              <a:rPr lang="es-ES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el presente proyecto se ha podido apreciar el estado ruinoso, así como las razones por las que ha llegado a esta situación. </a:t>
            </a:r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pPr algn="just"/>
            <a:endParaRPr lang="es-ES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marca_UPV_principal_negro3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pic>
        <p:nvPicPr>
          <p:cNvPr id="12" name="11 Imagen" descr="Dibujo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93" t="21354" r="50000" b="36979"/>
          <a:stretch>
            <a:fillRect/>
          </a:stretch>
        </p:blipFill>
        <p:spPr>
          <a:xfrm>
            <a:off x="3571868" y="3286124"/>
            <a:ext cx="4286280" cy="2587943"/>
          </a:xfrm>
          <a:prstGeom prst="rect">
            <a:avLst/>
          </a:prstGeom>
        </p:spPr>
      </p:pic>
      <p:sp>
        <p:nvSpPr>
          <p:cNvPr id="13" name="6 CuadroTexto"/>
          <p:cNvSpPr txBox="1">
            <a:spLocks noChangeArrowheads="1"/>
          </p:cNvSpPr>
          <p:nvPr/>
        </p:nvSpPr>
        <p:spPr bwMode="auto">
          <a:xfrm>
            <a:off x="785786" y="2094548"/>
            <a:ext cx="671512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Entendiendo </a:t>
            </a:r>
            <a:r>
              <a:rPr lang="es-ES" dirty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la historia del Valle, se ha podido comprender la situación del castillo, los materiales que se utilizaron, las intervenciones que sufrió cuando era necesario para la defensa, y el abandono definitivo una vez finalizaron las batallas que afectaron siglo tras siglo al Valle de Ayora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.</a:t>
            </a:r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4" name="6 CuadroTexto"/>
          <p:cNvSpPr txBox="1">
            <a:spLocks noChangeArrowheads="1"/>
          </p:cNvSpPr>
          <p:nvPr/>
        </p:nvSpPr>
        <p:spPr bwMode="auto">
          <a:xfrm>
            <a:off x="785786" y="2071678"/>
            <a:ext cx="67151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Se puede también entender la importancia de los castillos para comprender la historia de Valencia. Y la necesidad de que se hagan las intervenciones necesarias para que estos castillos perduren. Si no se puede mejorar su estado actual, al menos mantenerlo y 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protegerlos.</a:t>
            </a:r>
            <a:endParaRPr lang="es-E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13" grpId="0"/>
      <p:bldP spid="13" grpId="1"/>
      <p:bldP spid="1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5 CuadroTexto"/>
          <p:cNvSpPr txBox="1">
            <a:spLocks noChangeArrowheads="1"/>
          </p:cNvSpPr>
          <p:nvPr/>
        </p:nvSpPr>
        <p:spPr bwMode="auto">
          <a:xfrm>
            <a:off x="285750" y="142875"/>
            <a:ext cx="5072063" cy="67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Bibliografía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2534" name="6 CuadroTexto"/>
          <p:cNvSpPr txBox="1">
            <a:spLocks noChangeArrowheads="1"/>
          </p:cNvSpPr>
          <p:nvPr/>
        </p:nvSpPr>
        <p:spPr bwMode="auto">
          <a:xfrm>
            <a:off x="928688" y="1333577"/>
            <a:ext cx="671512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ASOCIACIÓN ESPAÑOLA DE AMIGOS DE LOS CASTILLOS. “Castillos de España”. Dirección general de patrimonio cultural, 2009, p 218.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BAZZANA, André. “Morfología y papel de los castillos musulmanes: La Ribera y otros ejemplos”. Universidad de Valencia, 2002.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BÉRCHEZ, Joaquín.  “Catálogo de monumentos y conjuntos de la Comunidad Valenciana”.  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Conselleria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de Cultura,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Educació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i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ciéncia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. Valencia, 1983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BEÜT BELENGUER, Emilio. “Castillos valencianos”. José Huguet, 1984. 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CAPARRÓS BENAVENT, J. A. “Geografía del reino de Valencia”. Sucesor de Vives Mora, 1963, p. 206-207. 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>
              <a:latin typeface="Calibri" pitchFamily="34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5 CuadroTexto"/>
          <p:cNvSpPr txBox="1">
            <a:spLocks noChangeArrowheads="1"/>
          </p:cNvSpPr>
          <p:nvPr/>
        </p:nvSpPr>
        <p:spPr bwMode="auto">
          <a:xfrm>
            <a:off x="285750" y="142875"/>
            <a:ext cx="5072063" cy="67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Bibliografía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2534" name="6 CuadroTexto"/>
          <p:cNvSpPr txBox="1">
            <a:spLocks noChangeArrowheads="1"/>
          </p:cNvSpPr>
          <p:nvPr/>
        </p:nvSpPr>
        <p:spPr bwMode="auto">
          <a:xfrm>
            <a:off x="928688" y="1279645"/>
            <a:ext cx="6715125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COMPAÑÍA ESPAÑOLA DE TRABAJOS FOTOGRAMÉTRICOS AÉREOS “Jalance”. 1973, pp. 745 y 768. 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DOTOR, Ángel. “Castillos de Levante o del antiguo Reino de Valencia”. Número extraordinario de la Revista Geográfica Española,  1961, p. 48.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GARCÍA MARSILLA, Juan Vicente. “Las obras que nunca se acaban. El mantenimientos de los castillos en la Valencia medieval: sus protagonistas y sus materiales”. Universidad de Valencia.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Departament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d´Història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de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l´art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,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Ars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longa: cuadernos de arte, Nº 12, 2003, pp. 7-15. 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GARÍN ORTIZ DE TARANCO, Felipe María. “Catálogo monumental de la Provincia de Valencia”. Caja de Ahorros de Valencia, 1986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>
              <a:latin typeface="Calibri" pitchFamily="34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5 CuadroTexto"/>
          <p:cNvSpPr txBox="1">
            <a:spLocks noChangeArrowheads="1"/>
          </p:cNvSpPr>
          <p:nvPr/>
        </p:nvSpPr>
        <p:spPr bwMode="auto">
          <a:xfrm>
            <a:off x="285750" y="142875"/>
            <a:ext cx="5072063" cy="67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Bibliografía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2534" name="6 CuadroTexto"/>
          <p:cNvSpPr txBox="1">
            <a:spLocks noChangeArrowheads="1"/>
          </p:cNvSpPr>
          <p:nvPr/>
        </p:nvSpPr>
        <p:spPr bwMode="auto">
          <a:xfrm>
            <a:off x="928688" y="1351083"/>
            <a:ext cx="6715125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GARCÍA PIERA, Fernando. “Jalance y su historia”.  [s.n.], 1984 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GENERALITAT VALENCIANA. “Castillo de Jalance”. Dirección general del patrimonio artístico.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GUILLAMÓN VIDAL, Mario. “Jalance; material gráfico”. 1960.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INSTITUTO GEOLÓGICO Y MINERO DE ESPAÑA. “Jalance”. Servicio de Publicaciones, 1980, pp. 32-38.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LOPEZ ELUM, Pedro. “Los castillos valencianos en la Edad Media (materiales y técnicas constructivas”. Biblioteca Valenciana, D.L.2002, Volumen I, pp. 75-81, 100, 159.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>
              <a:latin typeface="Calibri" pitchFamily="34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5 CuadroTexto"/>
          <p:cNvSpPr txBox="1">
            <a:spLocks noChangeArrowheads="1"/>
          </p:cNvSpPr>
          <p:nvPr/>
        </p:nvSpPr>
        <p:spPr bwMode="auto">
          <a:xfrm>
            <a:off x="285750" y="142875"/>
            <a:ext cx="5072063" cy="67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Bibliografía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2534" name="6 CuadroTexto"/>
          <p:cNvSpPr txBox="1">
            <a:spLocks noChangeArrowheads="1"/>
          </p:cNvSpPr>
          <p:nvPr/>
        </p:nvSpPr>
        <p:spPr bwMode="auto">
          <a:xfrm>
            <a:off x="928688" y="1214422"/>
            <a:ext cx="6715125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LOPEZ ELUM, Pedro. “Los castillos valencianos en la Edad Media (materiales y técnicas constructivas”. Biblioteca Valenciana, D.L.2002, Volumen II, pp. 148-256.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LÓPEZ GONZÁLEZ, Concha; CERVERA ARIAS, Francisco. “Intervención en el patrimonio. Castillo de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Cofrentes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”. Biblioteca valenciana, 1999.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MÁS IVARS, Miguel Ángel. Gran enciclopedia de la región valenciana”. 1973, p. 41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MINISTERIO DE EDUCACIÓN Y CULTURA. “Solicitud inscripción en el Registro General de Bienes de Interés Cultural”. Ayuntamiento de Jalance, 2001.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POVEDA MORA,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Jose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Vicente. “Historia de Jalance”. Jalance: Ayuntamiento, D.L. 1995 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>
              <a:latin typeface="Calibri" pitchFamily="34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5 CuadroTexto"/>
          <p:cNvSpPr txBox="1">
            <a:spLocks noChangeArrowheads="1"/>
          </p:cNvSpPr>
          <p:nvPr/>
        </p:nvSpPr>
        <p:spPr bwMode="auto">
          <a:xfrm>
            <a:off x="285750" y="142875"/>
            <a:ext cx="5072063" cy="67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s-ES" sz="28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Bibliografía</a:t>
            </a:r>
            <a:endParaRPr lang="es-ES" sz="28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2534" name="6 CuadroTexto"/>
          <p:cNvSpPr txBox="1">
            <a:spLocks noChangeArrowheads="1"/>
          </p:cNvSpPr>
          <p:nvPr/>
        </p:nvSpPr>
        <p:spPr bwMode="auto">
          <a:xfrm>
            <a:off x="928688" y="1071546"/>
            <a:ext cx="6715125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POVEDA MORA,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Jose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Vicente. “Historia del Valle de Ayora-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Cofrentes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. Jalance, Jarafuel y Teresa de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Cofrentes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. Desde la prehistoria hasta la expulsión de los moriscos. Volumen I”. Mancomunidad del Valle de Ayora-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Cofrentes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, 2001.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POVEDA MORA,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Jose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 Vicente. “Historia del Valle: Ayora,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Cofrentes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, Jalance, Jarafuel y Teresa de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Cofrentes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. La crisis del siglo XVI, la expansión del XVIII y la Edad Moderna en el Valle de Ayora-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Cofrentes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”. Asociación Valle Júcar-Cabriel, 2003.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RUBIAL RODRIGUEZ, Amador. “Castillos de Valencia”. Ediciones </a:t>
            </a:r>
            <a:r>
              <a:rPr lang="es-ES" dirty="0" err="1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Lancia</a:t>
            </a:r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, 1998, pp. 5-6.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RUBIAL RODRIGUEZ, Amador. “Castillos, torres y fortalezas de la Comunidad Valenciana”. Prensa valenciana, 1995, p. 682.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r>
              <a:rPr lang="es-ES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SEIJOÓ ALONSO, F. “Castillos del País Valenciano”. Ediciones Seijo, 1978</a:t>
            </a: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 smtClean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  <a:p>
            <a:endParaRPr lang="es-ES" dirty="0">
              <a:latin typeface="Calibri" pitchFamily="34" charset="0"/>
            </a:endParaRP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2 Subtítulo"/>
          <p:cNvSpPr>
            <a:spLocks noGrp="1"/>
          </p:cNvSpPr>
          <p:nvPr>
            <p:ph type="subTitle" idx="1"/>
          </p:nvPr>
        </p:nvSpPr>
        <p:spPr>
          <a:xfrm>
            <a:off x="357188" y="1071546"/>
            <a:ext cx="7786687" cy="5357813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Justificación de la elección</a:t>
            </a:r>
          </a:p>
          <a:p>
            <a:pPr algn="l" fontAlgn="auto">
              <a:spcAft>
                <a:spcPts val="0"/>
              </a:spcAft>
              <a:defRPr/>
            </a:pPr>
            <a:endParaRPr lang="es-ES" sz="2000" dirty="0" smtClean="0">
              <a:solidFill>
                <a:schemeClr val="bg1"/>
              </a:solidFill>
              <a:cs typeface="Arial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Este proyecto se realiza con el fin de obtener la titulación de Grado en Ingeniería de la Edificación.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sz="2000" dirty="0" smtClean="0">
              <a:solidFill>
                <a:schemeClr val="bg1"/>
              </a:solidFill>
              <a:cs typeface="Arial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La historia del Valle en el que se encuentra el castillo, así como su estado de conservación.</a:t>
            </a:r>
          </a:p>
          <a:p>
            <a:pPr algn="l" fontAlgn="auto">
              <a:spcAft>
                <a:spcPts val="0"/>
              </a:spcAft>
              <a:defRPr/>
            </a:pPr>
            <a:endParaRPr lang="es-ES" sz="2000" dirty="0" smtClean="0">
              <a:solidFill>
                <a:schemeClr val="bg1"/>
              </a:solidFill>
              <a:cs typeface="Arial" pitchFamily="34" charset="0"/>
            </a:endParaRP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2000" b="1" dirty="0">
              <a:cs typeface="Arial" pitchFamily="34" charset="0"/>
            </a:endParaRPr>
          </a:p>
        </p:txBody>
      </p:sp>
      <p:sp>
        <p:nvSpPr>
          <p:cNvPr id="15366" name="6 CuadroTexto"/>
          <p:cNvSpPr txBox="1">
            <a:spLocks noChangeArrowheads="1"/>
          </p:cNvSpPr>
          <p:nvPr/>
        </p:nvSpPr>
        <p:spPr bwMode="auto">
          <a:xfrm>
            <a:off x="428625" y="214313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Introducción</a:t>
            </a:r>
          </a:p>
        </p:txBody>
      </p:sp>
      <p:pic>
        <p:nvPicPr>
          <p:cNvPr id="10" name="9 Imagen" descr="img175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 contrast="-100000"/>
          </a:blip>
          <a:stretch>
            <a:fillRect/>
          </a:stretch>
        </p:blipFill>
        <p:spPr>
          <a:xfrm>
            <a:off x="2500298" y="3143248"/>
            <a:ext cx="5286412" cy="3841378"/>
          </a:xfrm>
          <a:prstGeom prst="rect">
            <a:avLst/>
          </a:prstGeom>
        </p:spPr>
      </p:pic>
      <p:pic>
        <p:nvPicPr>
          <p:cNvPr id="11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11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3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2/43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5 CuadroTexto"/>
          <p:cNvSpPr txBox="1">
            <a:spLocks noChangeArrowheads="1"/>
          </p:cNvSpPr>
          <p:nvPr/>
        </p:nvSpPr>
        <p:spPr bwMode="auto">
          <a:xfrm>
            <a:off x="357188" y="214313"/>
            <a:ext cx="5072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Introducción</a:t>
            </a:r>
          </a:p>
        </p:txBody>
      </p:sp>
      <p:pic>
        <p:nvPicPr>
          <p:cNvPr id="16390" name="6 Imagen" descr="catastro 2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3643314"/>
            <a:ext cx="2500299" cy="182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9 Imagen" descr="745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3" y="969960"/>
            <a:ext cx="2986087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7 Imagen" descr="españa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3" y="714375"/>
            <a:ext cx="4214812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Rectángulo"/>
          <p:cNvSpPr/>
          <p:nvPr/>
        </p:nvSpPr>
        <p:spPr>
          <a:xfrm>
            <a:off x="3000375" y="2000250"/>
            <a:ext cx="261938" cy="32702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noFill/>
            </a:endParaRPr>
          </a:p>
        </p:txBody>
      </p:sp>
      <p:cxnSp>
        <p:nvCxnSpPr>
          <p:cNvPr id="12" name="11 Conector curvado"/>
          <p:cNvCxnSpPr>
            <a:stCxn id="9" idx="3"/>
          </p:cNvCxnSpPr>
          <p:nvPr/>
        </p:nvCxnSpPr>
        <p:spPr>
          <a:xfrm flipV="1">
            <a:off x="3262313" y="1785926"/>
            <a:ext cx="1738315" cy="377837"/>
          </a:xfrm>
          <a:prstGeom prst="curvedConnector3">
            <a:avLst>
              <a:gd name="adj1" fmla="val 50000"/>
            </a:avLst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95" name="12 Imagen" descr="goolzom.JPG"/>
          <p:cNvPicPr>
            <a:picLocks noChangeAspect="1"/>
          </p:cNvPicPr>
          <p:nvPr/>
        </p:nvPicPr>
        <p:blipFill>
          <a:blip r:embed="rId9" cstate="print"/>
          <a:srcRect l="1350" t="4112" r="1350" b="2531"/>
          <a:stretch>
            <a:fillRect/>
          </a:stretch>
        </p:blipFill>
        <p:spPr bwMode="auto">
          <a:xfrm>
            <a:off x="3929063" y="3643314"/>
            <a:ext cx="3714771" cy="182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17 Rectángulo"/>
          <p:cNvSpPr/>
          <p:nvPr/>
        </p:nvSpPr>
        <p:spPr>
          <a:xfrm>
            <a:off x="4572000" y="4000504"/>
            <a:ext cx="714375" cy="78581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noFill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2000250" y="4143375"/>
            <a:ext cx="261938" cy="32702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>
              <a:noFill/>
            </a:endParaRPr>
          </a:p>
        </p:txBody>
      </p:sp>
      <p:pic>
        <p:nvPicPr>
          <p:cNvPr id="17" name="11 Imagen" descr="logo_CAST.jpg"/>
          <p:cNvPicPr>
            <a:picLocks noChangeAspect="1"/>
          </p:cNvPicPr>
          <p:nvPr/>
        </p:nvPicPr>
        <p:blipFill>
          <a:blip r:embed="rId10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19 Imagen" descr="marca_UPV_principal_negro300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6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3/43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2 Subtítulo"/>
          <p:cNvSpPr>
            <a:spLocks noGrp="1"/>
          </p:cNvSpPr>
          <p:nvPr>
            <p:ph type="subTitle" idx="1"/>
          </p:nvPr>
        </p:nvSpPr>
        <p:spPr>
          <a:xfrm>
            <a:off x="357188" y="1571628"/>
            <a:ext cx="7786687" cy="3643322"/>
          </a:xfrm>
        </p:spPr>
        <p:txBody>
          <a:bodyPr rtlCol="0">
            <a:normAutofit lnSpcReduction="10000"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Se ha realizado un estudio histórico y constructivo del Castillo de Jalance. Este se encuentra en el municipio de Jalance, en el valle de </a:t>
            </a:r>
            <a:r>
              <a:rPr lang="es-ES" sz="2000" dirty="0" err="1" smtClean="0">
                <a:solidFill>
                  <a:schemeClr val="bg1"/>
                </a:solidFill>
                <a:cs typeface="Arial" pitchFamily="34" charset="0"/>
              </a:rPr>
              <a:t>Cofrentes</a:t>
            </a: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-Ayora.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sz="2000" dirty="0" smtClean="0">
              <a:solidFill>
                <a:schemeClr val="bg1"/>
              </a:solidFill>
              <a:cs typeface="Arial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El castillo es un edificio militar de arquitectura islamista y medieval. Fue construido en el S. XI con finalidad defensiva. Se encuentra situado en lo alto de un cerro contiguo al municipio.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sz="2000" dirty="0" smtClean="0">
              <a:solidFill>
                <a:schemeClr val="bg1"/>
              </a:solidFill>
              <a:cs typeface="Arial" pitchFamily="34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sz="2000" dirty="0" smtClean="0">
                <a:solidFill>
                  <a:schemeClr val="bg1"/>
                </a:solidFill>
                <a:cs typeface="Arial" pitchFamily="34" charset="0"/>
              </a:rPr>
              <a:t> El estado del castillo, como el de la mayoría de los construidos en el siglo XI, es ruinoso. Carece de cubierta y algunos lienzos de su muralla se encuentran seriamente afectados por el paso del tiempo y la ausencia de mantenimiento.</a:t>
            </a:r>
          </a:p>
          <a:p>
            <a:pPr marL="457200" indent="-457200" algn="l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s-ES" sz="2000" b="1" dirty="0">
              <a:cs typeface="Arial" pitchFamily="34" charset="0"/>
            </a:endParaRPr>
          </a:p>
        </p:txBody>
      </p:sp>
      <p:sp>
        <p:nvSpPr>
          <p:cNvPr id="15366" name="6 CuadroTexto"/>
          <p:cNvSpPr txBox="1">
            <a:spLocks noChangeArrowheads="1"/>
          </p:cNvSpPr>
          <p:nvPr/>
        </p:nvSpPr>
        <p:spPr bwMode="auto">
          <a:xfrm>
            <a:off x="428625" y="214313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Introducción</a:t>
            </a:r>
          </a:p>
        </p:txBody>
      </p:sp>
      <p:pic>
        <p:nvPicPr>
          <p:cNvPr id="10" name="11 Imagen" descr="logo_CAST.jpg"/>
          <p:cNvPicPr>
            <a:picLocks noChangeAspect="1"/>
          </p:cNvPicPr>
          <p:nvPr/>
        </p:nvPicPr>
        <p:blipFill>
          <a:blip r:embed="rId5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marca_UPV_principal_negro3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9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4/43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39175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32763" y="1514475"/>
            <a:ext cx="654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15375" y="3214688"/>
            <a:ext cx="3810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6 Imagen" descr="F000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77888" y="839901"/>
            <a:ext cx="5814392" cy="4660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8 CuadroTexto"/>
          <p:cNvSpPr txBox="1">
            <a:spLocks noChangeArrowheads="1"/>
          </p:cNvSpPr>
          <p:nvPr/>
        </p:nvSpPr>
        <p:spPr bwMode="auto">
          <a:xfrm>
            <a:off x="428625" y="214313"/>
            <a:ext cx="2643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Introducción</a:t>
            </a:r>
          </a:p>
        </p:txBody>
      </p:sp>
      <p:pic>
        <p:nvPicPr>
          <p:cNvPr id="9" name="11 Imagen" descr="logo_CAST.jpg"/>
          <p:cNvPicPr>
            <a:picLocks noChangeAspect="1"/>
          </p:cNvPicPr>
          <p:nvPr/>
        </p:nvPicPr>
        <p:blipFill>
          <a:blip r:embed="rId7" cstate="print">
            <a:lum bright="100000" contrast="-6000"/>
          </a:blip>
          <a:srcRect/>
          <a:stretch>
            <a:fillRect/>
          </a:stretch>
        </p:blipFill>
        <p:spPr bwMode="auto">
          <a:xfrm>
            <a:off x="6715140" y="-18"/>
            <a:ext cx="1928826" cy="7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marca_UPV_principal_negro300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0"/>
          </a:blip>
          <a:srcRect/>
          <a:stretch>
            <a:fillRect/>
          </a:stretch>
        </p:blipFill>
        <p:spPr bwMode="auto">
          <a:xfrm>
            <a:off x="1" y="5786454"/>
            <a:ext cx="2071670" cy="73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999" sy="999" algn="ctr" rotWithShape="0">
              <a:srgbClr val="000000"/>
            </a:outerShdw>
          </a:effectLst>
        </p:spPr>
      </p:pic>
      <p:sp>
        <p:nvSpPr>
          <p:cNvPr id="10" name="14 CuadroTexto"/>
          <p:cNvSpPr txBox="1">
            <a:spLocks noChangeArrowheads="1"/>
          </p:cNvSpPr>
          <p:nvPr/>
        </p:nvSpPr>
        <p:spPr bwMode="auto">
          <a:xfrm>
            <a:off x="6786578" y="6191273"/>
            <a:ext cx="100013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500" b="1" dirty="0" smtClean="0">
                <a:latin typeface="Calibri" pitchFamily="34" charset="0"/>
                <a:cs typeface="Arial" charset="0"/>
              </a:rPr>
              <a:t>5/43</a:t>
            </a:r>
            <a:endParaRPr lang="es-ES" sz="2500" b="1" dirty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3191</TotalTime>
  <Words>1190</Words>
  <Application>Microsoft Office PowerPoint</Application>
  <PresentationFormat>Presentación en pantalla (4:3)</PresentationFormat>
  <Paragraphs>334</Paragraphs>
  <Slides>57</Slides>
  <Notes>37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57</vt:i4>
      </vt:variant>
    </vt:vector>
  </HeadingPairs>
  <TitlesOfParts>
    <vt:vector size="58" baseType="lpstr">
      <vt:lpstr>Tema de Office</vt:lpstr>
      <vt:lpstr>Castillo de Jalance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Castillo de Jalance</dc:title>
  <dc:creator>ANNA</dc:creator>
  <cp:lastModifiedBy>diego</cp:lastModifiedBy>
  <cp:revision>188</cp:revision>
  <dcterms:created xsi:type="dcterms:W3CDTF">2011-06-27T15:55:23Z</dcterms:created>
  <dcterms:modified xsi:type="dcterms:W3CDTF">2011-07-07T22:03:55Z</dcterms:modified>
</cp:coreProperties>
</file>