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7" r:id="rId2"/>
    <p:sldId id="257" r:id="rId3"/>
    <p:sldId id="258" r:id="rId4"/>
    <p:sldId id="268" r:id="rId5"/>
    <p:sldId id="262" r:id="rId6"/>
    <p:sldId id="271" r:id="rId7"/>
    <p:sldId id="272" r:id="rId8"/>
    <p:sldId id="259" r:id="rId9"/>
    <p:sldId id="260" r:id="rId10"/>
    <p:sldId id="263" r:id="rId11"/>
    <p:sldId id="264" r:id="rId12"/>
    <p:sldId id="261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B0D1"/>
    <a:srgbClr val="FFFFFF"/>
    <a:srgbClr val="685A12"/>
    <a:srgbClr val="E8D579"/>
    <a:srgbClr val="C1D64B"/>
    <a:srgbClr val="5134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si\Downloads\Formulario%20sin%20t&#237;tulo%20(respuestas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si\Downloads\Formulario%20sin%20t&#237;tulo%20(respuestas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>
                <a:latin typeface="Helvetica" panose="020B0604020202020204" pitchFamily="2" charset="0"/>
              </a:rPr>
              <a:t>¿Donde</a:t>
            </a:r>
            <a:r>
              <a:rPr lang="es-ES" baseline="0" dirty="0">
                <a:latin typeface="Helvetica" panose="020B0604020202020204" pitchFamily="2" charset="0"/>
              </a:rPr>
              <a:t> llevan sus pertenencias?</a:t>
            </a:r>
            <a:endParaRPr lang="es-ES" dirty="0">
              <a:latin typeface="Helvetica" panose="020B0604020202020204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202-4A75-970E-AE00EFA4794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202-4A75-970E-AE00EFA4794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202-4A75-970E-AE00EFA4794F}"/>
              </c:ext>
            </c:extLst>
          </c:dPt>
          <c:val>
            <c:numRef>
              <c:f>'[Formulario sin título (respuestas).xlsx]Respuestas de formulario 1'!$G$51:$G$53</c:f>
              <c:numCache>
                <c:formatCode>General</c:formatCode>
                <c:ptCount val="3"/>
                <c:pt idx="0">
                  <c:v>23</c:v>
                </c:pt>
                <c:pt idx="1">
                  <c:v>17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202-4A75-970E-AE00EFA479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2" charset="0"/>
                <a:ea typeface="+mn-ea"/>
                <a:cs typeface="+mn-cs"/>
              </a:defRPr>
            </a:pPr>
            <a:r>
              <a:rPr lang="es-ES" sz="1400" dirty="0">
                <a:latin typeface="Helvetica" panose="020B0604020202020204" pitchFamily="2" charset="0"/>
              </a:rPr>
              <a:t>¿Qué llevan aparte de la toalla a la playa?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609-47F2-9C56-83E0C1E3AE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609-47F2-9C56-83E0C1E3AE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609-47F2-9C56-83E0C1E3AEA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609-47F2-9C56-83E0C1E3AEAC}"/>
              </c:ext>
            </c:extLst>
          </c:dPt>
          <c:val>
            <c:numRef>
              <c:f>'[Formulario sin título (respuestas).xlsx]Respuestas de formulario 1'!$E$71:$E$74</c:f>
              <c:numCache>
                <c:formatCode>General</c:formatCode>
                <c:ptCount val="4"/>
                <c:pt idx="0">
                  <c:v>19</c:v>
                </c:pt>
                <c:pt idx="1">
                  <c:v>15</c:v>
                </c:pt>
                <c:pt idx="2">
                  <c:v>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09-47F2-9C56-83E0C1E3A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AD58B-B76F-4965-BD13-9832416886B8}" type="datetimeFigureOut">
              <a:rPr lang="es-ES" smtClean="0"/>
              <a:t>11/09/2018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EDD03-EE16-4831-B725-7191FD9C59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21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E24D-8A21-4827-8ABA-D4FDEFDC0EA4}" type="datetime1">
              <a:rPr lang="es-ES" smtClean="0"/>
              <a:t>11/09/2018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62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0063-83C3-4496-B0C6-F3A9CCA98C46}" type="datetime1">
              <a:rPr lang="es-ES" smtClean="0"/>
              <a:t>11/09/2018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142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4480-AA6E-4AF5-90AD-382F78843C46}" type="datetime1">
              <a:rPr lang="es-ES" smtClean="0"/>
              <a:t>11/09/2018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34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A4B6-4FFF-4E41-B430-6307B596F82B}" type="datetime1">
              <a:rPr lang="es-ES" smtClean="0"/>
              <a:t>11/09/2018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659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4527-599E-410C-A5D0-8E82C4A4DF5A}" type="datetime1">
              <a:rPr lang="es-ES" smtClean="0"/>
              <a:t>11/09/2018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06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0E-77CB-49E9-8B18-09AC86E39FFA}" type="datetime1">
              <a:rPr lang="es-ES" smtClean="0"/>
              <a:t>11/09/2018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1044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56B6-A172-46B7-83EC-8D4E643715A0}" type="datetime1">
              <a:rPr lang="es-ES" smtClean="0"/>
              <a:t>11/09/2018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70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2B48A-1EC5-408B-8BBB-F03FEB69F9BB}" type="datetime1">
              <a:rPr lang="es-ES" smtClean="0"/>
              <a:t>11/09/2018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5661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3726-6E9D-45F1-B047-A6D148112EE1}" type="datetime1">
              <a:rPr lang="es-ES" smtClean="0"/>
              <a:t>11/09/2018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561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6DE8-446F-49F1-93BF-53F19BAD4BBF}" type="datetime1">
              <a:rPr lang="es-ES" smtClean="0"/>
              <a:t>11/09/2018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57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D3376-73EB-4AF9-93CE-657E8EB97FA0}" type="datetime1">
              <a:rPr lang="es-ES" smtClean="0"/>
              <a:t>11/09/2018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006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2BFF2-E38C-4024-8984-E41E7DD61458}" type="datetime1">
              <a:rPr lang="es-ES" smtClean="0"/>
              <a:t>11/09/2018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34A6C-06C2-4834-AE76-8E6FB3367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549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chart" Target="../charts/chart2.xml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3" Type="http://schemas.openxmlformats.org/officeDocument/2006/relationships/image" Target="../media/image49.png"/><Relationship Id="rId7" Type="http://schemas.openxmlformats.org/officeDocument/2006/relationships/image" Target="../media/image53.svg"/><Relationship Id="rId12" Type="http://schemas.openxmlformats.org/officeDocument/2006/relationships/image" Target="../media/image58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51.jpg"/><Relationship Id="rId10" Type="http://schemas.openxmlformats.org/officeDocument/2006/relationships/image" Target="../media/image56.png"/><Relationship Id="rId4" Type="http://schemas.openxmlformats.org/officeDocument/2006/relationships/image" Target="../media/image50.svg"/><Relationship Id="rId9" Type="http://schemas.openxmlformats.org/officeDocument/2006/relationships/image" Target="../media/image5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2" descr="marca_UPV_principal_color150">
            <a:extLst>
              <a:ext uri="{FF2B5EF4-FFF2-40B4-BE49-F238E27FC236}">
                <a16:creationId xmlns:a16="http://schemas.microsoft.com/office/drawing/2014/main" id="{3422FCA5-707B-4AB6-9C1A-94349198D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69" y="475240"/>
            <a:ext cx="2486025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1">
            <a:extLst>
              <a:ext uri="{FF2B5EF4-FFF2-40B4-BE49-F238E27FC236}">
                <a16:creationId xmlns:a16="http://schemas.microsoft.com/office/drawing/2014/main" id="{752545BE-9FA3-4AC4-8DB9-1B65D6DE7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181" y="556203"/>
            <a:ext cx="28384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D310BA7-3B2A-4CAD-8301-484D70AEF946}"/>
              </a:ext>
            </a:extLst>
          </p:cNvPr>
          <p:cNvSpPr/>
          <p:nvPr/>
        </p:nvSpPr>
        <p:spPr>
          <a:xfrm>
            <a:off x="3048000" y="1279953"/>
            <a:ext cx="6096000" cy="6987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700020" algn="ctr"/>
                <a:tab pos="5400040" algn="r"/>
              </a:tabLst>
            </a:pPr>
            <a:r>
              <a:rPr lang="es-ES" sz="1400" dirty="0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Escola </a:t>
            </a:r>
            <a:r>
              <a:rPr lang="es-ES" sz="1400" dirty="0" err="1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Tècnica</a:t>
            </a:r>
            <a:r>
              <a:rPr lang="es-ES" sz="1400" dirty="0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Superior </a:t>
            </a:r>
            <a:r>
              <a:rPr lang="es-ES" sz="1400" dirty="0" err="1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d’Enginyeria</a:t>
            </a:r>
            <a:r>
              <a:rPr lang="es-ES" sz="1400" dirty="0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del </a:t>
            </a:r>
            <a:r>
              <a:rPr lang="es-ES" sz="1400" dirty="0" err="1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Disseny</a:t>
            </a:r>
            <a:endParaRPr lang="es-ES" sz="1050" dirty="0">
              <a:latin typeface="Helvetica" panose="020B06040202020202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700020" algn="ctr"/>
                <a:tab pos="5400040" algn="r"/>
              </a:tabLst>
            </a:pPr>
            <a:r>
              <a:rPr lang="es-ES" sz="1400" dirty="0" err="1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Universitat</a:t>
            </a:r>
            <a:r>
              <a:rPr lang="es-ES" sz="1400" dirty="0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400" dirty="0" err="1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Politècnica</a:t>
            </a:r>
            <a:r>
              <a:rPr lang="es-ES" sz="1400" dirty="0">
                <a:solidFill>
                  <a:srgbClr val="404040"/>
                </a:solidFill>
                <a:latin typeface="Helvetica" panose="020B0604020202020204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de València</a:t>
            </a:r>
            <a:endParaRPr lang="es-ES" sz="1050" dirty="0">
              <a:effectLst/>
              <a:latin typeface="Helvetica" panose="020B06040202020202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B290AB8-E204-43D6-8E23-10FE69791DB3}"/>
              </a:ext>
            </a:extLst>
          </p:cNvPr>
          <p:cNvSpPr/>
          <p:nvPr/>
        </p:nvSpPr>
        <p:spPr>
          <a:xfrm>
            <a:off x="2230582" y="3694669"/>
            <a:ext cx="7730836" cy="157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59410"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DISEÑO DE UN ACCESORIO PARA PLAYA</a:t>
            </a:r>
          </a:p>
          <a:p>
            <a:pPr marR="359410" algn="ctr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R="359410" algn="ctr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a typeface="Calibri" panose="020F0502020204030204" pitchFamily="34" charset="0"/>
                <a:cs typeface="Times New Roman" panose="02020603050405020304" pitchFamily="18" charset="0"/>
              </a:rPr>
              <a:t>Trabajo Fin de Grado</a:t>
            </a:r>
          </a:p>
          <a:p>
            <a:pPr marR="35941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40404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Grado en Ingeniería en Diseño Industrial y Desarrollo de Productos</a:t>
            </a:r>
            <a:endParaRPr lang="es-E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E407D77-4662-4E6B-B470-62E6F75D8960}"/>
              </a:ext>
            </a:extLst>
          </p:cNvPr>
          <p:cNvSpPr/>
          <p:nvPr/>
        </p:nvSpPr>
        <p:spPr>
          <a:xfrm>
            <a:off x="4943043" y="5558845"/>
            <a:ext cx="6337588" cy="1110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0655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Autor: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Susana Fuentes Pérez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0655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Tutor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Carlos Miguel Rubió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Sanvalero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0655">
              <a:lnSpc>
                <a:spcPct val="107000"/>
              </a:lnSpc>
              <a:spcAft>
                <a:spcPts val="800"/>
              </a:spcAft>
            </a:pP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FD51BE4-A619-4FFD-A455-CC21C11DA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970" y="2528560"/>
            <a:ext cx="2672059" cy="100734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92CAF6B-D165-4540-8C68-E82F6B0B424D}"/>
              </a:ext>
            </a:extLst>
          </p:cNvPr>
          <p:cNvSpPr txBox="1"/>
          <p:nvPr/>
        </p:nvSpPr>
        <p:spPr>
          <a:xfrm>
            <a:off x="8769927" y="30322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795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adroTexto 19">
            <a:extLst>
              <a:ext uri="{FF2B5EF4-FFF2-40B4-BE49-F238E27FC236}">
                <a16:creationId xmlns:a16="http://schemas.microsoft.com/office/drawing/2014/main" id="{F577DF57-F97B-4FB1-A8B7-C4B01F1A6E54}"/>
              </a:ext>
            </a:extLst>
          </p:cNvPr>
          <p:cNvSpPr txBox="1"/>
          <p:nvPr/>
        </p:nvSpPr>
        <p:spPr>
          <a:xfrm>
            <a:off x="4723780" y="3403487"/>
            <a:ext cx="505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Helvetica" panose="020B0604020202020204" pitchFamily="2" charset="0"/>
              </a:rPr>
              <a:t>__________________________________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68667C-C397-47F2-8267-2668D5BA4564}"/>
              </a:ext>
            </a:extLst>
          </p:cNvPr>
          <p:cNvSpPr txBox="1"/>
          <p:nvPr/>
        </p:nvSpPr>
        <p:spPr>
          <a:xfrm>
            <a:off x="512616" y="563479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Helvetica" panose="020B0604020202020204" pitchFamily="2" charset="0"/>
              </a:rPr>
              <a:t>ÍNDICE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1A112E7-9733-4397-89A8-BDD4DEED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2</a:t>
            </a:fld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AE7D5AB-5F56-4ADB-9E63-0E111F075352}"/>
              </a:ext>
            </a:extLst>
          </p:cNvPr>
          <p:cNvSpPr txBox="1"/>
          <p:nvPr/>
        </p:nvSpPr>
        <p:spPr>
          <a:xfrm>
            <a:off x="1948662" y="1441145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Origen del proyecto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618201-B2A4-4336-BBCC-D3897E3F00C4}"/>
              </a:ext>
            </a:extLst>
          </p:cNvPr>
          <p:cNvSpPr txBox="1"/>
          <p:nvPr/>
        </p:nvSpPr>
        <p:spPr>
          <a:xfrm>
            <a:off x="1948662" y="2099145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Propuestas y alternativas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91106E-8F74-4F32-86C8-070E13908723}"/>
              </a:ext>
            </a:extLst>
          </p:cNvPr>
          <p:cNvSpPr txBox="1"/>
          <p:nvPr/>
        </p:nvSpPr>
        <p:spPr>
          <a:xfrm>
            <a:off x="1952457" y="2757145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Presentación del producto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C67084-91E6-4E30-B4BE-3B2F82FE58C0}"/>
              </a:ext>
            </a:extLst>
          </p:cNvPr>
          <p:cNvSpPr txBox="1"/>
          <p:nvPr/>
        </p:nvSpPr>
        <p:spPr>
          <a:xfrm>
            <a:off x="1948662" y="3415145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Función principal - agarre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E7C2974-1532-4D28-96CD-46E4F7703D9E}"/>
              </a:ext>
            </a:extLst>
          </p:cNvPr>
          <p:cNvSpPr txBox="1"/>
          <p:nvPr/>
        </p:nvSpPr>
        <p:spPr>
          <a:xfrm>
            <a:off x="1948662" y="4073145"/>
            <a:ext cx="344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Función secundaria - transporte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15D88D6-C6E1-48CE-A173-7CB03D1C8A47}"/>
              </a:ext>
            </a:extLst>
          </p:cNvPr>
          <p:cNvSpPr txBox="1"/>
          <p:nvPr/>
        </p:nvSpPr>
        <p:spPr>
          <a:xfrm>
            <a:off x="1948662" y="4731145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Estética del producto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D9C76D-7936-46A9-A35D-1299C838401E}"/>
              </a:ext>
            </a:extLst>
          </p:cNvPr>
          <p:cNvSpPr txBox="1"/>
          <p:nvPr/>
        </p:nvSpPr>
        <p:spPr>
          <a:xfrm>
            <a:off x="1948662" y="5389145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Función secundaria - almacenaje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39DEC67-4F5A-4D3E-9930-5AA2B5656278}"/>
              </a:ext>
            </a:extLst>
          </p:cNvPr>
          <p:cNvSpPr txBox="1"/>
          <p:nvPr/>
        </p:nvSpPr>
        <p:spPr>
          <a:xfrm>
            <a:off x="4146700" y="1441145"/>
            <a:ext cx="505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Helvetica" panose="020B0604020202020204" pitchFamily="2" charset="0"/>
              </a:rPr>
              <a:t>______________________________________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07486B4-095F-4674-8DF8-6001AABEB927}"/>
              </a:ext>
            </a:extLst>
          </p:cNvPr>
          <p:cNvSpPr txBox="1"/>
          <p:nvPr/>
        </p:nvSpPr>
        <p:spPr>
          <a:xfrm>
            <a:off x="9204495" y="144114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dirty="0">
                <a:latin typeface="Helvetica" panose="020B0604020202020204" pitchFamily="2" charset="0"/>
              </a:rPr>
              <a:t>3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BEBECC6-3548-4CB8-A72F-F79AE356C87E}"/>
              </a:ext>
            </a:extLst>
          </p:cNvPr>
          <p:cNvSpPr txBox="1"/>
          <p:nvPr/>
        </p:nvSpPr>
        <p:spPr>
          <a:xfrm>
            <a:off x="4723781" y="2104325"/>
            <a:ext cx="505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Helvetica" panose="020B0604020202020204" pitchFamily="2" charset="0"/>
              </a:rPr>
              <a:t>__________________________________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AD24EC7-BEBF-402B-B318-1BEAE39A791A}"/>
              </a:ext>
            </a:extLst>
          </p:cNvPr>
          <p:cNvSpPr txBox="1"/>
          <p:nvPr/>
        </p:nvSpPr>
        <p:spPr>
          <a:xfrm>
            <a:off x="9204495" y="209914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5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C6AEFC0-A726-494C-841B-8AF7BE56B39D}"/>
              </a:ext>
            </a:extLst>
          </p:cNvPr>
          <p:cNvSpPr txBox="1"/>
          <p:nvPr/>
        </p:nvSpPr>
        <p:spPr>
          <a:xfrm>
            <a:off x="4723781" y="2751965"/>
            <a:ext cx="505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Helvetica" panose="020B0604020202020204" pitchFamily="2" charset="0"/>
              </a:rPr>
              <a:t>__________________________________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9AC6506-5DA3-4D6A-9924-F967F82D8F29}"/>
              </a:ext>
            </a:extLst>
          </p:cNvPr>
          <p:cNvSpPr txBox="1"/>
          <p:nvPr/>
        </p:nvSpPr>
        <p:spPr>
          <a:xfrm>
            <a:off x="9204495" y="274678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7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3DC4362-32D8-4C12-AD76-A576AEC755C2}"/>
              </a:ext>
            </a:extLst>
          </p:cNvPr>
          <p:cNvSpPr txBox="1"/>
          <p:nvPr/>
        </p:nvSpPr>
        <p:spPr>
          <a:xfrm>
            <a:off x="9203816" y="338924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8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8D1B808-4F19-40FF-A323-B01DD8C603A3}"/>
              </a:ext>
            </a:extLst>
          </p:cNvPr>
          <p:cNvSpPr txBox="1"/>
          <p:nvPr/>
        </p:nvSpPr>
        <p:spPr>
          <a:xfrm>
            <a:off x="5390630" y="4067965"/>
            <a:ext cx="505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Helvetica" panose="020B0604020202020204" pitchFamily="2" charset="0"/>
              </a:rPr>
              <a:t>_____________________________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74BA20D-8D8C-4B73-88A1-9A7711F4ACD5}"/>
              </a:ext>
            </a:extLst>
          </p:cNvPr>
          <p:cNvSpPr txBox="1"/>
          <p:nvPr/>
        </p:nvSpPr>
        <p:spPr>
          <a:xfrm>
            <a:off x="9203816" y="407314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9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3EE36CA-FAA0-4EA6-923F-04715294CAED}"/>
              </a:ext>
            </a:extLst>
          </p:cNvPr>
          <p:cNvSpPr txBox="1"/>
          <p:nvPr/>
        </p:nvSpPr>
        <p:spPr>
          <a:xfrm>
            <a:off x="4287764" y="4724667"/>
            <a:ext cx="505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Helvetica" panose="020B0604020202020204" pitchFamily="2" charset="0"/>
              </a:rPr>
              <a:t>______________________________________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6C9259D-86B2-4B4B-9F01-C24E9CBF83CA}"/>
              </a:ext>
            </a:extLst>
          </p:cNvPr>
          <p:cNvSpPr txBox="1"/>
          <p:nvPr/>
        </p:nvSpPr>
        <p:spPr>
          <a:xfrm>
            <a:off x="9203816" y="473114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dirty="0">
                <a:latin typeface="Helvetica" panose="020B0604020202020204" pitchFamily="2" charset="0"/>
              </a:rPr>
              <a:t>10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971D0AA-9E8A-4A69-BEA0-73ED08B795E0}"/>
              </a:ext>
            </a:extLst>
          </p:cNvPr>
          <p:cNvSpPr txBox="1"/>
          <p:nvPr/>
        </p:nvSpPr>
        <p:spPr>
          <a:xfrm>
            <a:off x="5390630" y="5382667"/>
            <a:ext cx="505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Helvetica" panose="020B0604020202020204" pitchFamily="2" charset="0"/>
              </a:rPr>
              <a:t>_____________________________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F0E0887-B225-473D-BC29-91563BB18E0B}"/>
              </a:ext>
            </a:extLst>
          </p:cNvPr>
          <p:cNvSpPr txBox="1"/>
          <p:nvPr/>
        </p:nvSpPr>
        <p:spPr>
          <a:xfrm>
            <a:off x="9203815" y="538209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dirty="0">
                <a:latin typeface="Helvetica" panose="020B0604020202020204" pitchFamily="2" charset="0"/>
              </a:rPr>
              <a:t>12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9893BD16-A1E6-4757-93E8-D9EF8CB94C98}"/>
              </a:ext>
            </a:extLst>
          </p:cNvPr>
          <p:cNvCxnSpPr>
            <a:cxnSpLocks/>
          </p:cNvCxnSpPr>
          <p:nvPr/>
        </p:nvCxnSpPr>
        <p:spPr>
          <a:xfrm flipH="1">
            <a:off x="1745605" y="563479"/>
            <a:ext cx="17391" cy="520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30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2954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ORIGEN DEL PROYECTO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8A907AB-1E77-4F86-9DA0-26DFD05F3642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9EA8C94-B6F6-4DAC-B997-4DD6891C0575}"/>
              </a:ext>
            </a:extLst>
          </p:cNvPr>
          <p:cNvGrpSpPr/>
          <p:nvPr/>
        </p:nvGrpSpPr>
        <p:grpSpPr>
          <a:xfrm>
            <a:off x="1089914" y="2274702"/>
            <a:ext cx="4036886" cy="2308596"/>
            <a:chOff x="753047" y="2434993"/>
            <a:chExt cx="3849037" cy="2201170"/>
          </a:xfrm>
        </p:grpSpPr>
        <p:pic>
          <p:nvPicPr>
            <p:cNvPr id="3" name="Gráfico 2">
              <a:extLst>
                <a:ext uri="{FF2B5EF4-FFF2-40B4-BE49-F238E27FC236}">
                  <a16:creationId xmlns:a16="http://schemas.microsoft.com/office/drawing/2014/main" id="{F5E0543D-CD84-4334-A749-EB5CD4FE9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3047" y="2556000"/>
              <a:ext cx="1365648" cy="2080163"/>
            </a:xfrm>
            <a:prstGeom prst="rect">
              <a:avLst/>
            </a:prstGeom>
          </p:spPr>
        </p:pic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6DD04371-5972-4048-8DB0-2876305D6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03817" y="2556000"/>
              <a:ext cx="662656" cy="2011016"/>
            </a:xfrm>
            <a:prstGeom prst="rect">
              <a:avLst/>
            </a:prstGeom>
          </p:spPr>
        </p:pic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53411EDC-2248-4490-B96D-FC9658EA1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720464" y="2434993"/>
              <a:ext cx="881620" cy="2132023"/>
            </a:xfrm>
            <a:prstGeom prst="rect">
              <a:avLst/>
            </a:prstGeom>
          </p:spPr>
        </p:pic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CB5F4FD1-DFA5-4283-B708-8F3403E5584B}"/>
              </a:ext>
            </a:extLst>
          </p:cNvPr>
          <p:cNvSpPr txBox="1"/>
          <p:nvPr/>
        </p:nvSpPr>
        <p:spPr>
          <a:xfrm>
            <a:off x="909033" y="4794355"/>
            <a:ext cx="4587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Helvetica" panose="020B0604020202020204" pitchFamily="2" charset="0"/>
              </a:rPr>
              <a:t>Situación incomoda en la playa al descolocarse la toalla y llenarse de arena debido a la brisa y nuestros movimientos.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CB0F0AA-1EF0-45DD-93BC-597F8F5B8D6F}"/>
              </a:ext>
            </a:extLst>
          </p:cNvPr>
          <p:cNvSpPr txBox="1"/>
          <p:nvPr/>
        </p:nvSpPr>
        <p:spPr>
          <a:xfrm>
            <a:off x="7630416" y="1302144"/>
            <a:ext cx="212910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u="sng" dirty="0">
                <a:latin typeface="Helvetica" panose="020B0604020202020204" pitchFamily="2" charset="0"/>
              </a:rPr>
              <a:t>Estudio de mercado</a:t>
            </a:r>
          </a:p>
        </p:txBody>
      </p:sp>
      <p:pic>
        <p:nvPicPr>
          <p:cNvPr id="33" name="Imagen 32" descr="Clip para fijar Toalla de Playa">
            <a:extLst>
              <a:ext uri="{FF2B5EF4-FFF2-40B4-BE49-F238E27FC236}">
                <a16:creationId xmlns:a16="http://schemas.microsoft.com/office/drawing/2014/main" id="{43774B4E-968E-403C-8CA7-4F829896DE57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925" y="1903126"/>
            <a:ext cx="1770850" cy="1743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n 33" descr="https://images-na.ssl-images-amazon.com/images/I/51FlVPaIzfL._SL1110_.jpg">
            <a:extLst>
              <a:ext uri="{FF2B5EF4-FFF2-40B4-BE49-F238E27FC236}">
                <a16:creationId xmlns:a16="http://schemas.microsoft.com/office/drawing/2014/main" id="{A4FA36A5-BD27-4F98-AECC-D2BC78CAFFAD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556" y="1798455"/>
            <a:ext cx="1845530" cy="184553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19A93413-5ACF-4450-9CA1-16369B1AEC07}"/>
              </a:ext>
            </a:extLst>
          </p:cNvPr>
          <p:cNvSpPr txBox="1"/>
          <p:nvPr/>
        </p:nvSpPr>
        <p:spPr>
          <a:xfrm>
            <a:off x="6649925" y="3726276"/>
            <a:ext cx="177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Helvetica" panose="020B0604020202020204" pitchFamily="2" charset="0"/>
              </a:rPr>
              <a:t>Poca longitud de la pieza de agarre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AA878ED-4C5D-4630-BB52-72EC16B67D68}"/>
              </a:ext>
            </a:extLst>
          </p:cNvPr>
          <p:cNvSpPr txBox="1"/>
          <p:nvPr/>
        </p:nvSpPr>
        <p:spPr>
          <a:xfrm>
            <a:off x="9195648" y="3687769"/>
            <a:ext cx="1967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Helvetica" panose="020B0604020202020204" pitchFamily="2" charset="0"/>
              </a:rPr>
              <a:t>Pieza de agarre fija y posible uso costoso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4234246A-D30B-492D-9B6C-EDF990B1E96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" b="51394"/>
          <a:stretch/>
        </p:blipFill>
        <p:spPr bwMode="auto">
          <a:xfrm>
            <a:off x="6649925" y="4680867"/>
            <a:ext cx="1707516" cy="1666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87C45C44-FAB6-4E9A-B385-55431AD6BB0B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7" t="61997"/>
          <a:stretch/>
        </p:blipFill>
        <p:spPr bwMode="auto">
          <a:xfrm>
            <a:off x="8357441" y="5097518"/>
            <a:ext cx="1468847" cy="12502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6F6A0013-92FA-460F-9E63-79E2C553ABE8}"/>
              </a:ext>
            </a:extLst>
          </p:cNvPr>
          <p:cNvSpPr txBox="1"/>
          <p:nvPr/>
        </p:nvSpPr>
        <p:spPr>
          <a:xfrm>
            <a:off x="9826288" y="5824567"/>
            <a:ext cx="1967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Helvetica" panose="020B0604020202020204" pitchFamily="2" charset="0"/>
              </a:rPr>
              <a:t>El modo de agarre deformaría la toalla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C3A513-575B-43B7-B0B0-10C3A513D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979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2954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ORIGEN DEL PROYECTO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8A907AB-1E77-4F86-9DA0-26DFD05F3642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">
            <a:extLst>
              <a:ext uri="{FF2B5EF4-FFF2-40B4-BE49-F238E27FC236}">
                <a16:creationId xmlns:a16="http://schemas.microsoft.com/office/drawing/2014/main" id="{2C5DA94C-569F-4264-B927-6C5945C12C68}"/>
              </a:ext>
            </a:extLst>
          </p:cNvPr>
          <p:cNvGrpSpPr/>
          <p:nvPr/>
        </p:nvGrpSpPr>
        <p:grpSpPr>
          <a:xfrm>
            <a:off x="512616" y="1127227"/>
            <a:ext cx="4572000" cy="5486399"/>
            <a:chOff x="6359237" y="1067753"/>
            <a:chExt cx="4572000" cy="5486399"/>
          </a:xfrm>
        </p:grpSpPr>
        <p:graphicFrame>
          <p:nvGraphicFramePr>
            <p:cNvPr id="26" name="Gráfico 25">
              <a:extLst>
                <a:ext uri="{FF2B5EF4-FFF2-40B4-BE49-F238E27FC236}">
                  <a16:creationId xmlns:a16="http://schemas.microsoft.com/office/drawing/2014/main" id="{97F95A04-2953-4B08-9B78-DB2DE82CA64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95891349"/>
                </p:ext>
              </p:extLst>
            </p:nvPr>
          </p:nvGraphicFramePr>
          <p:xfrm>
            <a:off x="6359237" y="3810952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6" name="Gráfico 15">
              <a:extLst>
                <a:ext uri="{FF2B5EF4-FFF2-40B4-BE49-F238E27FC236}">
                  <a16:creationId xmlns:a16="http://schemas.microsoft.com/office/drawing/2014/main" id="{9AD3A1A9-B5A6-439B-BDCB-78E21E5118F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74156213"/>
                </p:ext>
              </p:extLst>
            </p:nvPr>
          </p:nvGraphicFramePr>
          <p:xfrm>
            <a:off x="6359237" y="1067753"/>
            <a:ext cx="4572000" cy="2743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id="{C59AE6AE-FCB3-4ACC-A2BC-412A3DB54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903815">
              <a:off x="10117096" y="2177464"/>
              <a:ext cx="471792" cy="841117"/>
            </a:xfrm>
            <a:prstGeom prst="rect">
              <a:avLst/>
            </a:prstGeom>
          </p:spPr>
        </p:pic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7E8DE81D-9AFC-4457-B02E-B5AD12799331}"/>
                </a:ext>
              </a:extLst>
            </p:cNvPr>
            <p:cNvGrpSpPr/>
            <p:nvPr/>
          </p:nvGrpSpPr>
          <p:grpSpPr>
            <a:xfrm>
              <a:off x="9140674" y="2705267"/>
              <a:ext cx="1013689" cy="825436"/>
              <a:chOff x="9318610" y="3326132"/>
              <a:chExt cx="1197696" cy="975271"/>
            </a:xfrm>
            <a:solidFill>
              <a:schemeClr val="bg1"/>
            </a:solidFill>
          </p:grpSpPr>
          <p:pic>
            <p:nvPicPr>
              <p:cNvPr id="7" name="Gráfico 6">
                <a:extLst>
                  <a:ext uri="{FF2B5EF4-FFF2-40B4-BE49-F238E27FC236}">
                    <a16:creationId xmlns:a16="http://schemas.microsoft.com/office/drawing/2014/main" id="{61BDA984-E40B-4260-9030-EF37157048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l="27176" t="27662" r="31237" b="22883"/>
              <a:stretch/>
            </p:blipFill>
            <p:spPr>
              <a:xfrm>
                <a:off x="9635284" y="3326132"/>
                <a:ext cx="881022" cy="975271"/>
              </a:xfrm>
              <a:prstGeom prst="rect">
                <a:avLst/>
              </a:prstGeom>
            </p:spPr>
          </p:pic>
          <p:pic>
            <p:nvPicPr>
              <p:cNvPr id="17" name="Gráfico 16">
                <a:extLst>
                  <a:ext uri="{FF2B5EF4-FFF2-40B4-BE49-F238E27FC236}">
                    <a16:creationId xmlns:a16="http://schemas.microsoft.com/office/drawing/2014/main" id="{3B14E33C-F70C-4976-9D6A-8BC5106A4A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l="27176" t="27662" r="31237" b="22883"/>
              <a:stretch/>
            </p:blipFill>
            <p:spPr>
              <a:xfrm rot="3074764">
                <a:off x="9365735" y="3369398"/>
                <a:ext cx="881022" cy="975271"/>
              </a:xfrm>
              <a:prstGeom prst="rect">
                <a:avLst/>
              </a:prstGeom>
            </p:spPr>
          </p:pic>
        </p:grpSp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A0EA3699-2A09-4487-A7CA-F2E2786C7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361472" y="4847093"/>
              <a:ext cx="1148383" cy="1202745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55E280FC-694F-4C85-A182-6F2828D2B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915665" y="5182552"/>
              <a:ext cx="989024" cy="1214780"/>
            </a:xfrm>
            <a:prstGeom prst="rect">
              <a:avLst/>
            </a:prstGeom>
          </p:spPr>
        </p:pic>
        <p:sp>
          <p:nvSpPr>
            <p:cNvPr id="39" name="Rectángulo: esquinas redondeadas 38">
              <a:extLst>
                <a:ext uri="{FF2B5EF4-FFF2-40B4-BE49-F238E27FC236}">
                  <a16:creationId xmlns:a16="http://schemas.microsoft.com/office/drawing/2014/main" id="{681B37D8-E15A-4C48-A575-505C344340A0}"/>
                </a:ext>
              </a:extLst>
            </p:cNvPr>
            <p:cNvSpPr/>
            <p:nvPr/>
          </p:nvSpPr>
          <p:spPr>
            <a:xfrm>
              <a:off x="9337387" y="1789044"/>
              <a:ext cx="458619" cy="5085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FA9621DA-4355-48A9-83B2-CFE2329E7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313534" y="1593845"/>
              <a:ext cx="732969" cy="719642"/>
            </a:xfrm>
            <a:prstGeom prst="rect">
              <a:avLst/>
            </a:prstGeom>
          </p:spPr>
        </p:pic>
      </p:grp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1A5F0A8B-D644-4324-A40E-A43B99C90252}"/>
              </a:ext>
            </a:extLst>
          </p:cNvPr>
          <p:cNvCxnSpPr/>
          <p:nvPr/>
        </p:nvCxnSpPr>
        <p:spPr>
          <a:xfrm>
            <a:off x="5223164" y="3837709"/>
            <a:ext cx="2050472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204B2A2-E5C2-4570-89C6-A703D610EF46}"/>
              </a:ext>
            </a:extLst>
          </p:cNvPr>
          <p:cNvSpPr/>
          <p:nvPr/>
        </p:nvSpPr>
        <p:spPr>
          <a:xfrm>
            <a:off x="7717720" y="2719734"/>
            <a:ext cx="3223683" cy="23112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5D9C0E2-32E1-4D4B-80FD-D9A33FA0FC6A}"/>
              </a:ext>
            </a:extLst>
          </p:cNvPr>
          <p:cNvSpPr txBox="1"/>
          <p:nvPr/>
        </p:nvSpPr>
        <p:spPr>
          <a:xfrm>
            <a:off x="7848890" y="3034854"/>
            <a:ext cx="29322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Agarre de la toalla en la arena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2422019-DE4B-412F-94C8-52C1B96872D5}"/>
              </a:ext>
            </a:extLst>
          </p:cNvPr>
          <p:cNvSpPr txBox="1"/>
          <p:nvPr/>
        </p:nvSpPr>
        <p:spPr>
          <a:xfrm>
            <a:off x="7848890" y="3694713"/>
            <a:ext cx="2217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Transporte de la toalla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9A34332-B2CD-4DD2-B1AA-E30BBAADC92A}"/>
              </a:ext>
            </a:extLst>
          </p:cNvPr>
          <p:cNvSpPr txBox="1"/>
          <p:nvPr/>
        </p:nvSpPr>
        <p:spPr>
          <a:xfrm>
            <a:off x="7848890" y="4354572"/>
            <a:ext cx="3012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Almacenaje de otros productos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D6D9A780-ECBB-4EDA-BF46-188068344642}"/>
              </a:ext>
            </a:extLst>
          </p:cNvPr>
          <p:cNvSpPr txBox="1"/>
          <p:nvPr/>
        </p:nvSpPr>
        <p:spPr>
          <a:xfrm>
            <a:off x="7717720" y="2382760"/>
            <a:ext cx="119295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dirty="0">
                <a:latin typeface="Helvetica" panose="020B0604020202020204" pitchFamily="2" charset="0"/>
              </a:rPr>
              <a:t>Funciones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546FA419-BD95-4B23-8E30-2E45C048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585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368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PROPUESTAS Y ALTERNATIVAS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D640F902-CB67-4F39-BD51-E80499C0F58B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CD162730-A39A-417F-AFB6-8EA00B536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88" y="1886922"/>
            <a:ext cx="3283530" cy="2321835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60ADCF6-A655-402F-964E-126938DBCD00}"/>
              </a:ext>
            </a:extLst>
          </p:cNvPr>
          <p:cNvGrpSpPr/>
          <p:nvPr/>
        </p:nvGrpSpPr>
        <p:grpSpPr>
          <a:xfrm>
            <a:off x="512616" y="1788434"/>
            <a:ext cx="7051965" cy="2518810"/>
            <a:chOff x="512616" y="1788434"/>
            <a:chExt cx="7051965" cy="251881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57C2D55-862C-45B7-9546-A37145747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616" y="1886923"/>
              <a:ext cx="3283529" cy="2321835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C06AF1ED-8AB9-4FC8-9E4C-E90402489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1052" y="1788434"/>
              <a:ext cx="3283529" cy="2518810"/>
            </a:xfrm>
            <a:prstGeom prst="rect">
              <a:avLst/>
            </a:prstGeom>
          </p:spPr>
        </p:pic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4BC1D0-53C5-4C82-AD77-6DA8D1829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5</a:t>
            </a:fld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45CA7D-2D38-4C31-AF26-9AD18CDCD4BE}"/>
              </a:ext>
            </a:extLst>
          </p:cNvPr>
          <p:cNvSpPr txBox="1"/>
          <p:nvPr/>
        </p:nvSpPr>
        <p:spPr>
          <a:xfrm>
            <a:off x="2529296" y="4857820"/>
            <a:ext cx="3018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Helvetica" panose="020B0604020202020204" pitchFamily="2" charset="0"/>
              <a:buChar char="+"/>
            </a:pPr>
            <a:r>
              <a:rPr lang="es-ES" sz="1400" dirty="0">
                <a:latin typeface="Helvetica" panose="020B0604020202020204" pitchFamily="2" charset="0"/>
              </a:rPr>
              <a:t>La pieza de agarre sirve de asa</a:t>
            </a:r>
          </a:p>
          <a:p>
            <a:pPr marL="285750" indent="-285750" algn="just">
              <a:buFont typeface="Helvetica" panose="020B0604020202020204" pitchFamily="2" charset="0"/>
              <a:buChar char="+"/>
            </a:pPr>
            <a:r>
              <a:rPr lang="es-ES" sz="1400" dirty="0">
                <a:latin typeface="Helvetica" panose="020B0604020202020204" pitchFamily="2" charset="0"/>
              </a:rPr>
              <a:t>Innovador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C13246-58DF-464B-B7F2-7746CAD744F7}"/>
              </a:ext>
            </a:extLst>
          </p:cNvPr>
          <p:cNvSpPr txBox="1"/>
          <p:nvPr/>
        </p:nvSpPr>
        <p:spPr>
          <a:xfrm>
            <a:off x="2529296" y="5431902"/>
            <a:ext cx="31787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Helvetica" panose="020B0604020202020204" pitchFamily="2" charset="0"/>
              <a:buChar char="-"/>
            </a:pPr>
            <a:r>
              <a:rPr lang="es-ES" sz="1400" dirty="0">
                <a:latin typeface="Helvetica" panose="020B0604020202020204" pitchFamily="2" charset="0"/>
              </a:rPr>
              <a:t>Difícil introducción en arena</a:t>
            </a:r>
          </a:p>
          <a:p>
            <a:pPr marL="285750" indent="-285750">
              <a:buFont typeface="Helvetica" panose="020B0604020202020204" pitchFamily="2" charset="0"/>
              <a:buChar char="-"/>
            </a:pPr>
            <a:r>
              <a:rPr lang="es-ES" sz="1400" dirty="0">
                <a:latin typeface="Helvetica" panose="020B0604020202020204" pitchFamily="2" charset="0"/>
              </a:rPr>
              <a:t>Pinzas tipo pasador</a:t>
            </a:r>
          </a:p>
          <a:p>
            <a:pPr marL="285750" indent="-285750">
              <a:buFont typeface="Helvetica" panose="020B0604020202020204" pitchFamily="2" charset="0"/>
              <a:buChar char="-"/>
            </a:pPr>
            <a:r>
              <a:rPr lang="es-ES" sz="1400" dirty="0">
                <a:latin typeface="Helvetica" panose="020B0604020202020204" pitchFamily="2" charset="0"/>
              </a:rPr>
              <a:t>Atención en diseño y fabricación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05666BB-C151-4CEA-B8F4-BA3636B737D9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2154381" y="4208758"/>
            <a:ext cx="1884217" cy="64906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F974D92-79DC-4776-AE5C-FB329FB97F03}"/>
              </a:ext>
            </a:extLst>
          </p:cNvPr>
          <p:cNvCxnSpPr>
            <a:cxnSpLocks/>
            <a:stCxn id="8" idx="0"/>
            <a:endCxn id="12" idx="2"/>
          </p:cNvCxnSpPr>
          <p:nvPr/>
        </p:nvCxnSpPr>
        <p:spPr>
          <a:xfrm flipV="1">
            <a:off x="4038598" y="4307244"/>
            <a:ext cx="1884219" cy="55057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4954A89-6299-43DA-A46C-75F9CA4C0878}"/>
              </a:ext>
            </a:extLst>
          </p:cNvPr>
          <p:cNvSpPr txBox="1"/>
          <p:nvPr/>
        </p:nvSpPr>
        <p:spPr>
          <a:xfrm>
            <a:off x="8181951" y="4857820"/>
            <a:ext cx="3018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Helvetica" panose="020B0604020202020204" pitchFamily="2" charset="0"/>
              <a:buChar char="+"/>
            </a:pPr>
            <a:r>
              <a:rPr lang="es-ES" sz="1400" dirty="0">
                <a:latin typeface="Helvetica" panose="020B0604020202020204" pitchFamily="2" charset="0"/>
              </a:rPr>
              <a:t>Pinza con muelle</a:t>
            </a:r>
          </a:p>
          <a:p>
            <a:pPr marL="285750" indent="-285750">
              <a:buFont typeface="Helvetica" panose="020B0604020202020204" pitchFamily="2" charset="0"/>
              <a:buChar char="+"/>
            </a:pPr>
            <a:r>
              <a:rPr lang="es-ES" sz="1400" dirty="0" err="1">
                <a:latin typeface="Helvetica" panose="020B0604020202020204" pitchFamily="2" charset="0"/>
              </a:rPr>
              <a:t>Multiposición</a:t>
            </a:r>
            <a:endParaRPr lang="es-ES" sz="1400" dirty="0">
              <a:latin typeface="Helvetica" panose="020B0604020202020204" pitchFamily="2" charset="0"/>
            </a:endParaRPr>
          </a:p>
          <a:p>
            <a:pPr marL="285750" indent="-285750" algn="just">
              <a:buFont typeface="Helvetica" panose="020B0604020202020204" pitchFamily="2" charset="0"/>
              <a:buChar char="+"/>
            </a:pPr>
            <a:r>
              <a:rPr lang="es-ES" sz="1400" dirty="0">
                <a:latin typeface="Helvetica" panose="020B0604020202020204" pitchFamily="2" charset="0"/>
              </a:rPr>
              <a:t>Sencillez de piezas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72A0532-1968-4169-B83F-5DB822B16FAC}"/>
              </a:ext>
            </a:extLst>
          </p:cNvPr>
          <p:cNvSpPr txBox="1"/>
          <p:nvPr/>
        </p:nvSpPr>
        <p:spPr>
          <a:xfrm>
            <a:off x="8181951" y="5596484"/>
            <a:ext cx="317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Helvetica" panose="020B0604020202020204" pitchFamily="2" charset="0"/>
              <a:buChar char="-"/>
            </a:pPr>
            <a:r>
              <a:rPr lang="es-ES" sz="1400" dirty="0">
                <a:latin typeface="Helvetica" panose="020B0604020202020204" pitchFamily="2" charset="0"/>
              </a:rPr>
              <a:t>Similar a competencia</a:t>
            </a:r>
          </a:p>
          <a:p>
            <a:pPr marL="285750" indent="-285750">
              <a:buFont typeface="Helvetica" panose="020B0604020202020204" pitchFamily="2" charset="0"/>
              <a:buChar char="-"/>
            </a:pPr>
            <a:r>
              <a:rPr lang="es-ES" sz="1400" dirty="0">
                <a:latin typeface="Helvetica" panose="020B0604020202020204" pitchFamily="2" charset="0"/>
              </a:rPr>
              <a:t>Inicialmente poco atractivo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E1D9A1CA-05A5-4A67-9ED4-7A62A6CEFBB0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9691253" y="4208757"/>
            <a:ext cx="0" cy="48793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010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368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PROPUESTAS Y ALTERNATIVAS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D640F902-CB67-4F39-BD51-E80499C0F58B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>
            <a:extLst>
              <a:ext uri="{FF2B5EF4-FFF2-40B4-BE49-F238E27FC236}">
                <a16:creationId xmlns:a16="http://schemas.microsoft.com/office/drawing/2014/main" id="{89AC67A0-B091-4FCF-BACE-2FF8DD042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10493" y="1815507"/>
            <a:ext cx="787348" cy="300587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5848F9D-8A0E-49BE-9833-F6C2F3FB6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68042" y="1815507"/>
            <a:ext cx="1835452" cy="2692751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8934B7FA-DC72-4D9E-BA38-C43366126712}"/>
              </a:ext>
            </a:extLst>
          </p:cNvPr>
          <p:cNvGrpSpPr/>
          <p:nvPr/>
        </p:nvGrpSpPr>
        <p:grpSpPr>
          <a:xfrm flipH="1">
            <a:off x="728246" y="1512372"/>
            <a:ext cx="4193332" cy="5094891"/>
            <a:chOff x="585671" y="1290717"/>
            <a:chExt cx="4193332" cy="509489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770E694B-28F0-4201-9E40-C29C8E7A9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89" t="53062"/>
            <a:stretch/>
          </p:blipFill>
          <p:spPr>
            <a:xfrm>
              <a:off x="866542" y="1310698"/>
              <a:ext cx="2290207" cy="2235749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152EF44-43E9-40F7-A0DE-2E800B2B81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06" t="41076"/>
            <a:stretch/>
          </p:blipFill>
          <p:spPr>
            <a:xfrm flipH="1">
              <a:off x="2713347" y="2933667"/>
              <a:ext cx="2065656" cy="2133412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3430A4D3-B6F5-4936-8DF7-8A4891F42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631" y="3924333"/>
              <a:ext cx="1912098" cy="2461275"/>
            </a:xfrm>
            <a:prstGeom prst="rect">
              <a:avLst/>
            </a:prstGeom>
          </p:spPr>
        </p:pic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F1867EC4-8919-4CFB-8E34-A70FC8B84D79}"/>
                </a:ext>
              </a:extLst>
            </p:cNvPr>
            <p:cNvSpPr/>
            <p:nvPr/>
          </p:nvSpPr>
          <p:spPr>
            <a:xfrm>
              <a:off x="585671" y="1290717"/>
              <a:ext cx="561741" cy="15257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DA029F0-115E-4D59-86AE-8536A8A91C62}"/>
              </a:ext>
            </a:extLst>
          </p:cNvPr>
          <p:cNvSpPr txBox="1"/>
          <p:nvPr/>
        </p:nvSpPr>
        <p:spPr>
          <a:xfrm>
            <a:off x="512616" y="1267779"/>
            <a:ext cx="1653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u="sng" dirty="0">
                <a:latin typeface="Helvetica" panose="020B0604020202020204" pitchFamily="2" charset="0"/>
              </a:rPr>
              <a:t>Análisis estético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167008-D5AB-47CA-B40E-3A502D1EB0B7}"/>
              </a:ext>
            </a:extLst>
          </p:cNvPr>
          <p:cNvSpPr txBox="1"/>
          <p:nvPr/>
        </p:nvSpPr>
        <p:spPr>
          <a:xfrm>
            <a:off x="7561043" y="1204882"/>
            <a:ext cx="1757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u="sng" dirty="0">
                <a:latin typeface="Helvetica" panose="020B0604020202020204" pitchFamily="2" charset="0"/>
              </a:rPr>
              <a:t>Análisis de forma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8046E6B-F828-4A10-9E07-75F8C2432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93" y="1815507"/>
            <a:ext cx="1807850" cy="2461269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49D851B0-3CE4-447F-B4E1-36254DAC1533}"/>
              </a:ext>
            </a:extLst>
          </p:cNvPr>
          <p:cNvSpPr txBox="1"/>
          <p:nvPr/>
        </p:nvSpPr>
        <p:spPr>
          <a:xfrm>
            <a:off x="512616" y="1609542"/>
            <a:ext cx="2043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Helvetica" panose="020B0604020202020204" pitchFamily="2" charset="0"/>
              </a:rPr>
              <a:t>Inspirado en el entorno y objetos del mismo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271F75-1CF2-4FD5-A03D-26F3A28B2DCE}"/>
              </a:ext>
            </a:extLst>
          </p:cNvPr>
          <p:cNvSpPr txBox="1"/>
          <p:nvPr/>
        </p:nvSpPr>
        <p:spPr>
          <a:xfrm>
            <a:off x="5922817" y="4508258"/>
            <a:ext cx="1186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anose="020B0604020202020204" pitchFamily="2" charset="0"/>
              </a:rPr>
              <a:t>Cavidades laterales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8C65A5A-86FB-4C73-948F-29B78B7F8777}"/>
              </a:ext>
            </a:extLst>
          </p:cNvPr>
          <p:cNvSpPr txBox="1"/>
          <p:nvPr/>
        </p:nvSpPr>
        <p:spPr>
          <a:xfrm>
            <a:off x="8392574" y="4667494"/>
            <a:ext cx="1186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anose="020B0604020202020204" pitchFamily="2" charset="0"/>
              </a:rPr>
              <a:t>Surcos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0BE392C-40B8-453B-BC36-6D6AA4C9D326}"/>
              </a:ext>
            </a:extLst>
          </p:cNvPr>
          <p:cNvSpPr txBox="1"/>
          <p:nvPr/>
        </p:nvSpPr>
        <p:spPr>
          <a:xfrm>
            <a:off x="10146631" y="4853405"/>
            <a:ext cx="1186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anose="020B0604020202020204" pitchFamily="2" charset="0"/>
              </a:rPr>
              <a:t>Espiral extruida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9C0576D-CEF0-40B8-A030-E0797AE0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501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92D6BE1-C4DC-412F-9726-42014409D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27" y="938225"/>
            <a:ext cx="4184073" cy="29571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891B8E9-17DC-4617-8B1B-50D9B5DA2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38225"/>
            <a:ext cx="4184073" cy="295718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3873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PRESENTACIÓN DEL PRODUCTO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D640F902-CB67-4F39-BD51-E80499C0F58B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150856E2-56D1-4642-A598-A8205BE14F7E}"/>
              </a:ext>
            </a:extLst>
          </p:cNvPr>
          <p:cNvGrpSpPr/>
          <p:nvPr/>
        </p:nvGrpSpPr>
        <p:grpSpPr>
          <a:xfrm>
            <a:off x="7372942" y="4120075"/>
            <a:ext cx="2493819" cy="1759527"/>
            <a:chOff x="4849091" y="3972989"/>
            <a:chExt cx="2493819" cy="1759527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0C7146AF-4EA6-4F37-8898-1BB275D70912}"/>
                </a:ext>
              </a:extLst>
            </p:cNvPr>
            <p:cNvSpPr txBox="1"/>
            <p:nvPr/>
          </p:nvSpPr>
          <p:spPr>
            <a:xfrm flipH="1">
              <a:off x="5227814" y="4203932"/>
              <a:ext cx="17363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>
                  <a:latin typeface="Helvetica" panose="020B0604020202020204" pitchFamily="2" charset="0"/>
                </a:rPr>
                <a:t>Conjunto pinza (x4)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09E602D5-9622-49C6-93A2-BD079A769C46}"/>
                </a:ext>
              </a:extLst>
            </p:cNvPr>
            <p:cNvSpPr txBox="1"/>
            <p:nvPr/>
          </p:nvSpPr>
          <p:spPr>
            <a:xfrm>
              <a:off x="5686752" y="5191010"/>
              <a:ext cx="7825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>
                  <a:latin typeface="Helvetica" panose="020B0604020202020204" pitchFamily="2" charset="0"/>
                </a:rPr>
                <a:t>Envase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D33D27A2-A760-42B5-B2C3-9CB70F62FED3}"/>
                </a:ext>
              </a:extLst>
            </p:cNvPr>
            <p:cNvSpPr txBox="1"/>
            <p:nvPr/>
          </p:nvSpPr>
          <p:spPr>
            <a:xfrm>
              <a:off x="5073605" y="4698865"/>
              <a:ext cx="20088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>
                  <a:latin typeface="Helvetica" panose="020B0604020202020204" pitchFamily="2" charset="0"/>
                </a:rPr>
                <a:t>Correa + mosquetones</a:t>
              </a: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413E0604-E6C5-4B23-9EBA-4C7D21505EDA}"/>
                </a:ext>
              </a:extLst>
            </p:cNvPr>
            <p:cNvSpPr/>
            <p:nvPr/>
          </p:nvSpPr>
          <p:spPr>
            <a:xfrm>
              <a:off x="4849091" y="3972989"/>
              <a:ext cx="2493819" cy="1759527"/>
            </a:xfrm>
            <a:prstGeom prst="rect">
              <a:avLst/>
            </a:prstGeom>
            <a:noFill/>
            <a:ln>
              <a:solidFill>
                <a:srgbClr val="2FB0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263DFDFE-3831-4E01-844B-0E41969124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4" b="16474"/>
          <a:stretch/>
        </p:blipFill>
        <p:spPr>
          <a:xfrm>
            <a:off x="1577093" y="3755256"/>
            <a:ext cx="5142585" cy="2539265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2A0219-AE46-4431-94CE-720D7A03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2782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echa: curvada hacia la derecha 18">
            <a:extLst>
              <a:ext uri="{FF2B5EF4-FFF2-40B4-BE49-F238E27FC236}">
                <a16:creationId xmlns:a16="http://schemas.microsoft.com/office/drawing/2014/main" id="{E4FD7F0B-BC72-4515-8CCF-C241EE6E583A}"/>
              </a:ext>
            </a:extLst>
          </p:cNvPr>
          <p:cNvSpPr/>
          <p:nvPr/>
        </p:nvSpPr>
        <p:spPr>
          <a:xfrm>
            <a:off x="3911144" y="5472727"/>
            <a:ext cx="1246709" cy="821794"/>
          </a:xfrm>
          <a:prstGeom prst="curvedRightArrow">
            <a:avLst>
              <a:gd name="adj1" fmla="val 25000"/>
              <a:gd name="adj2" fmla="val 40317"/>
              <a:gd name="adj3" fmla="val 25000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683EF56-0E00-48C7-A532-6E8AF85D06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22" b="96536" l="36302" r="64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66" t="8216" r="31867"/>
          <a:stretch/>
        </p:blipFill>
        <p:spPr>
          <a:xfrm flipH="1">
            <a:off x="3660547" y="1322430"/>
            <a:ext cx="2619213" cy="481775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3660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FUNCIÓN PRINCIPAL - AGARRE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FE6B803-1995-4987-A4B8-ED59C35EEF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0" t="8068" r="6481" b="9977"/>
          <a:stretch/>
        </p:blipFill>
        <p:spPr>
          <a:xfrm>
            <a:off x="7449198" y="3470291"/>
            <a:ext cx="3883820" cy="2669890"/>
          </a:xfrm>
          <a:prstGeom prst="rect">
            <a:avLst/>
          </a:prstGeom>
        </p:spPr>
      </p:pic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BAE37E56-1AD0-46CC-9CCF-A02DE608CD8E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B1EEAEA-EECF-4E13-83D5-F5B8BE8B5FC0}"/>
              </a:ext>
            </a:extLst>
          </p:cNvPr>
          <p:cNvSpPr txBox="1"/>
          <p:nvPr/>
        </p:nvSpPr>
        <p:spPr>
          <a:xfrm>
            <a:off x="5262817" y="5541440"/>
            <a:ext cx="166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Helvetica" panose="020B0604020202020204" pitchFamily="2" charset="0"/>
              </a:rPr>
              <a:t>Rotación y presión contra la arena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A803D5C-213F-40D5-954D-EF4A86151E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0" t="8986" r="13876"/>
          <a:stretch/>
        </p:blipFill>
        <p:spPr>
          <a:xfrm>
            <a:off x="905183" y="3602190"/>
            <a:ext cx="2590525" cy="254821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78BD982-3CD0-4794-BFCB-48D73FC7C982}"/>
              </a:ext>
            </a:extLst>
          </p:cNvPr>
          <p:cNvSpPr txBox="1"/>
          <p:nvPr/>
        </p:nvSpPr>
        <p:spPr>
          <a:xfrm>
            <a:off x="905183" y="2875368"/>
            <a:ext cx="13522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Helvetica" panose="020B0604020202020204" pitchFamily="2" charset="0"/>
              </a:rPr>
              <a:t>Sistema pinza con muelle de torsión interior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C85FC40-3F19-4080-8E3D-1E333C2B3E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2" t="16768" r="6309" b="17777"/>
          <a:stretch/>
        </p:blipFill>
        <p:spPr>
          <a:xfrm>
            <a:off x="7730506" y="1454084"/>
            <a:ext cx="2897644" cy="1564728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B2D0136E-94BF-4E20-9D8B-A4465771527E}"/>
              </a:ext>
            </a:extLst>
          </p:cNvPr>
          <p:cNvCxnSpPr>
            <a:cxnSpLocks/>
          </p:cNvCxnSpPr>
          <p:nvPr/>
        </p:nvCxnSpPr>
        <p:spPr>
          <a:xfrm>
            <a:off x="7469506" y="1523359"/>
            <a:ext cx="0" cy="1426178"/>
          </a:xfrm>
          <a:prstGeom prst="straightConnector1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07C118F-C6CE-40D0-A41C-0A7EC27BC93D}"/>
              </a:ext>
            </a:extLst>
          </p:cNvPr>
          <p:cNvSpPr txBox="1"/>
          <p:nvPr/>
        </p:nvSpPr>
        <p:spPr>
          <a:xfrm>
            <a:off x="6929183" y="1974838"/>
            <a:ext cx="540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anose="020B0604020202020204" pitchFamily="2" charset="0"/>
              </a:rPr>
              <a:t>70 mm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569123-D265-436A-9C0E-0F268403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318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457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FUNCIÓN SECUNDARIA - TRANSPORTE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29A6E05-8362-47CD-BE1C-986D69A4CA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t="30636" r="9015" b="12263"/>
          <a:stretch/>
        </p:blipFill>
        <p:spPr>
          <a:xfrm>
            <a:off x="4557162" y="2294070"/>
            <a:ext cx="3077676" cy="336788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FFF21C7-8C46-4B90-A8A8-9B26F9147F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6" t="26769" r="21536" b="19954"/>
          <a:stretch/>
        </p:blipFill>
        <p:spPr>
          <a:xfrm>
            <a:off x="8876931" y="2294070"/>
            <a:ext cx="2456087" cy="336788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D73CDF5-A43B-4933-A87D-91DB73A7D3A5}"/>
              </a:ext>
            </a:extLst>
          </p:cNvPr>
          <p:cNvSpPr txBox="1"/>
          <p:nvPr/>
        </p:nvSpPr>
        <p:spPr>
          <a:xfrm>
            <a:off x="1181420" y="1704876"/>
            <a:ext cx="1699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Paso 1. Doblado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68CB3A3-516F-4C3E-A372-4B609667B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0" t="37503" r="9426" b="33819"/>
          <a:stretch/>
        </p:blipFill>
        <p:spPr>
          <a:xfrm>
            <a:off x="512616" y="3244261"/>
            <a:ext cx="3037113" cy="146749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4BC89A9-B2E3-435F-93D6-BD3E78E18899}"/>
              </a:ext>
            </a:extLst>
          </p:cNvPr>
          <p:cNvSpPr txBox="1"/>
          <p:nvPr/>
        </p:nvSpPr>
        <p:spPr>
          <a:xfrm>
            <a:off x="5194952" y="1711688"/>
            <a:ext cx="1802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Paso 2. Enrollado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8BC257B-CBF0-4BF5-98D0-9A1A95EEE9CA}"/>
              </a:ext>
            </a:extLst>
          </p:cNvPr>
          <p:cNvSpPr txBox="1"/>
          <p:nvPr/>
        </p:nvSpPr>
        <p:spPr>
          <a:xfrm>
            <a:off x="9145448" y="1711688"/>
            <a:ext cx="1919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Paso 3. Transporte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B6DA6FD-1CDF-431B-91DB-EC5BB791987F}"/>
              </a:ext>
            </a:extLst>
          </p:cNvPr>
          <p:cNvCxnSpPr/>
          <p:nvPr/>
        </p:nvCxnSpPr>
        <p:spPr>
          <a:xfrm flipV="1">
            <a:off x="4031672" y="1704876"/>
            <a:ext cx="0" cy="430934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B0116747-9522-4F80-8B82-12736359322B}"/>
              </a:ext>
            </a:extLst>
          </p:cNvPr>
          <p:cNvCxnSpPr/>
          <p:nvPr/>
        </p:nvCxnSpPr>
        <p:spPr>
          <a:xfrm flipV="1">
            <a:off x="8160326" y="1704876"/>
            <a:ext cx="0" cy="430934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B4D2457B-5FB6-46CA-9E9E-9BEC408BCEA0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8D5D92-BF5F-4538-B688-DCDEE2EAF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7301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2FA368E7-B7B5-475E-8BF2-BFA144B81BBD}"/>
              </a:ext>
            </a:extLst>
          </p:cNvPr>
          <p:cNvGrpSpPr/>
          <p:nvPr/>
        </p:nvGrpSpPr>
        <p:grpSpPr>
          <a:xfrm>
            <a:off x="970947" y="1694995"/>
            <a:ext cx="4631968" cy="3965727"/>
            <a:chOff x="468036" y="1513756"/>
            <a:chExt cx="5486661" cy="4697485"/>
          </a:xfrm>
        </p:grpSpPr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45DE505D-0692-4734-BAEA-42F731BCB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00000">
              <a:off x="3088022" y="1981216"/>
              <a:ext cx="2866675" cy="2026082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12EB4E26-1DAE-4374-9D47-5D47BC5A2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00000">
              <a:off x="468036" y="1513756"/>
              <a:ext cx="2866675" cy="2026082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A1A3FC36-2A97-444D-BFF5-BDD8E8A138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64" b="15430"/>
            <a:stretch/>
          </p:blipFill>
          <p:spPr>
            <a:xfrm rot="19800000">
              <a:off x="2796596" y="4215960"/>
              <a:ext cx="2992189" cy="1995281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EFA43770-3EA0-4A2E-8A55-6EE19A268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00000">
              <a:off x="468036" y="3575201"/>
              <a:ext cx="2866675" cy="2026082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318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ESTÉTICA DEL PRODUCTO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71159BD-75FA-4042-9D6F-938AB8A1DA58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BC13F6B-4A16-4B0E-BA1A-213468EB1FEB}"/>
              </a:ext>
            </a:extLst>
          </p:cNvPr>
          <p:cNvSpPr txBox="1"/>
          <p:nvPr/>
        </p:nvSpPr>
        <p:spPr>
          <a:xfrm>
            <a:off x="1045780" y="1260632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Gama de color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219245CA-ECB9-42FF-90BA-D201C586B0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"/>
          <a:stretch/>
        </p:blipFill>
        <p:spPr>
          <a:xfrm>
            <a:off x="6477253" y="2680608"/>
            <a:ext cx="4743932" cy="3674515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A79E9EE4-A0CA-4CA9-8772-9CE6E679B1A1}"/>
              </a:ext>
            </a:extLst>
          </p:cNvPr>
          <p:cNvSpPr txBox="1"/>
          <p:nvPr/>
        </p:nvSpPr>
        <p:spPr>
          <a:xfrm>
            <a:off x="6477253" y="2674977"/>
            <a:ext cx="2416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Contraste claro – oscuro </a:t>
            </a:r>
          </a:p>
          <a:p>
            <a:r>
              <a:rPr lang="es-ES" sz="1600" dirty="0">
                <a:latin typeface="Helvetica" panose="020B0604020202020204" pitchFamily="2" charset="0"/>
              </a:rPr>
              <a:t>para dar información del producto y funciones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09E420-9539-4FEE-8AC2-797F51EEA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487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C55C963-C5C9-445C-855F-430F1AAA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45" y="1981196"/>
            <a:ext cx="1985300" cy="35746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2AE730-4808-428B-BE5A-541AB5CDEC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0" r="21697"/>
          <a:stretch/>
        </p:blipFill>
        <p:spPr>
          <a:xfrm>
            <a:off x="6993051" y="1981196"/>
            <a:ext cx="3106914" cy="346499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3A87855-A0D0-44B5-AC48-B828406B2EB0}"/>
              </a:ext>
            </a:extLst>
          </p:cNvPr>
          <p:cNvSpPr txBox="1"/>
          <p:nvPr/>
        </p:nvSpPr>
        <p:spPr>
          <a:xfrm>
            <a:off x="2755188" y="1302144"/>
            <a:ext cx="12987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500" dirty="0">
                <a:latin typeface="Helvetica" panose="020B0604020202020204" pitchFamily="2" charset="0"/>
              </a:rPr>
              <a:t>En el envase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E6847AF-9FEC-475C-BCF7-43FC8E847EA7}"/>
              </a:ext>
            </a:extLst>
          </p:cNvPr>
          <p:cNvSpPr txBox="1"/>
          <p:nvPr/>
        </p:nvSpPr>
        <p:spPr>
          <a:xfrm>
            <a:off x="7963011" y="1295422"/>
            <a:ext cx="14269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500" dirty="0">
                <a:latin typeface="Helvetica" panose="020B0604020202020204" pitchFamily="2" charset="0"/>
              </a:rPr>
              <a:t>En el producto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5015A0C-068E-499F-AF2A-AFC4C6CB53FA}"/>
              </a:ext>
            </a:extLst>
          </p:cNvPr>
          <p:cNvCxnSpPr/>
          <p:nvPr/>
        </p:nvCxnSpPr>
        <p:spPr>
          <a:xfrm flipV="1">
            <a:off x="6096000" y="1842366"/>
            <a:ext cx="0" cy="430934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B905831-AD74-4945-81BC-0DC6EEB781F6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8BB587-EEEC-46D6-979D-B0B909DE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11</a:t>
            </a:fld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7041A35-F614-4F9A-B2B6-DE87F86CB5E2}"/>
              </a:ext>
            </a:extLst>
          </p:cNvPr>
          <p:cNvSpPr txBox="1"/>
          <p:nvPr/>
        </p:nvSpPr>
        <p:spPr>
          <a:xfrm>
            <a:off x="512616" y="563479"/>
            <a:ext cx="318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ESTÉTICA DEL PRODUCTO</a:t>
            </a:r>
          </a:p>
        </p:txBody>
      </p:sp>
    </p:spTree>
    <p:extLst>
      <p:ext uri="{BB962C8B-B14F-4D97-AF65-F5344CB8AC3E}">
        <p14:creationId xmlns:p14="http://schemas.microsoft.com/office/powerpoint/2010/main" val="1108815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83F3A30-6B60-4CB4-963F-A0047B9AD320}"/>
              </a:ext>
            </a:extLst>
          </p:cNvPr>
          <p:cNvSpPr txBox="1"/>
          <p:nvPr/>
        </p:nvSpPr>
        <p:spPr>
          <a:xfrm>
            <a:off x="512616" y="563479"/>
            <a:ext cx="459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anose="020B0604020202020204" pitchFamily="2" charset="0"/>
              </a:rPr>
              <a:t>FUNCIÓN SECUNDARIA - ALMACENAJE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B4585BA-A66D-4770-8EC2-785511057F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2" b="9955"/>
          <a:stretch/>
        </p:blipFill>
        <p:spPr>
          <a:xfrm>
            <a:off x="7334021" y="988631"/>
            <a:ext cx="3397994" cy="2838429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BEBF17A5-D6CD-4458-883D-D4BD4A4717CC}"/>
              </a:ext>
            </a:extLst>
          </p:cNvPr>
          <p:cNvCxnSpPr/>
          <p:nvPr/>
        </p:nvCxnSpPr>
        <p:spPr>
          <a:xfrm>
            <a:off x="512616" y="932811"/>
            <a:ext cx="10820402" cy="0"/>
          </a:xfrm>
          <a:prstGeom prst="line">
            <a:avLst/>
          </a:prstGeom>
          <a:ln w="19050">
            <a:solidFill>
              <a:srgbClr val="2FB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áfico 2">
            <a:extLst>
              <a:ext uri="{FF2B5EF4-FFF2-40B4-BE49-F238E27FC236}">
                <a16:creationId xmlns:a16="http://schemas.microsoft.com/office/drawing/2014/main" id="{EACA3E7B-B3E6-4E9D-932D-3A57DAF96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894" y="1611680"/>
            <a:ext cx="1032476" cy="119472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246F187-2AE0-47FD-A35E-8CCEE64FB4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2" b="6286"/>
          <a:stretch/>
        </p:blipFill>
        <p:spPr>
          <a:xfrm>
            <a:off x="8053353" y="3711319"/>
            <a:ext cx="3397994" cy="2838429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D2A8FBDB-20EF-4E53-BE07-7861FA18C1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4100" y="3121262"/>
            <a:ext cx="2263800" cy="1480177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3F9D0416-1EA5-4F0F-81D6-0F145F77C6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9869" y="3173878"/>
            <a:ext cx="1378526" cy="119472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0CC14E2-9545-483F-945C-4B8AA00349F5}"/>
              </a:ext>
            </a:extLst>
          </p:cNvPr>
          <p:cNvSpPr txBox="1"/>
          <p:nvPr/>
        </p:nvSpPr>
        <p:spPr>
          <a:xfrm>
            <a:off x="512616" y="1199265"/>
            <a:ext cx="2417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anose="020B0604020202020204" pitchFamily="2" charset="0"/>
              </a:rPr>
              <a:t>Ciclo de vida del envase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4D24AE6-76CC-4B67-A2DE-D6CC7879C7EA}"/>
              </a:ext>
            </a:extLst>
          </p:cNvPr>
          <p:cNvSpPr txBox="1"/>
          <p:nvPr/>
        </p:nvSpPr>
        <p:spPr>
          <a:xfrm>
            <a:off x="2680006" y="2022162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Helvetica" panose="020B0604020202020204" pitchFamily="2" charset="0"/>
              </a:rPr>
              <a:t>almacén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8781995-7D39-4415-8119-09E99B792DEB}"/>
              </a:ext>
            </a:extLst>
          </p:cNvPr>
          <p:cNvSpPr txBox="1"/>
          <p:nvPr/>
        </p:nvSpPr>
        <p:spPr>
          <a:xfrm>
            <a:off x="2774583" y="3733990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Helvetica" panose="020B0604020202020204" pitchFamily="2" charset="0"/>
              </a:rPr>
              <a:t>tienda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79B53DC6-1CF8-44E5-8AAD-8E7C71E207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2260" y="4941780"/>
            <a:ext cx="1001374" cy="110355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A20EB481-1656-4430-9D24-4B2193089BAA}"/>
              </a:ext>
            </a:extLst>
          </p:cNvPr>
          <p:cNvSpPr txBox="1"/>
          <p:nvPr/>
        </p:nvSpPr>
        <p:spPr>
          <a:xfrm>
            <a:off x="2744927" y="5453292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Helvetica" panose="020B0604020202020204" pitchFamily="2" charset="0"/>
              </a:rPr>
              <a:t>basura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5641052-7B3F-44E1-891C-B0822DDE7CE5}"/>
              </a:ext>
            </a:extLst>
          </p:cNvPr>
          <p:cNvSpPr txBox="1"/>
          <p:nvPr/>
        </p:nvSpPr>
        <p:spPr>
          <a:xfrm>
            <a:off x="5789666" y="4723852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Helvetica" panose="020B0604020202020204" pitchFamily="2" charset="0"/>
              </a:rPr>
              <a:t>playa</a:t>
            </a:r>
          </a:p>
        </p:txBody>
      </p: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3A32E219-263B-430B-BD14-1EA6B4408563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3110573" y="2329939"/>
            <a:ext cx="0" cy="1404051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672EAAEE-AB5F-4AD8-9146-36DB7E290BAD}"/>
              </a:ext>
            </a:extLst>
          </p:cNvPr>
          <p:cNvCxnSpPr>
            <a:cxnSpLocks/>
          </p:cNvCxnSpPr>
          <p:nvPr/>
        </p:nvCxnSpPr>
        <p:spPr>
          <a:xfrm>
            <a:off x="3110571" y="4049241"/>
            <a:ext cx="0" cy="1404051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igno de multiplicación 30">
            <a:extLst>
              <a:ext uri="{FF2B5EF4-FFF2-40B4-BE49-F238E27FC236}">
                <a16:creationId xmlns:a16="http://schemas.microsoft.com/office/drawing/2014/main" id="{4FCEBCF9-756B-43DA-BAE9-72DF43182053}"/>
              </a:ext>
            </a:extLst>
          </p:cNvPr>
          <p:cNvSpPr/>
          <p:nvPr/>
        </p:nvSpPr>
        <p:spPr>
          <a:xfrm>
            <a:off x="2689874" y="4330979"/>
            <a:ext cx="841395" cy="907755"/>
          </a:xfrm>
          <a:prstGeom prst="mathMultiply">
            <a:avLst>
              <a:gd name="adj1" fmla="val 1364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B0C237CD-EB39-4363-9DBD-57761E11E331}"/>
              </a:ext>
            </a:extLst>
          </p:cNvPr>
          <p:cNvCxnSpPr>
            <a:stCxn id="18" idx="3"/>
          </p:cNvCxnSpPr>
          <p:nvPr/>
        </p:nvCxnSpPr>
        <p:spPr>
          <a:xfrm flipV="1">
            <a:off x="3446562" y="3882880"/>
            <a:ext cx="1517538" cy="4999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áfico 4">
            <a:extLst>
              <a:ext uri="{FF2B5EF4-FFF2-40B4-BE49-F238E27FC236}">
                <a16:creationId xmlns:a16="http://schemas.microsoft.com/office/drawing/2014/main" id="{CB131662-9988-47A8-856C-A56602C2AA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3867259" y="3429000"/>
            <a:ext cx="782595" cy="896198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BEFCA7-F020-4607-A743-2DA5BBA1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3833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2572C1B-1FE8-4333-AF50-EC7FFF7B8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6" b="15846"/>
          <a:stretch/>
        </p:blipFill>
        <p:spPr>
          <a:xfrm>
            <a:off x="0" y="0"/>
            <a:ext cx="10347948" cy="555381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242A04F-BAD0-4666-986E-E2FE9BF82B28}"/>
              </a:ext>
            </a:extLst>
          </p:cNvPr>
          <p:cNvSpPr txBox="1"/>
          <p:nvPr/>
        </p:nvSpPr>
        <p:spPr>
          <a:xfrm>
            <a:off x="7079675" y="4475018"/>
            <a:ext cx="2369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Helvetica" panose="020B0604020202020204" pitchFamily="2" charset="0"/>
              </a:rPr>
              <a:t>DUDAS Y CONSULTAS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A9F827D-E16A-46A4-84F7-89852D41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4A6C-06C2-4834-AE76-8E6FB33679E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7888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A1FA"/>
      </a:accent1>
      <a:accent2>
        <a:srgbClr val="F19D19"/>
      </a:accent2>
      <a:accent3>
        <a:srgbClr val="F9FE2E"/>
      </a:accent3>
      <a:accent4>
        <a:srgbClr val="8BC145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744</TotalTime>
  <Words>309</Words>
  <Application>Microsoft Office PowerPoint</Application>
  <PresentationFormat>Panorámica</PresentationFormat>
  <Paragraphs>99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susi</dc:creator>
  <cp:lastModifiedBy>susi</cp:lastModifiedBy>
  <cp:revision>62</cp:revision>
  <dcterms:created xsi:type="dcterms:W3CDTF">2018-08-31T15:16:24Z</dcterms:created>
  <dcterms:modified xsi:type="dcterms:W3CDTF">2018-09-11T07:45:44Z</dcterms:modified>
</cp:coreProperties>
</file>