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62" r:id="rId4"/>
    <p:sldId id="264" r:id="rId5"/>
    <p:sldId id="265" r:id="rId6"/>
    <p:sldId id="263" r:id="rId7"/>
    <p:sldId id="266" r:id="rId8"/>
    <p:sldId id="267" r:id="rId9"/>
    <p:sldId id="268" r:id="rId10"/>
    <p:sldId id="270" r:id="rId11"/>
    <p:sldId id="271" r:id="rId12"/>
    <p:sldId id="272" r:id="rId13"/>
    <p:sldId id="277" r:id="rId14"/>
    <p:sldId id="273" r:id="rId15"/>
    <p:sldId id="274" r:id="rId16"/>
    <p:sldId id="276" r:id="rId17"/>
    <p:sldId id="278" r:id="rId1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5750"/>
    <a:srgbClr val="3C5648"/>
    <a:srgbClr val="3F5353"/>
    <a:srgbClr val="334B40"/>
    <a:srgbClr val="36505C"/>
    <a:srgbClr val="384D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79277" autoAdjust="0"/>
  </p:normalViewPr>
  <p:slideViewPr>
    <p:cSldViewPr snapToGrid="0">
      <p:cViewPr varScale="1">
        <p:scale>
          <a:sx n="84" d="100"/>
          <a:sy n="84"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AEFC39-4F5C-4088-B6E6-D56EEC231DA9}" type="datetimeFigureOut">
              <a:rPr lang="es-ES" smtClean="0"/>
              <a:t>21/11/2019</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3F3A87-0CAE-4E90-AFBE-A45101456175}" type="slidenum">
              <a:rPr lang="es-ES" smtClean="0"/>
              <a:t>‹Nº›</a:t>
            </a:fld>
            <a:endParaRPr lang="es-ES"/>
          </a:p>
        </p:txBody>
      </p:sp>
    </p:spTree>
    <p:extLst>
      <p:ext uri="{BB962C8B-B14F-4D97-AF65-F5344CB8AC3E}">
        <p14:creationId xmlns:p14="http://schemas.microsoft.com/office/powerpoint/2010/main" val="3325147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plicat.upv.es/pegasus-app/public/unit_results/unit.xhtml?harvestId=12&amp;unitId=13"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riunet.upv.es/handle/10251/192"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polipapers.upv.e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poliscience.blogs.upv.es/monitor-upv-del-acceso-abierto/"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Than</a:t>
            </a:r>
            <a:r>
              <a:rPr lang="es-ES" dirty="0" smtClean="0"/>
              <a:t> </a:t>
            </a:r>
            <a:r>
              <a:rPr lang="es-ES" dirty="0" err="1" smtClean="0"/>
              <a:t>you</a:t>
            </a:r>
            <a:r>
              <a:rPr lang="es-ES" dirty="0" smtClean="0"/>
              <a:t> profesor Rosado </a:t>
            </a:r>
            <a:r>
              <a:rPr lang="es-ES" dirty="0" err="1" smtClean="0"/>
              <a:t>for</a:t>
            </a:r>
            <a:r>
              <a:rPr lang="es-ES" dirty="0" smtClean="0"/>
              <a:t> </a:t>
            </a:r>
            <a:r>
              <a:rPr lang="es-ES" dirty="0" err="1" smtClean="0"/>
              <a:t>this</a:t>
            </a:r>
            <a:r>
              <a:rPr lang="es-ES" dirty="0" smtClean="0"/>
              <a:t> </a:t>
            </a:r>
            <a:r>
              <a:rPr lang="es-ES" dirty="0" err="1" smtClean="0"/>
              <a:t>opportunity</a:t>
            </a:r>
            <a:r>
              <a:rPr lang="es-ES" baseline="0" dirty="0" smtClean="0"/>
              <a:t> to </a:t>
            </a:r>
            <a:r>
              <a:rPr lang="es-ES" baseline="0" dirty="0" err="1" smtClean="0"/>
              <a:t>have</a:t>
            </a:r>
            <a:r>
              <a:rPr lang="es-ES" baseline="0" dirty="0" smtClean="0"/>
              <a:t> </a:t>
            </a:r>
            <a:r>
              <a:rPr lang="es-ES" baseline="0" dirty="0" err="1" smtClean="0"/>
              <a:t>this</a:t>
            </a:r>
            <a:r>
              <a:rPr lang="es-ES" baseline="0" dirty="0" smtClean="0"/>
              <a:t> </a:t>
            </a:r>
            <a:r>
              <a:rPr lang="es-ES" baseline="0" dirty="0" err="1" smtClean="0"/>
              <a:t>talk</a:t>
            </a:r>
            <a:r>
              <a:rPr lang="es-ES" baseline="0" dirty="0" smtClean="0"/>
              <a:t> and to </a:t>
            </a:r>
            <a:r>
              <a:rPr lang="es-ES" baseline="0" dirty="0" err="1" smtClean="0"/>
              <a:t>meet</a:t>
            </a:r>
            <a:r>
              <a:rPr lang="es-ES" baseline="0" dirty="0" smtClean="0"/>
              <a:t> </a:t>
            </a:r>
            <a:r>
              <a:rPr lang="es-ES" baseline="0" dirty="0" err="1" smtClean="0"/>
              <a:t>you</a:t>
            </a:r>
            <a:r>
              <a:rPr lang="es-ES" baseline="0" dirty="0" smtClean="0"/>
              <a:t>.</a:t>
            </a:r>
          </a:p>
          <a:p>
            <a:r>
              <a:rPr lang="es-ES" baseline="0" dirty="0" smtClean="0"/>
              <a:t>I am </a:t>
            </a:r>
            <a:r>
              <a:rPr lang="es-ES" baseline="0" dirty="0" err="1" smtClean="0"/>
              <a:t>going</a:t>
            </a:r>
            <a:r>
              <a:rPr lang="es-ES" baseline="0" dirty="0" smtClean="0"/>
              <a:t> to </a:t>
            </a:r>
            <a:r>
              <a:rPr lang="es-ES" baseline="0" dirty="0" err="1" smtClean="0"/>
              <a:t>talk</a:t>
            </a:r>
            <a:r>
              <a:rPr lang="es-ES" baseline="0" dirty="0" smtClean="0"/>
              <a:t> </a:t>
            </a:r>
            <a:r>
              <a:rPr lang="es-ES" baseline="0" dirty="0" err="1" smtClean="0"/>
              <a:t>about</a:t>
            </a:r>
            <a:r>
              <a:rPr lang="es-ES" baseline="0" dirty="0" smtClean="0"/>
              <a:t> </a:t>
            </a:r>
            <a:r>
              <a:rPr lang="es-ES" baseline="0" dirty="0" err="1" smtClean="0"/>
              <a:t>the</a:t>
            </a:r>
            <a:r>
              <a:rPr lang="es-ES" baseline="0" dirty="0" smtClean="0"/>
              <a:t> </a:t>
            </a:r>
            <a:r>
              <a:rPr lang="es-ES" baseline="0" dirty="0" err="1" smtClean="0"/>
              <a:t>implementation</a:t>
            </a:r>
            <a:r>
              <a:rPr lang="es-ES" baseline="0" dirty="0" smtClean="0"/>
              <a:t> of Open Access at UPV.</a:t>
            </a:r>
          </a:p>
          <a:p>
            <a:r>
              <a:rPr lang="es-ES" baseline="0" dirty="0" err="1" smtClean="0"/>
              <a:t>My</a:t>
            </a:r>
            <a:r>
              <a:rPr lang="es-ES" baseline="0" dirty="0" smtClean="0"/>
              <a:t> </a:t>
            </a:r>
            <a:r>
              <a:rPr lang="es-ES" baseline="0" dirty="0" err="1" smtClean="0"/>
              <a:t>University</a:t>
            </a:r>
            <a:r>
              <a:rPr lang="es-ES" baseline="0" dirty="0" smtClean="0"/>
              <a:t> has </a:t>
            </a:r>
            <a:r>
              <a:rPr lang="es-ES" baseline="0" dirty="0" err="1" smtClean="0"/>
              <a:t>three</a:t>
            </a:r>
            <a:r>
              <a:rPr lang="es-ES" baseline="0" dirty="0" smtClean="0"/>
              <a:t> campus in </a:t>
            </a:r>
            <a:r>
              <a:rPr lang="es-ES" baseline="0" dirty="0" err="1" smtClean="0"/>
              <a:t>three</a:t>
            </a:r>
            <a:r>
              <a:rPr lang="es-ES" baseline="0" dirty="0" smtClean="0"/>
              <a:t> </a:t>
            </a:r>
            <a:r>
              <a:rPr lang="es-ES" baseline="0" dirty="0" err="1" smtClean="0"/>
              <a:t>cities</a:t>
            </a:r>
            <a:r>
              <a:rPr lang="es-ES" baseline="0" dirty="0" smtClean="0"/>
              <a:t>: Valencia, Gandía and Alcoy. </a:t>
            </a:r>
            <a:r>
              <a:rPr lang="es-ES" baseline="0" dirty="0" err="1" smtClean="0"/>
              <a:t>The</a:t>
            </a:r>
            <a:r>
              <a:rPr lang="es-ES" baseline="0" dirty="0" smtClean="0"/>
              <a:t> </a:t>
            </a:r>
            <a:r>
              <a:rPr lang="es-ES" baseline="0" dirty="0" err="1" smtClean="0"/>
              <a:t>first</a:t>
            </a:r>
            <a:r>
              <a:rPr lang="es-ES" baseline="0" dirty="0" smtClean="0"/>
              <a:t> </a:t>
            </a:r>
            <a:r>
              <a:rPr lang="es-ES" baseline="0" dirty="0" err="1" smtClean="0"/>
              <a:t>one</a:t>
            </a:r>
            <a:r>
              <a:rPr lang="es-ES" baseline="0" dirty="0" smtClean="0"/>
              <a:t> </a:t>
            </a:r>
            <a:r>
              <a:rPr lang="es-ES" baseline="0" dirty="0" err="1" smtClean="0"/>
              <a:t>is</a:t>
            </a:r>
            <a:r>
              <a:rPr lang="es-ES" baseline="0" dirty="0" smtClean="0"/>
              <a:t> </a:t>
            </a:r>
            <a:r>
              <a:rPr lang="es-ES" baseline="0" dirty="0" err="1" smtClean="0"/>
              <a:t>the</a:t>
            </a:r>
            <a:r>
              <a:rPr lang="es-ES" baseline="0" dirty="0" smtClean="0"/>
              <a:t> </a:t>
            </a:r>
            <a:r>
              <a:rPr lang="es-ES" baseline="0" dirty="0" err="1" smtClean="0"/>
              <a:t>biggest</a:t>
            </a:r>
            <a:r>
              <a:rPr lang="es-ES" baseline="0" dirty="0" smtClean="0"/>
              <a:t> and </a:t>
            </a:r>
            <a:r>
              <a:rPr lang="es-ES" baseline="0" dirty="0" err="1" smtClean="0"/>
              <a:t>welcomes</a:t>
            </a:r>
            <a:r>
              <a:rPr lang="es-ES" baseline="0" dirty="0" smtClean="0"/>
              <a:t> </a:t>
            </a:r>
            <a:r>
              <a:rPr lang="es-ES" baseline="0" dirty="0" err="1" smtClean="0"/>
              <a:t>the</a:t>
            </a:r>
            <a:r>
              <a:rPr lang="es-ES" baseline="0" dirty="0" smtClean="0"/>
              <a:t> </a:t>
            </a:r>
            <a:r>
              <a:rPr lang="es-ES" baseline="0" dirty="0" err="1" smtClean="0"/>
              <a:t>rectorship</a:t>
            </a:r>
            <a:r>
              <a:rPr lang="es-ES" baseline="0" dirty="0" smtClean="0"/>
              <a:t> and </a:t>
            </a:r>
            <a:r>
              <a:rPr lang="es-ES" baseline="0" dirty="0" err="1" smtClean="0"/>
              <a:t>main</a:t>
            </a:r>
            <a:r>
              <a:rPr lang="es-ES" baseline="0" dirty="0" smtClean="0"/>
              <a:t> </a:t>
            </a:r>
            <a:r>
              <a:rPr lang="es-ES" baseline="0" dirty="0" err="1" smtClean="0"/>
              <a:t>services</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1</a:t>
            </a:fld>
            <a:endParaRPr lang="es-ES"/>
          </a:p>
        </p:txBody>
      </p:sp>
    </p:spTree>
    <p:extLst>
      <p:ext uri="{BB962C8B-B14F-4D97-AF65-F5344CB8AC3E}">
        <p14:creationId xmlns:p14="http://schemas.microsoft.com/office/powerpoint/2010/main" val="549114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Welcome</a:t>
            </a:r>
            <a:r>
              <a:rPr lang="es-ES" dirty="0" smtClean="0"/>
              <a:t> </a:t>
            </a:r>
            <a:r>
              <a:rPr lang="es-ES" dirty="0" err="1" smtClean="0"/>
              <a:t>you</a:t>
            </a:r>
            <a:r>
              <a:rPr lang="es-ES" dirty="0" smtClean="0"/>
              <a:t> </a:t>
            </a:r>
            <a:r>
              <a:rPr lang="es-ES" dirty="0" err="1" smtClean="0"/>
              <a:t>all</a:t>
            </a:r>
            <a:r>
              <a:rPr lang="es-ES" dirty="0" smtClean="0"/>
              <a:t> to Valencia, a </a:t>
            </a:r>
            <a:r>
              <a:rPr lang="es-ES" dirty="0" err="1" smtClean="0"/>
              <a:t>lovely</a:t>
            </a:r>
            <a:r>
              <a:rPr lang="es-ES" dirty="0" smtClean="0"/>
              <a:t> </a:t>
            </a:r>
            <a:r>
              <a:rPr lang="es-ES" dirty="0" err="1" smtClean="0"/>
              <a:t>city</a:t>
            </a:r>
            <a:r>
              <a:rPr lang="es-ES" dirty="0" smtClean="0"/>
              <a:t> </a:t>
            </a:r>
            <a:r>
              <a:rPr lang="es-ES" dirty="0" err="1" smtClean="0"/>
              <a:t>with</a:t>
            </a:r>
            <a:r>
              <a:rPr lang="es-ES" dirty="0" smtClean="0"/>
              <a:t> </a:t>
            </a:r>
            <a:r>
              <a:rPr lang="es-ES" dirty="0" err="1" smtClean="0"/>
              <a:t>many</a:t>
            </a:r>
            <a:r>
              <a:rPr lang="es-ES" baseline="0" dirty="0" smtClean="0"/>
              <a:t> </a:t>
            </a:r>
            <a:r>
              <a:rPr lang="es-ES" baseline="0" dirty="0" err="1" smtClean="0"/>
              <a:t>things</a:t>
            </a:r>
            <a:r>
              <a:rPr lang="es-ES" baseline="0" dirty="0" smtClean="0"/>
              <a:t> to </a:t>
            </a:r>
            <a:r>
              <a:rPr lang="es-ES" baseline="0" dirty="0" err="1" smtClean="0"/>
              <a:t>visit</a:t>
            </a:r>
            <a:r>
              <a:rPr lang="es-ES" baseline="0" dirty="0" smtClean="0"/>
              <a:t> and </a:t>
            </a:r>
            <a:r>
              <a:rPr lang="es-ES" baseline="0" dirty="0" err="1" smtClean="0"/>
              <a:t>experiences</a:t>
            </a:r>
            <a:r>
              <a:rPr lang="es-ES" baseline="0" dirty="0" smtClean="0"/>
              <a:t> </a:t>
            </a:r>
            <a:r>
              <a:rPr lang="es-ES" baseline="0" dirty="0" err="1" smtClean="0"/>
              <a:t>for</a:t>
            </a:r>
            <a:r>
              <a:rPr lang="es-ES" baseline="0" dirty="0" smtClean="0"/>
              <a:t> </a:t>
            </a:r>
            <a:r>
              <a:rPr lang="es-ES" baseline="0" dirty="0" err="1" smtClean="0"/>
              <a:t>sharing</a:t>
            </a:r>
            <a:endParaRPr lang="es-ES" baseline="0" dirty="0" smtClean="0"/>
          </a:p>
          <a:p>
            <a:r>
              <a:rPr lang="es-ES" baseline="0" dirty="0" smtClean="0"/>
              <a:t>I </a:t>
            </a:r>
            <a:r>
              <a:rPr lang="es-ES" baseline="0" dirty="0" err="1" smtClean="0"/>
              <a:t>work</a:t>
            </a:r>
            <a:r>
              <a:rPr lang="es-ES" baseline="0" dirty="0" smtClean="0"/>
              <a:t> </a:t>
            </a:r>
            <a:r>
              <a:rPr lang="es-ES" baseline="0" dirty="0" err="1" smtClean="0"/>
              <a:t>on</a:t>
            </a:r>
            <a:r>
              <a:rPr lang="es-ES" baseline="0" dirty="0" smtClean="0"/>
              <a:t> </a:t>
            </a:r>
            <a:r>
              <a:rPr lang="es-ES" baseline="0" dirty="0" err="1" smtClean="0"/>
              <a:t>the</a:t>
            </a:r>
            <a:r>
              <a:rPr lang="es-ES" baseline="0" dirty="0" smtClean="0"/>
              <a:t> campus of Valencia.</a:t>
            </a:r>
          </a:p>
        </p:txBody>
      </p:sp>
      <p:sp>
        <p:nvSpPr>
          <p:cNvPr id="4" name="Marcador de número de diapositiva 3"/>
          <p:cNvSpPr>
            <a:spLocks noGrp="1"/>
          </p:cNvSpPr>
          <p:nvPr>
            <p:ph type="sldNum" sz="quarter" idx="10"/>
          </p:nvPr>
        </p:nvSpPr>
        <p:spPr/>
        <p:txBody>
          <a:bodyPr/>
          <a:lstStyle/>
          <a:p>
            <a:fld id="{5E3F3A87-0CAE-4E90-AFBE-A45101456175}" type="slidenum">
              <a:rPr lang="es-ES" smtClean="0"/>
              <a:t>2</a:t>
            </a:fld>
            <a:endParaRPr lang="es-ES"/>
          </a:p>
        </p:txBody>
      </p:sp>
    </p:spTree>
    <p:extLst>
      <p:ext uri="{BB962C8B-B14F-4D97-AF65-F5344CB8AC3E}">
        <p14:creationId xmlns:p14="http://schemas.microsoft.com/office/powerpoint/2010/main" val="4207642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UPV </a:t>
            </a:r>
            <a:r>
              <a:rPr lang="es-ES" dirty="0" err="1" smtClean="0"/>
              <a:t>is</a:t>
            </a:r>
            <a:r>
              <a:rPr lang="es-ES" dirty="0" smtClean="0"/>
              <a:t> </a:t>
            </a:r>
            <a:r>
              <a:rPr lang="es-ES" dirty="0" err="1" smtClean="0"/>
              <a:t>one</a:t>
            </a:r>
            <a:r>
              <a:rPr lang="es-ES" dirty="0" smtClean="0"/>
              <a:t> of </a:t>
            </a:r>
            <a:r>
              <a:rPr lang="es-ES" dirty="0" err="1" smtClean="0"/>
              <a:t>the</a:t>
            </a:r>
            <a:r>
              <a:rPr lang="es-ES" dirty="0" smtClean="0"/>
              <a:t> </a:t>
            </a:r>
            <a:r>
              <a:rPr lang="es-ES" dirty="0" err="1" smtClean="0"/>
              <a:t>four</a:t>
            </a:r>
            <a:r>
              <a:rPr lang="es-ES" dirty="0" smtClean="0"/>
              <a:t> </a:t>
            </a:r>
            <a:r>
              <a:rPr lang="es-ES" dirty="0" err="1" smtClean="0"/>
              <a:t>technical</a:t>
            </a:r>
            <a:r>
              <a:rPr lang="es-ES" dirty="0" smtClean="0"/>
              <a:t> </a:t>
            </a:r>
            <a:r>
              <a:rPr lang="es-ES" dirty="0" err="1" smtClean="0"/>
              <a:t>universities</a:t>
            </a:r>
            <a:r>
              <a:rPr lang="es-ES" dirty="0" smtClean="0"/>
              <a:t> in </a:t>
            </a:r>
            <a:r>
              <a:rPr lang="es-ES" dirty="0" err="1" smtClean="0"/>
              <a:t>Sapin</a:t>
            </a:r>
            <a:r>
              <a:rPr lang="es-ES" dirty="0" smtClean="0"/>
              <a:t>. </a:t>
            </a:r>
            <a:r>
              <a:rPr lang="es-ES" dirty="0" err="1" smtClean="0"/>
              <a:t>We</a:t>
            </a:r>
            <a:r>
              <a:rPr lang="es-ES" dirty="0" smtClean="0"/>
              <a:t> </a:t>
            </a:r>
            <a:r>
              <a:rPr lang="es-ES" dirty="0" err="1" smtClean="0"/>
              <a:t>have</a:t>
            </a:r>
            <a:r>
              <a:rPr lang="es-ES" dirty="0" smtClean="0"/>
              <a:t> </a:t>
            </a:r>
            <a:r>
              <a:rPr lang="es-ES" dirty="0" err="1" smtClean="0"/>
              <a:t>Engineering</a:t>
            </a:r>
            <a:r>
              <a:rPr lang="es-ES" dirty="0" smtClean="0"/>
              <a:t> </a:t>
            </a:r>
            <a:r>
              <a:rPr lang="es-ES" dirty="0" err="1" smtClean="0"/>
              <a:t>Studies</a:t>
            </a:r>
            <a:r>
              <a:rPr lang="es-ES" dirty="0" smtClean="0"/>
              <a:t>, </a:t>
            </a:r>
            <a:r>
              <a:rPr lang="es-ES" dirty="0" err="1" smtClean="0"/>
              <a:t>Architectural</a:t>
            </a:r>
            <a:r>
              <a:rPr lang="es-ES" dirty="0" smtClean="0"/>
              <a:t>, </a:t>
            </a:r>
            <a:r>
              <a:rPr lang="es-ES" dirty="0" err="1" smtClean="0"/>
              <a:t>Bussiness</a:t>
            </a:r>
            <a:r>
              <a:rPr lang="es-ES" dirty="0" smtClean="0"/>
              <a:t> and Fine </a:t>
            </a:r>
            <a:r>
              <a:rPr lang="es-ES" dirty="0" err="1" smtClean="0"/>
              <a:t>Arts</a:t>
            </a:r>
            <a:r>
              <a:rPr lang="es-ES" dirty="0" smtClean="0"/>
              <a:t> </a:t>
            </a:r>
            <a:r>
              <a:rPr lang="es-ES" dirty="0" err="1" smtClean="0"/>
              <a:t>Schools</a:t>
            </a:r>
            <a:r>
              <a:rPr lang="es-ES" dirty="0" smtClean="0"/>
              <a:t>.</a:t>
            </a:r>
          </a:p>
          <a:p>
            <a:endParaRPr lang="es-ES" dirty="0" smtClean="0"/>
          </a:p>
          <a:p>
            <a:r>
              <a:rPr lang="es-ES" dirty="0" err="1" smtClean="0"/>
              <a:t>It</a:t>
            </a:r>
            <a:r>
              <a:rPr lang="es-ES" dirty="0" smtClean="0"/>
              <a:t> a </a:t>
            </a:r>
            <a:r>
              <a:rPr lang="es-ES" dirty="0" err="1" smtClean="0"/>
              <a:t>young</a:t>
            </a:r>
            <a:r>
              <a:rPr lang="es-ES" dirty="0" smtClean="0"/>
              <a:t> </a:t>
            </a:r>
            <a:r>
              <a:rPr lang="es-ES" dirty="0" err="1" smtClean="0"/>
              <a:t>university</a:t>
            </a:r>
            <a:r>
              <a:rPr lang="es-ES" dirty="0" smtClean="0"/>
              <a:t>, </a:t>
            </a:r>
            <a:r>
              <a:rPr lang="es-ES" dirty="0" err="1" smtClean="0"/>
              <a:t>only</a:t>
            </a:r>
            <a:r>
              <a:rPr lang="es-ES" dirty="0" smtClean="0"/>
              <a:t> 50 </a:t>
            </a:r>
            <a:r>
              <a:rPr lang="es-ES" dirty="0" err="1" smtClean="0"/>
              <a:t>years</a:t>
            </a:r>
            <a:r>
              <a:rPr lang="es-ES" dirty="0" smtClean="0"/>
              <a:t>, </a:t>
            </a:r>
            <a:r>
              <a:rPr lang="es-ES" dirty="0" err="1" smtClean="0"/>
              <a:t>but</a:t>
            </a:r>
            <a:r>
              <a:rPr lang="es-ES" dirty="0" smtClean="0"/>
              <a:t> </a:t>
            </a:r>
            <a:r>
              <a:rPr lang="es-ES" dirty="0" err="1" smtClean="0"/>
              <a:t>it</a:t>
            </a:r>
            <a:r>
              <a:rPr lang="es-ES" dirty="0" smtClean="0"/>
              <a:t> </a:t>
            </a:r>
            <a:r>
              <a:rPr lang="es-ES" dirty="0" err="1" smtClean="0"/>
              <a:t>is</a:t>
            </a:r>
            <a:r>
              <a:rPr lang="es-ES" dirty="0" smtClean="0"/>
              <a:t> </a:t>
            </a:r>
            <a:r>
              <a:rPr lang="en-US" dirty="0" smtClean="0"/>
              <a:t>already well established, with a good score in common</a:t>
            </a:r>
            <a:r>
              <a:rPr lang="en-US" baseline="0" dirty="0" smtClean="0"/>
              <a:t> </a:t>
            </a:r>
            <a:r>
              <a:rPr lang="en-US" dirty="0" smtClean="0"/>
              <a:t>indicators and rankings: ARWU, QS, THE…</a:t>
            </a:r>
          </a:p>
          <a:p>
            <a:endParaRPr lang="en-US" dirty="0" smtClean="0"/>
          </a:p>
          <a:p>
            <a:r>
              <a:rPr lang="en-US" dirty="0" smtClean="0"/>
              <a:t>But we are specially proud with this one: Leiden. Here UPV reaches 5</a:t>
            </a:r>
            <a:r>
              <a:rPr lang="en-US" baseline="30000" dirty="0" smtClean="0"/>
              <a:t>th</a:t>
            </a:r>
            <a:r>
              <a:rPr lang="en-US" dirty="0" smtClean="0"/>
              <a:t> position in Spanish Univ.</a:t>
            </a:r>
            <a:r>
              <a:rPr lang="en-US" baseline="0" dirty="0" smtClean="0"/>
              <a:t> in % Open Green Indicator, and this is thanks to </a:t>
            </a:r>
            <a:r>
              <a:rPr lang="en-US" baseline="0" dirty="0" err="1" smtClean="0"/>
              <a:t>RiuNet</a:t>
            </a:r>
            <a:r>
              <a:rPr lang="en-US" baseline="0" dirty="0" smtClean="0"/>
              <a:t>, our institutional repository.</a:t>
            </a:r>
            <a:endParaRPr lang="es-ES" dirty="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3</a:t>
            </a:fld>
            <a:endParaRPr lang="es-ES"/>
          </a:p>
        </p:txBody>
      </p:sp>
    </p:spTree>
    <p:extLst>
      <p:ext uri="{BB962C8B-B14F-4D97-AF65-F5344CB8AC3E}">
        <p14:creationId xmlns:p14="http://schemas.microsoft.com/office/powerpoint/2010/main" val="28403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In </a:t>
            </a:r>
            <a:r>
              <a:rPr lang="es-ES" dirty="0" err="1" smtClean="0"/>
              <a:t>last</a:t>
            </a:r>
            <a:r>
              <a:rPr lang="es-ES" dirty="0" smtClean="0"/>
              <a:t> </a:t>
            </a:r>
            <a:r>
              <a:rPr lang="es-ES" dirty="0" err="1" smtClean="0"/>
              <a:t>years</a:t>
            </a:r>
            <a:r>
              <a:rPr lang="es-ES" dirty="0" smtClean="0"/>
              <a:t>, </a:t>
            </a:r>
            <a:r>
              <a:rPr lang="es-ES" dirty="0" err="1" smtClean="0"/>
              <a:t>the</a:t>
            </a:r>
            <a:r>
              <a:rPr lang="es-ES" dirty="0" smtClean="0"/>
              <a:t> </a:t>
            </a:r>
            <a:r>
              <a:rPr lang="es-ES" dirty="0" err="1" smtClean="0"/>
              <a:t>weight</a:t>
            </a:r>
            <a:r>
              <a:rPr lang="es-ES" dirty="0" smtClean="0"/>
              <a:t> of </a:t>
            </a:r>
            <a:r>
              <a:rPr lang="es-ES" dirty="0" err="1" smtClean="0"/>
              <a:t>the</a:t>
            </a:r>
            <a:r>
              <a:rPr lang="es-ES" dirty="0" smtClean="0"/>
              <a:t> Library in </a:t>
            </a:r>
            <a:r>
              <a:rPr lang="es-ES" dirty="0" err="1" smtClean="0"/>
              <a:t>the</a:t>
            </a:r>
            <a:r>
              <a:rPr lang="es-ES" dirty="0" smtClean="0"/>
              <a:t> </a:t>
            </a:r>
            <a:r>
              <a:rPr lang="es-ES" dirty="0" err="1" smtClean="0"/>
              <a:t>university</a:t>
            </a:r>
            <a:r>
              <a:rPr lang="es-ES" dirty="0" smtClean="0"/>
              <a:t>  </a:t>
            </a:r>
            <a:r>
              <a:rPr lang="es-ES" dirty="0" err="1" smtClean="0"/>
              <a:t>scene</a:t>
            </a:r>
            <a:r>
              <a:rPr lang="es-ES" dirty="0" smtClean="0"/>
              <a:t> has </a:t>
            </a:r>
            <a:r>
              <a:rPr lang="es-ES" dirty="0" err="1" smtClean="0"/>
              <a:t>grown</a:t>
            </a:r>
            <a:r>
              <a:rPr lang="es-ES" dirty="0" smtClean="0"/>
              <a:t> </a:t>
            </a:r>
            <a:r>
              <a:rPr lang="es-ES" dirty="0" err="1" smtClean="0"/>
              <a:t>remarkably</a:t>
            </a:r>
            <a:r>
              <a:rPr lang="es-ES" dirty="0" smtClean="0"/>
              <a:t>, and </a:t>
            </a:r>
            <a:r>
              <a:rPr lang="es-ES" dirty="0" err="1" smtClean="0"/>
              <a:t>you</a:t>
            </a:r>
            <a:r>
              <a:rPr lang="es-ES" dirty="0" smtClean="0"/>
              <a:t> can </a:t>
            </a:r>
            <a:r>
              <a:rPr lang="es-ES" dirty="0" err="1" smtClean="0"/>
              <a:t>find</a:t>
            </a:r>
            <a:r>
              <a:rPr lang="es-ES" dirty="0" smtClean="0"/>
              <a:t> </a:t>
            </a:r>
            <a:r>
              <a:rPr lang="es-ES" dirty="0" err="1" smtClean="0"/>
              <a:t>different</a:t>
            </a:r>
            <a:r>
              <a:rPr lang="es-ES" dirty="0" smtClean="0"/>
              <a:t> </a:t>
            </a:r>
            <a:r>
              <a:rPr lang="es-ES" dirty="0" err="1" smtClean="0"/>
              <a:t>services</a:t>
            </a:r>
            <a:r>
              <a:rPr lang="es-ES" dirty="0" smtClean="0"/>
              <a:t> of </a:t>
            </a:r>
            <a:r>
              <a:rPr lang="es-ES" dirty="0" err="1" smtClean="0"/>
              <a:t>the</a:t>
            </a:r>
            <a:r>
              <a:rPr lang="es-ES" dirty="0" smtClean="0"/>
              <a:t> Library in </a:t>
            </a:r>
            <a:r>
              <a:rPr lang="es-ES" dirty="0" err="1" smtClean="0"/>
              <a:t>many</a:t>
            </a:r>
            <a:r>
              <a:rPr lang="es-ES" dirty="0" smtClean="0"/>
              <a:t> </a:t>
            </a:r>
            <a:r>
              <a:rPr lang="es-ES" dirty="0" err="1" smtClean="0"/>
              <a:t>parts</a:t>
            </a:r>
            <a:r>
              <a:rPr lang="es-ES" dirty="0" smtClean="0"/>
              <a:t> of </a:t>
            </a:r>
            <a:r>
              <a:rPr lang="es-ES" dirty="0" err="1" smtClean="0"/>
              <a:t>the</a:t>
            </a:r>
            <a:r>
              <a:rPr lang="es-ES" dirty="0" smtClean="0"/>
              <a:t> </a:t>
            </a:r>
            <a:r>
              <a:rPr lang="es-ES" dirty="0" err="1" smtClean="0"/>
              <a:t>university</a:t>
            </a:r>
            <a:r>
              <a:rPr lang="es-ES" dirty="0" smtClean="0"/>
              <a:t> </a:t>
            </a:r>
            <a:r>
              <a:rPr lang="es-ES" dirty="0" err="1" smtClean="0"/>
              <a:t>website</a:t>
            </a:r>
            <a:r>
              <a:rPr lang="es-ES" dirty="0" smtClean="0"/>
              <a:t>, </a:t>
            </a:r>
            <a:r>
              <a:rPr lang="es-ES" dirty="0" err="1" smtClean="0"/>
              <a:t>RiuNet</a:t>
            </a:r>
            <a:r>
              <a:rPr lang="es-ES" dirty="0" smtClean="0"/>
              <a:t> </a:t>
            </a:r>
            <a:r>
              <a:rPr lang="es-ES" dirty="0" err="1" smtClean="0"/>
              <a:t>is</a:t>
            </a:r>
            <a:r>
              <a:rPr lang="es-ES" dirty="0" smtClean="0"/>
              <a:t> </a:t>
            </a:r>
            <a:r>
              <a:rPr lang="es-ES" dirty="0" err="1" smtClean="0"/>
              <a:t>present</a:t>
            </a:r>
            <a:r>
              <a:rPr lang="es-ES" dirty="0" smtClean="0"/>
              <a:t> at </a:t>
            </a:r>
            <a:r>
              <a:rPr lang="es-ES" dirty="0" err="1" smtClean="0"/>
              <a:t>the</a:t>
            </a:r>
            <a:r>
              <a:rPr lang="es-ES" dirty="0" smtClean="0"/>
              <a:t> home</a:t>
            </a:r>
            <a:r>
              <a:rPr lang="es-ES" baseline="0" dirty="0" smtClean="0"/>
              <a:t> page.</a:t>
            </a:r>
          </a:p>
          <a:p>
            <a:r>
              <a:rPr lang="en-US" dirty="0" smtClean="0"/>
              <a:t/>
            </a:r>
            <a:br>
              <a:rPr lang="en-US" dirty="0" smtClean="0"/>
            </a:br>
            <a:r>
              <a:rPr lang="en-US" sz="1200" b="0" i="0" kern="1200" dirty="0" smtClean="0">
                <a:solidFill>
                  <a:schemeClr val="tx1"/>
                </a:solidFill>
                <a:effectLst/>
                <a:latin typeface="+mn-lt"/>
                <a:ea typeface="+mn-ea"/>
                <a:cs typeface="+mn-cs"/>
              </a:rPr>
              <a:t>On the other hand, the Library occupies an important place in the life of the university community, it is probably the best known and used Service. It is also very well valued and recognized, annually the University Quality Unit passes a survey to the entire university community to know satisfaction with the different services. In these surveys the services offered by the Library always obtain excellent results. More info,</a:t>
            </a:r>
            <a:r>
              <a:rPr lang="en-US" sz="1200" b="0" i="0" kern="1200" baseline="0" dirty="0" smtClean="0">
                <a:solidFill>
                  <a:schemeClr val="tx1"/>
                </a:solidFill>
                <a:effectLst/>
                <a:latin typeface="+mn-lt"/>
                <a:ea typeface="+mn-ea"/>
                <a:cs typeface="+mn-cs"/>
              </a:rPr>
              <a:t> only in Spanish, here </a:t>
            </a:r>
            <a:r>
              <a:rPr lang="es-ES" dirty="0" smtClean="0">
                <a:hlinkClick r:id="rId3"/>
              </a:rPr>
              <a:t>https://aplicat.upv.es/pegasus-app/public/unit_results/unit.xhtml?harvestId=12&amp;unitId=13</a:t>
            </a:r>
            <a:endParaRPr lang="es-ES" dirty="0" smtClean="0"/>
          </a:p>
          <a:p>
            <a:endParaRPr lang="es-ES" dirty="0" smtClean="0"/>
          </a:p>
          <a:p>
            <a:r>
              <a:rPr lang="es-ES" dirty="0" smtClean="0"/>
              <a:t>In </a:t>
            </a:r>
            <a:r>
              <a:rPr lang="es-ES" dirty="0" err="1" smtClean="0"/>
              <a:t>addition</a:t>
            </a:r>
            <a:r>
              <a:rPr lang="en-US" dirty="0" smtClean="0"/>
              <a:t>, in the Strategic Plan of the University, Open Access has a specific section, endowed with a budget, thanks to which it has been possible to contract a librarian for four</a:t>
            </a:r>
            <a:r>
              <a:rPr lang="en-US" baseline="0" dirty="0" smtClean="0"/>
              <a:t> </a:t>
            </a:r>
            <a:r>
              <a:rPr lang="en-US" dirty="0" smtClean="0"/>
              <a:t>years in order to upload retrospective publications in the CRIS and then disseminate them on </a:t>
            </a:r>
            <a:r>
              <a:rPr lang="en-US" dirty="0" err="1" smtClean="0"/>
              <a:t>RiuNet</a:t>
            </a:r>
            <a:r>
              <a:rPr lang="en-US" dirty="0" smtClean="0"/>
              <a:t>.</a:t>
            </a:r>
            <a:endParaRPr lang="es-ES" dirty="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4</a:t>
            </a:fld>
            <a:endParaRPr lang="es-ES"/>
          </a:p>
        </p:txBody>
      </p:sp>
    </p:spTree>
    <p:extLst>
      <p:ext uri="{BB962C8B-B14F-4D97-AF65-F5344CB8AC3E}">
        <p14:creationId xmlns:p14="http://schemas.microsoft.com/office/powerpoint/2010/main" val="1057859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This</a:t>
            </a:r>
            <a:r>
              <a:rPr lang="es-ES" dirty="0" smtClean="0"/>
              <a:t> </a:t>
            </a:r>
            <a:r>
              <a:rPr lang="es-ES" dirty="0" err="1" smtClean="0"/>
              <a:t>is</a:t>
            </a:r>
            <a:r>
              <a:rPr lang="es-ES" dirty="0" smtClean="0"/>
              <a:t> </a:t>
            </a:r>
            <a:r>
              <a:rPr lang="es-ES" dirty="0" err="1" smtClean="0"/>
              <a:t>the</a:t>
            </a:r>
            <a:r>
              <a:rPr lang="es-ES" dirty="0" smtClean="0"/>
              <a:t> </a:t>
            </a:r>
            <a:r>
              <a:rPr lang="es-ES" dirty="0" err="1" smtClean="0"/>
              <a:t>website</a:t>
            </a:r>
            <a:r>
              <a:rPr lang="es-ES" dirty="0" smtClean="0"/>
              <a:t> of </a:t>
            </a:r>
            <a:r>
              <a:rPr lang="es-ES" dirty="0" err="1" smtClean="0"/>
              <a:t>the</a:t>
            </a:r>
            <a:r>
              <a:rPr lang="es-ES" dirty="0" smtClean="0"/>
              <a:t> Library.</a:t>
            </a:r>
          </a:p>
          <a:p>
            <a:endParaRPr lang="es-ES" dirty="0" smtClean="0"/>
          </a:p>
          <a:p>
            <a:r>
              <a:rPr lang="es-ES" dirty="0" err="1" smtClean="0"/>
              <a:t>Focusing</a:t>
            </a:r>
            <a:r>
              <a:rPr lang="es-ES" dirty="0" smtClean="0"/>
              <a:t> </a:t>
            </a:r>
            <a:r>
              <a:rPr lang="es-ES" dirty="0" err="1" smtClean="0"/>
              <a:t>on</a:t>
            </a:r>
            <a:r>
              <a:rPr lang="es-ES" dirty="0" smtClean="0"/>
              <a:t> Open</a:t>
            </a:r>
            <a:r>
              <a:rPr lang="es-ES" baseline="0" dirty="0" smtClean="0"/>
              <a:t> Access I </a:t>
            </a:r>
            <a:r>
              <a:rPr lang="es-ES" baseline="0" dirty="0" err="1" smtClean="0"/>
              <a:t>would</a:t>
            </a:r>
            <a:r>
              <a:rPr lang="es-ES" baseline="0" dirty="0" smtClean="0"/>
              <a:t> </a:t>
            </a:r>
            <a:r>
              <a:rPr lang="es-ES" baseline="0" dirty="0" err="1" smtClean="0"/>
              <a:t>like</a:t>
            </a:r>
            <a:r>
              <a:rPr lang="es-ES" baseline="0" dirty="0" smtClean="0"/>
              <a:t> </a:t>
            </a:r>
            <a:r>
              <a:rPr lang="es-ES" baseline="0" dirty="0" err="1" smtClean="0"/>
              <a:t>us</a:t>
            </a:r>
            <a:r>
              <a:rPr lang="es-ES" baseline="0" dirty="0" smtClean="0"/>
              <a:t> to </a:t>
            </a:r>
            <a:r>
              <a:rPr lang="es-ES" baseline="0" dirty="0" err="1" smtClean="0"/>
              <a:t>pay</a:t>
            </a:r>
            <a:r>
              <a:rPr lang="es-ES" baseline="0" dirty="0" smtClean="0"/>
              <a:t> </a:t>
            </a:r>
            <a:r>
              <a:rPr lang="es-ES" baseline="0" dirty="0" err="1" smtClean="0"/>
              <a:t>attention</a:t>
            </a:r>
            <a:r>
              <a:rPr lang="es-ES" baseline="0" dirty="0" smtClean="0"/>
              <a:t> to </a:t>
            </a:r>
            <a:r>
              <a:rPr lang="es-ES" baseline="0" dirty="0" err="1" smtClean="0"/>
              <a:t>these</a:t>
            </a:r>
            <a:r>
              <a:rPr lang="es-ES" baseline="0" dirty="0" smtClean="0"/>
              <a:t> </a:t>
            </a:r>
            <a:r>
              <a:rPr lang="es-ES" baseline="0" dirty="0" err="1" smtClean="0"/>
              <a:t>two</a:t>
            </a:r>
            <a:r>
              <a:rPr lang="es-ES" baseline="0" dirty="0" smtClean="0"/>
              <a:t> </a:t>
            </a:r>
            <a:r>
              <a:rPr lang="es-ES" baseline="0" dirty="0" err="1" smtClean="0"/>
              <a:t>points</a:t>
            </a:r>
            <a:r>
              <a:rPr lang="es-ES" baseline="0" dirty="0" smtClean="0"/>
              <a:t>:</a:t>
            </a:r>
          </a:p>
          <a:p>
            <a:pPr marL="171450" indent="-171450">
              <a:buFontTx/>
              <a:buChar char="-"/>
            </a:pPr>
            <a:r>
              <a:rPr lang="es-ES" baseline="0" dirty="0" err="1" smtClean="0"/>
              <a:t>RiuNet</a:t>
            </a:r>
            <a:r>
              <a:rPr lang="es-ES" baseline="0" dirty="0" smtClean="0"/>
              <a:t> </a:t>
            </a:r>
            <a:r>
              <a:rPr lang="es-ES" baseline="0" dirty="0" err="1" smtClean="0"/>
              <a:t>is</a:t>
            </a:r>
            <a:r>
              <a:rPr lang="es-ES" baseline="0" dirty="0" smtClean="0"/>
              <a:t> </a:t>
            </a:r>
            <a:r>
              <a:rPr lang="es-ES" baseline="0" dirty="0" err="1" smtClean="0"/>
              <a:t>the</a:t>
            </a:r>
            <a:r>
              <a:rPr lang="es-ES" baseline="0" dirty="0" smtClean="0"/>
              <a:t> </a:t>
            </a:r>
            <a:r>
              <a:rPr lang="es-ES" baseline="0" dirty="0" err="1" smtClean="0"/>
              <a:t>institutional</a:t>
            </a:r>
            <a:r>
              <a:rPr lang="es-ES" baseline="0" dirty="0" smtClean="0"/>
              <a:t> </a:t>
            </a:r>
            <a:r>
              <a:rPr lang="es-ES" baseline="0" dirty="0" err="1" smtClean="0"/>
              <a:t>repository</a:t>
            </a:r>
            <a:r>
              <a:rPr lang="es-ES" baseline="0" dirty="0" smtClean="0"/>
              <a:t>, and</a:t>
            </a:r>
          </a:p>
          <a:p>
            <a:pPr marL="171450" indent="-171450">
              <a:buFontTx/>
              <a:buChar char="-"/>
            </a:pPr>
            <a:r>
              <a:rPr lang="es-ES" baseline="0" dirty="0" err="1" smtClean="0"/>
              <a:t>PoliConsulta</a:t>
            </a:r>
            <a:r>
              <a:rPr lang="es-ES" baseline="0" dirty="0" smtClean="0"/>
              <a:t> </a:t>
            </a:r>
            <a:r>
              <a:rPr lang="es-ES" baseline="0" dirty="0" err="1" smtClean="0"/>
              <a:t>is</a:t>
            </a:r>
            <a:r>
              <a:rPr lang="es-ES" baseline="0" dirty="0" smtClean="0"/>
              <a:t> </a:t>
            </a:r>
            <a:r>
              <a:rPr lang="es-ES" baseline="0" dirty="0" err="1" smtClean="0"/>
              <a:t>our</a:t>
            </a:r>
            <a:r>
              <a:rPr lang="es-ES" baseline="0" dirty="0" smtClean="0"/>
              <a:t> </a:t>
            </a:r>
            <a:r>
              <a:rPr lang="es-ES" baseline="0" dirty="0" err="1" smtClean="0"/>
              <a:t>institutional</a:t>
            </a:r>
            <a:r>
              <a:rPr lang="es-ES" baseline="0" dirty="0" smtClean="0"/>
              <a:t> portal </a:t>
            </a:r>
            <a:r>
              <a:rPr lang="es-ES" baseline="0" dirty="0" err="1" smtClean="0"/>
              <a:t>for</a:t>
            </a:r>
            <a:r>
              <a:rPr lang="es-ES" baseline="0" dirty="0" smtClean="0"/>
              <a:t> </a:t>
            </a:r>
            <a:r>
              <a:rPr lang="es-ES" i="1" baseline="0" dirty="0" smtClean="0"/>
              <a:t>Ask a </a:t>
            </a:r>
            <a:r>
              <a:rPr lang="es-ES" i="1" baseline="0" dirty="0" err="1" smtClean="0"/>
              <a:t>Librarian</a:t>
            </a:r>
            <a:r>
              <a:rPr lang="es-ES" i="1" baseline="0" dirty="0" smtClean="0"/>
              <a:t> </a:t>
            </a:r>
            <a:r>
              <a:rPr lang="es-ES" i="1" baseline="0" dirty="0" err="1" smtClean="0"/>
              <a:t>Service</a:t>
            </a:r>
            <a:r>
              <a:rPr lang="es-ES" baseline="0" dirty="0" smtClean="0"/>
              <a:t>, </a:t>
            </a:r>
            <a:r>
              <a:rPr lang="es-ES" baseline="0" dirty="0" err="1" smtClean="0"/>
              <a:t>but</a:t>
            </a:r>
            <a:r>
              <a:rPr lang="es-ES" baseline="0" dirty="0" smtClean="0"/>
              <a:t> </a:t>
            </a:r>
            <a:r>
              <a:rPr lang="es-ES" baseline="0" dirty="0" err="1" smtClean="0"/>
              <a:t>not</a:t>
            </a:r>
            <a:r>
              <a:rPr lang="es-ES" baseline="0" dirty="0" smtClean="0"/>
              <a:t> </a:t>
            </a:r>
            <a:r>
              <a:rPr lang="es-ES" baseline="0" dirty="0" err="1" smtClean="0"/>
              <a:t>only</a:t>
            </a:r>
            <a:r>
              <a:rPr lang="es-ES" baseline="0" dirty="0" smtClean="0"/>
              <a:t> </a:t>
            </a:r>
            <a:r>
              <a:rPr lang="es-ES" baseline="0" dirty="0" err="1" smtClean="0"/>
              <a:t>for</a:t>
            </a:r>
            <a:r>
              <a:rPr lang="es-ES" baseline="0" dirty="0" smtClean="0"/>
              <a:t> </a:t>
            </a:r>
            <a:r>
              <a:rPr lang="es-ES" baseline="0" dirty="0" err="1" smtClean="0"/>
              <a:t>the</a:t>
            </a:r>
            <a:r>
              <a:rPr lang="es-ES" baseline="0" dirty="0" smtClean="0"/>
              <a:t> Library, </a:t>
            </a:r>
            <a:r>
              <a:rPr lang="es-ES" baseline="0" dirty="0" err="1" smtClean="0"/>
              <a:t>but</a:t>
            </a:r>
            <a:r>
              <a:rPr lang="es-ES" baseline="0" dirty="0" smtClean="0"/>
              <a:t> </a:t>
            </a:r>
            <a:r>
              <a:rPr lang="es-ES" baseline="0" dirty="0" err="1" smtClean="0"/>
              <a:t>for</a:t>
            </a:r>
            <a:r>
              <a:rPr lang="es-ES" baseline="0" dirty="0" smtClean="0"/>
              <a:t> </a:t>
            </a:r>
            <a:r>
              <a:rPr lang="es-ES" baseline="0" dirty="0" err="1" smtClean="0"/>
              <a:t>the</a:t>
            </a:r>
            <a:r>
              <a:rPr lang="es-ES" baseline="0" dirty="0" smtClean="0"/>
              <a:t> </a:t>
            </a:r>
            <a:r>
              <a:rPr lang="es-ES" baseline="0" dirty="0" err="1" smtClean="0"/>
              <a:t>whole</a:t>
            </a:r>
            <a:r>
              <a:rPr lang="es-ES" baseline="0" dirty="0" smtClean="0"/>
              <a:t> </a:t>
            </a:r>
            <a:r>
              <a:rPr lang="es-ES" baseline="0" dirty="0" err="1" smtClean="0"/>
              <a:t>university</a:t>
            </a:r>
            <a:endParaRPr lang="es-ES" dirty="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5</a:t>
            </a:fld>
            <a:endParaRPr lang="es-ES"/>
          </a:p>
        </p:txBody>
      </p:sp>
    </p:spTree>
    <p:extLst>
      <p:ext uri="{BB962C8B-B14F-4D97-AF65-F5344CB8AC3E}">
        <p14:creationId xmlns:p14="http://schemas.microsoft.com/office/powerpoint/2010/main" val="3100619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Here</a:t>
            </a:r>
            <a:r>
              <a:rPr lang="es-ES" dirty="0" smtClean="0"/>
              <a:t> </a:t>
            </a:r>
            <a:r>
              <a:rPr lang="es-ES" dirty="0" err="1" smtClean="0"/>
              <a:t>we</a:t>
            </a:r>
            <a:r>
              <a:rPr lang="es-ES" dirty="0" smtClean="0"/>
              <a:t> can </a:t>
            </a:r>
            <a:r>
              <a:rPr lang="es-ES" dirty="0" err="1" smtClean="0"/>
              <a:t>see</a:t>
            </a:r>
            <a:r>
              <a:rPr lang="es-ES" dirty="0" smtClean="0"/>
              <a:t> </a:t>
            </a:r>
            <a:r>
              <a:rPr lang="es-ES" dirty="0" err="1" smtClean="0"/>
              <a:t>the</a:t>
            </a:r>
            <a:r>
              <a:rPr lang="es-ES" dirty="0" smtClean="0"/>
              <a:t> </a:t>
            </a:r>
            <a:r>
              <a:rPr lang="es-ES" dirty="0" err="1" smtClean="0"/>
              <a:t>PoliConsulta</a:t>
            </a:r>
            <a:r>
              <a:rPr lang="es-ES" dirty="0" smtClean="0"/>
              <a:t> interface </a:t>
            </a:r>
            <a:r>
              <a:rPr lang="es-ES" dirty="0" err="1" smtClean="0"/>
              <a:t>on</a:t>
            </a:r>
            <a:r>
              <a:rPr lang="es-ES" dirty="0" smtClean="0"/>
              <a:t> </a:t>
            </a:r>
            <a:r>
              <a:rPr lang="es-ES" dirty="0" err="1" smtClean="0"/>
              <a:t>topics</a:t>
            </a:r>
            <a:r>
              <a:rPr lang="es-ES" dirty="0" smtClean="0"/>
              <a:t> </a:t>
            </a:r>
            <a:r>
              <a:rPr lang="es-ES" dirty="0" err="1" smtClean="0"/>
              <a:t>related</a:t>
            </a:r>
            <a:r>
              <a:rPr lang="es-ES" dirty="0" smtClean="0"/>
              <a:t> to Library. </a:t>
            </a:r>
            <a:r>
              <a:rPr lang="es-ES" dirty="0" err="1" smtClean="0"/>
              <a:t>There</a:t>
            </a:r>
            <a:r>
              <a:rPr lang="es-ES" dirty="0" smtClean="0"/>
              <a:t> are </a:t>
            </a:r>
            <a:r>
              <a:rPr lang="es-ES" dirty="0" err="1" smtClean="0"/>
              <a:t>eight</a:t>
            </a:r>
            <a:r>
              <a:rPr lang="es-ES" dirty="0" smtClean="0"/>
              <a:t> </a:t>
            </a:r>
            <a:r>
              <a:rPr lang="es-ES" dirty="0" err="1" smtClean="0"/>
              <a:t>topics</a:t>
            </a:r>
            <a:r>
              <a:rPr lang="es-ES" dirty="0" smtClean="0"/>
              <a:t>, </a:t>
            </a:r>
            <a:r>
              <a:rPr lang="es-ES" dirty="0" err="1" smtClean="0"/>
              <a:t>our</a:t>
            </a:r>
            <a:r>
              <a:rPr lang="es-ES" dirty="0" smtClean="0"/>
              <a:t> </a:t>
            </a:r>
            <a:r>
              <a:rPr lang="es-ES" dirty="0" err="1" smtClean="0"/>
              <a:t>team</a:t>
            </a:r>
            <a:r>
              <a:rPr lang="es-ES" dirty="0" smtClean="0"/>
              <a:t> </a:t>
            </a:r>
            <a:r>
              <a:rPr lang="es-ES" dirty="0" err="1" smtClean="0"/>
              <a:t>attends</a:t>
            </a:r>
            <a:r>
              <a:rPr lang="es-ES" baseline="0" dirty="0" smtClean="0"/>
              <a:t> </a:t>
            </a:r>
            <a:r>
              <a:rPr lang="es-ES" baseline="0" dirty="0" err="1" smtClean="0"/>
              <a:t>the</a:t>
            </a:r>
            <a:r>
              <a:rPr lang="es-ES" baseline="0" dirty="0" smtClean="0"/>
              <a:t> </a:t>
            </a:r>
            <a:r>
              <a:rPr lang="es-ES" baseline="0" dirty="0" err="1" smtClean="0"/>
              <a:t>last</a:t>
            </a:r>
            <a:r>
              <a:rPr lang="es-ES" baseline="0" dirty="0" smtClean="0"/>
              <a:t> </a:t>
            </a:r>
            <a:r>
              <a:rPr lang="es-ES" baseline="0" dirty="0" err="1" smtClean="0"/>
              <a:t>three</a:t>
            </a:r>
            <a:r>
              <a:rPr lang="es-ES" baseline="0" dirty="0" smtClean="0"/>
              <a:t>: Copyright, </a:t>
            </a:r>
            <a:r>
              <a:rPr lang="es-ES" baseline="0" dirty="0" err="1" smtClean="0"/>
              <a:t>Research</a:t>
            </a:r>
            <a:r>
              <a:rPr lang="es-ES" baseline="0" dirty="0" smtClean="0"/>
              <a:t> </a:t>
            </a:r>
            <a:r>
              <a:rPr lang="es-ES" baseline="0" dirty="0" err="1" smtClean="0"/>
              <a:t>Support</a:t>
            </a:r>
            <a:r>
              <a:rPr lang="es-ES" baseline="0" dirty="0" smtClean="0"/>
              <a:t>, and </a:t>
            </a:r>
            <a:r>
              <a:rPr lang="es-ES" baseline="0" dirty="0" err="1" smtClean="0"/>
              <a:t>RiuNet</a:t>
            </a:r>
            <a:r>
              <a:rPr lang="es-ES" baseline="0" dirty="0" smtClean="0"/>
              <a:t> </a:t>
            </a:r>
            <a:r>
              <a:rPr lang="es-ES" baseline="0" dirty="0" err="1" smtClean="0"/>
              <a:t>for</a:t>
            </a:r>
            <a:r>
              <a:rPr lang="es-ES" baseline="0" dirty="0" smtClean="0"/>
              <a:t> Open Access </a:t>
            </a:r>
            <a:r>
              <a:rPr lang="es-ES" baseline="0" dirty="0" err="1" smtClean="0"/>
              <a:t>topics</a:t>
            </a:r>
            <a:endParaRPr lang="es-ES" dirty="0" smtClean="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6</a:t>
            </a:fld>
            <a:endParaRPr lang="es-ES"/>
          </a:p>
        </p:txBody>
      </p:sp>
    </p:spTree>
    <p:extLst>
      <p:ext uri="{BB962C8B-B14F-4D97-AF65-F5344CB8AC3E}">
        <p14:creationId xmlns:p14="http://schemas.microsoft.com/office/powerpoint/2010/main" val="1283532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Going</a:t>
            </a:r>
            <a:r>
              <a:rPr lang="es-ES" dirty="0" smtClean="0"/>
              <a:t> </a:t>
            </a:r>
            <a:r>
              <a:rPr lang="es-ES" dirty="0" err="1" smtClean="0"/>
              <a:t>bak</a:t>
            </a:r>
            <a:r>
              <a:rPr lang="es-ES" dirty="0" smtClean="0"/>
              <a:t> to </a:t>
            </a:r>
            <a:r>
              <a:rPr lang="es-ES" dirty="0" err="1" smtClean="0"/>
              <a:t>the</a:t>
            </a:r>
            <a:r>
              <a:rPr lang="es-ES" dirty="0" smtClean="0"/>
              <a:t> Library </a:t>
            </a:r>
            <a:r>
              <a:rPr lang="es-ES" dirty="0" err="1" smtClean="0"/>
              <a:t>this</a:t>
            </a:r>
            <a:r>
              <a:rPr lang="es-ES" dirty="0" smtClean="0"/>
              <a:t> </a:t>
            </a:r>
            <a:r>
              <a:rPr lang="es-ES" dirty="0" err="1" smtClean="0"/>
              <a:t>is</a:t>
            </a:r>
            <a:r>
              <a:rPr lang="es-ES" dirty="0" smtClean="0"/>
              <a:t> </a:t>
            </a:r>
            <a:r>
              <a:rPr lang="es-ES" dirty="0" err="1" smtClean="0"/>
              <a:t>the</a:t>
            </a:r>
            <a:r>
              <a:rPr lang="es-ES" dirty="0" smtClean="0"/>
              <a:t> </a:t>
            </a:r>
            <a:r>
              <a:rPr lang="es-ES" dirty="0" err="1" smtClean="0"/>
              <a:t>organization</a:t>
            </a:r>
            <a:r>
              <a:rPr lang="es-ES" dirty="0" smtClean="0"/>
              <a:t> chart. </a:t>
            </a:r>
            <a:r>
              <a:rPr lang="es-ES" dirty="0" err="1" smtClean="0"/>
              <a:t>We</a:t>
            </a:r>
            <a:r>
              <a:rPr lang="es-ES" dirty="0" smtClean="0"/>
              <a:t> </a:t>
            </a:r>
            <a:r>
              <a:rPr lang="es-ES" dirty="0" err="1" smtClean="0"/>
              <a:t>have</a:t>
            </a:r>
            <a:r>
              <a:rPr lang="es-ES" dirty="0" smtClean="0"/>
              <a:t> </a:t>
            </a:r>
            <a:r>
              <a:rPr lang="es-ES" dirty="0" err="1" smtClean="0"/>
              <a:t>four</a:t>
            </a:r>
            <a:r>
              <a:rPr lang="es-ES" dirty="0" smtClean="0"/>
              <a:t> </a:t>
            </a:r>
            <a:r>
              <a:rPr lang="es-ES" dirty="0" err="1" smtClean="0"/>
              <a:t>Units</a:t>
            </a:r>
            <a:r>
              <a:rPr lang="es-ES" dirty="0" smtClean="0"/>
              <a:t>: </a:t>
            </a:r>
            <a:r>
              <a:rPr lang="es-ES" dirty="0" err="1" smtClean="0"/>
              <a:t>Collections</a:t>
            </a:r>
            <a:r>
              <a:rPr lang="es-ES" dirty="0" smtClean="0"/>
              <a:t>; </a:t>
            </a:r>
            <a:r>
              <a:rPr lang="es-ES" dirty="0" err="1" smtClean="0"/>
              <a:t>Quality</a:t>
            </a:r>
            <a:r>
              <a:rPr lang="es-ES" dirty="0" smtClean="0"/>
              <a:t>,</a:t>
            </a:r>
            <a:r>
              <a:rPr lang="es-ES" baseline="0" dirty="0" smtClean="0"/>
              <a:t> </a:t>
            </a:r>
            <a:r>
              <a:rPr lang="es-ES" baseline="0" dirty="0" err="1" smtClean="0"/>
              <a:t>Communication</a:t>
            </a:r>
            <a:r>
              <a:rPr lang="es-ES" baseline="0" dirty="0" smtClean="0"/>
              <a:t> and Training; </a:t>
            </a:r>
            <a:r>
              <a:rPr lang="es-ES" baseline="0" dirty="0" err="1" smtClean="0"/>
              <a:t>Loans</a:t>
            </a:r>
            <a:r>
              <a:rPr lang="es-ES" baseline="0" dirty="0" smtClean="0"/>
              <a:t> and </a:t>
            </a:r>
            <a:r>
              <a:rPr lang="es-ES" baseline="0" dirty="0" err="1" smtClean="0"/>
              <a:t>Spaces</a:t>
            </a:r>
            <a:r>
              <a:rPr lang="es-ES" baseline="0" dirty="0" smtClean="0"/>
              <a:t>; and </a:t>
            </a:r>
            <a:r>
              <a:rPr lang="es-ES" baseline="0" dirty="0" err="1" smtClean="0"/>
              <a:t>Research</a:t>
            </a:r>
            <a:r>
              <a:rPr lang="es-ES" baseline="0" dirty="0" smtClean="0"/>
              <a:t> </a:t>
            </a:r>
            <a:r>
              <a:rPr lang="es-ES" baseline="0" dirty="0" err="1" smtClean="0"/>
              <a:t>Support</a:t>
            </a:r>
            <a:endParaRPr lang="es-ES" dirty="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7</a:t>
            </a:fld>
            <a:endParaRPr lang="es-ES"/>
          </a:p>
        </p:txBody>
      </p:sp>
    </p:spTree>
    <p:extLst>
      <p:ext uri="{BB962C8B-B14F-4D97-AF65-F5344CB8AC3E}">
        <p14:creationId xmlns:p14="http://schemas.microsoft.com/office/powerpoint/2010/main" val="646444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My</a:t>
            </a:r>
            <a:r>
              <a:rPr lang="es-ES" dirty="0" smtClean="0"/>
              <a:t> </a:t>
            </a:r>
            <a:r>
              <a:rPr lang="es-ES" dirty="0" err="1" smtClean="0"/>
              <a:t>team</a:t>
            </a:r>
            <a:r>
              <a:rPr lang="es-ES" dirty="0" smtClean="0"/>
              <a:t> </a:t>
            </a:r>
            <a:r>
              <a:rPr lang="es-ES" dirty="0" err="1" smtClean="0"/>
              <a:t>is</a:t>
            </a:r>
            <a:r>
              <a:rPr lang="es-ES" dirty="0" smtClean="0"/>
              <a:t> </a:t>
            </a:r>
            <a:r>
              <a:rPr lang="es-ES" dirty="0" err="1" smtClean="0"/>
              <a:t>Research</a:t>
            </a:r>
            <a:r>
              <a:rPr lang="es-ES" dirty="0" smtClean="0"/>
              <a:t> </a:t>
            </a:r>
            <a:r>
              <a:rPr lang="es-ES" dirty="0" err="1" smtClean="0"/>
              <a:t>Support</a:t>
            </a:r>
            <a:r>
              <a:rPr lang="es-ES" dirty="0" smtClean="0"/>
              <a:t>.</a:t>
            </a:r>
            <a:r>
              <a:rPr lang="es-ES" baseline="0" dirty="0" smtClean="0"/>
              <a:t> </a:t>
            </a:r>
            <a:r>
              <a:rPr lang="en-US" sz="1200" b="0" i="0" kern="1200" dirty="0" smtClean="0">
                <a:solidFill>
                  <a:schemeClr val="tx1"/>
                </a:solidFill>
                <a:effectLst/>
                <a:latin typeface="+mn-lt"/>
                <a:ea typeface="+mn-ea"/>
                <a:cs typeface="+mn-cs"/>
              </a:rPr>
              <a:t>It is planned that we are a team of 12 people, but for now we are only 9!!!</a:t>
            </a:r>
            <a:endParaRPr lang="es-ES" sz="1200" b="0" i="0" kern="1200" dirty="0" smtClean="0">
              <a:solidFill>
                <a:schemeClr val="tx1"/>
              </a:solidFill>
              <a:effectLst/>
              <a:latin typeface="+mn-lt"/>
              <a:ea typeface="+mn-ea"/>
              <a:cs typeface="+mn-cs"/>
            </a:endParaRPr>
          </a:p>
          <a:p>
            <a:r>
              <a:rPr lang="es-ES" sz="1200" b="0" i="0" kern="1200" dirty="0" err="1" smtClean="0">
                <a:solidFill>
                  <a:schemeClr val="tx1"/>
                </a:solidFill>
                <a:effectLst/>
                <a:latin typeface="+mn-lt"/>
                <a:ea typeface="+mn-ea"/>
                <a:cs typeface="+mn-cs"/>
              </a:rPr>
              <a:t>These</a:t>
            </a:r>
            <a:r>
              <a:rPr lang="es-ES" sz="1200" b="0" i="0" kern="1200" dirty="0" smtClean="0">
                <a:solidFill>
                  <a:schemeClr val="tx1"/>
                </a:solidFill>
                <a:effectLst/>
                <a:latin typeface="+mn-lt"/>
                <a:ea typeface="+mn-ea"/>
                <a:cs typeface="+mn-cs"/>
              </a:rPr>
              <a:t> are </a:t>
            </a:r>
            <a:r>
              <a:rPr lang="es-ES" sz="1200" b="0" i="0" kern="1200" dirty="0" err="1" smtClean="0">
                <a:solidFill>
                  <a:schemeClr val="tx1"/>
                </a:solidFill>
                <a:effectLst/>
                <a:latin typeface="+mn-lt"/>
                <a:ea typeface="+mn-ea"/>
                <a:cs typeface="+mn-cs"/>
              </a:rPr>
              <a:t>the</a:t>
            </a:r>
            <a:r>
              <a:rPr lang="es-ES" sz="1200" b="0" i="0" kern="1200" baseline="0" dirty="0" smtClean="0">
                <a:solidFill>
                  <a:schemeClr val="tx1"/>
                </a:solidFill>
                <a:effectLst/>
                <a:latin typeface="+mn-lt"/>
                <a:ea typeface="+mn-ea"/>
                <a:cs typeface="+mn-cs"/>
              </a:rPr>
              <a:t> </a:t>
            </a:r>
            <a:r>
              <a:rPr lang="es-ES" sz="1200" b="0" i="0" kern="1200" baseline="0" dirty="0" err="1" smtClean="0">
                <a:solidFill>
                  <a:schemeClr val="tx1"/>
                </a:solidFill>
                <a:effectLst/>
                <a:latin typeface="+mn-lt"/>
                <a:ea typeface="+mn-ea"/>
                <a:cs typeface="+mn-cs"/>
              </a:rPr>
              <a:t>issues</a:t>
            </a:r>
            <a:r>
              <a:rPr lang="es-ES" sz="1200" b="0" i="0" kern="1200" baseline="0" dirty="0" smtClean="0">
                <a:solidFill>
                  <a:schemeClr val="tx1"/>
                </a:solidFill>
                <a:effectLst/>
                <a:latin typeface="+mn-lt"/>
                <a:ea typeface="+mn-ea"/>
                <a:cs typeface="+mn-cs"/>
              </a:rPr>
              <a:t>, </a:t>
            </a:r>
            <a:r>
              <a:rPr lang="es-ES" sz="1200" b="0" i="0" kern="1200" baseline="0" dirty="0" err="1" smtClean="0">
                <a:solidFill>
                  <a:schemeClr val="tx1"/>
                </a:solidFill>
                <a:effectLst/>
                <a:latin typeface="+mn-lt"/>
                <a:ea typeface="+mn-ea"/>
                <a:cs typeface="+mn-cs"/>
              </a:rPr>
              <a:t>taks</a:t>
            </a:r>
            <a:r>
              <a:rPr lang="es-ES" sz="1200" b="0" i="0" kern="1200" baseline="0" dirty="0" smtClean="0">
                <a:solidFill>
                  <a:schemeClr val="tx1"/>
                </a:solidFill>
                <a:effectLst/>
                <a:latin typeface="+mn-lt"/>
                <a:ea typeface="+mn-ea"/>
                <a:cs typeface="+mn-cs"/>
              </a:rPr>
              <a:t>, </a:t>
            </a:r>
            <a:r>
              <a:rPr lang="es-ES" sz="1200" b="0" i="0" kern="1200" baseline="0" dirty="0" err="1" smtClean="0">
                <a:solidFill>
                  <a:schemeClr val="tx1"/>
                </a:solidFill>
                <a:effectLst/>
                <a:latin typeface="+mn-lt"/>
                <a:ea typeface="+mn-ea"/>
                <a:cs typeface="+mn-cs"/>
              </a:rPr>
              <a:t>we</a:t>
            </a:r>
            <a:r>
              <a:rPr lang="es-ES" sz="1200" b="0" i="0" kern="1200" baseline="0" dirty="0" smtClean="0">
                <a:solidFill>
                  <a:schemeClr val="tx1"/>
                </a:solidFill>
                <a:effectLst/>
                <a:latin typeface="+mn-lt"/>
                <a:ea typeface="+mn-ea"/>
                <a:cs typeface="+mn-cs"/>
              </a:rPr>
              <a:t> </a:t>
            </a:r>
            <a:r>
              <a:rPr lang="es-ES" sz="1200" b="0" i="0" kern="1200" baseline="0" dirty="0" err="1" smtClean="0">
                <a:solidFill>
                  <a:schemeClr val="tx1"/>
                </a:solidFill>
                <a:effectLst/>
                <a:latin typeface="+mn-lt"/>
                <a:ea typeface="+mn-ea"/>
                <a:cs typeface="+mn-cs"/>
              </a:rPr>
              <a:t>address</a:t>
            </a:r>
            <a:r>
              <a:rPr lang="es-ES" sz="1200" b="0" i="0" kern="1200" baseline="0" dirty="0" smtClean="0">
                <a:solidFill>
                  <a:schemeClr val="tx1"/>
                </a:solidFill>
                <a:effectLst/>
                <a:latin typeface="+mn-lt"/>
                <a:ea typeface="+mn-ea"/>
                <a:cs typeface="+mn-cs"/>
              </a:rPr>
              <a:t>…</a:t>
            </a:r>
            <a:endParaRPr lang="es-ES" dirty="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8</a:t>
            </a:fld>
            <a:endParaRPr lang="es-ES"/>
          </a:p>
        </p:txBody>
      </p:sp>
    </p:spTree>
    <p:extLst>
      <p:ext uri="{BB962C8B-B14F-4D97-AF65-F5344CB8AC3E}">
        <p14:creationId xmlns:p14="http://schemas.microsoft.com/office/powerpoint/2010/main" val="1421309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Focusing on Open Access, I think one of our strengths</a:t>
            </a:r>
            <a:r>
              <a:rPr lang="en-US" baseline="0" dirty="0" smtClean="0"/>
              <a:t> is the use of gateways between </a:t>
            </a:r>
            <a:r>
              <a:rPr lang="en-US" baseline="0" dirty="0" err="1" smtClean="0"/>
              <a:t>RiuNet</a:t>
            </a:r>
            <a:r>
              <a:rPr lang="en-US" baseline="0" dirty="0" smtClean="0"/>
              <a:t> and other internal databases.</a:t>
            </a:r>
          </a:p>
          <a:p>
            <a:endParaRPr lang="en-US" baseline="0" dirty="0" smtClean="0"/>
          </a:p>
          <a:p>
            <a:r>
              <a:rPr lang="en-US" dirty="0" smtClean="0"/>
              <a:t>Ours is a "technical" university, and therefore the efficiency in the processes </a:t>
            </a:r>
            <a:r>
              <a:rPr lang="es-ES" dirty="0" err="1" smtClean="0"/>
              <a:t>is</a:t>
            </a:r>
            <a:r>
              <a:rPr lang="es-ES" dirty="0" smtClean="0"/>
              <a:t> </a:t>
            </a:r>
            <a:r>
              <a:rPr lang="es-ES" dirty="0" err="1" smtClean="0"/>
              <a:t>highly</a:t>
            </a:r>
            <a:r>
              <a:rPr lang="es-ES" dirty="0" smtClean="0"/>
              <a:t> </a:t>
            </a:r>
            <a:r>
              <a:rPr lang="es-ES" dirty="0" err="1" smtClean="0"/>
              <a:t>valued</a:t>
            </a:r>
            <a:r>
              <a:rPr lang="en-US" dirty="0" smtClean="0"/>
              <a:t>, for that reason, the use of semi-automatic processes that avoid duplication in metadata filling and file loading is enhanced.</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the field of research, the gateway with the CRIS is the most important. But firstly, when authors load their publications on the CRIS, they have available an API with Web of Science database.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Gateways with different Editorial collections, Research, Teaching, Congress… load records and files in </a:t>
            </a:r>
            <a:r>
              <a:rPr lang="en-US" baseline="0" dirty="0" err="1" smtClean="0"/>
              <a:t>RiuNet</a:t>
            </a:r>
            <a:r>
              <a:rPr lang="en-US"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same can be said about Doctoral Thesis and master/bachelor theses, they are managed in their own </a:t>
            </a:r>
            <a:r>
              <a:rPr lang="en-US" baseline="0" dirty="0" err="1" smtClean="0"/>
              <a:t>apliccations</a:t>
            </a:r>
            <a:r>
              <a:rPr lang="en-US" baseline="0" dirty="0" smtClean="0"/>
              <a:t> and </a:t>
            </a:r>
            <a:r>
              <a:rPr lang="en-US" dirty="0" smtClean="0"/>
              <a:t>once they have been defended, goes on repository.</a:t>
            </a: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On other hand </a:t>
            </a:r>
            <a:r>
              <a:rPr lang="en-US" baseline="0" dirty="0" err="1" smtClean="0"/>
              <a:t>PoliMedia</a:t>
            </a:r>
            <a:r>
              <a:rPr lang="en-US" baseline="0" dirty="0" smtClean="0"/>
              <a:t> is a collection of Learning Objects made by professors for their students, they are elaborated in a specific application and finally go on </a:t>
            </a:r>
            <a:r>
              <a:rPr lang="en-US" baseline="0" dirty="0" err="1" smtClean="0"/>
              <a:t>RiuNet</a:t>
            </a:r>
            <a:r>
              <a:rPr lang="en-US" baseline="0" dirty="0" smtClean="0"/>
              <a:t> </a:t>
            </a:r>
            <a:r>
              <a:rPr lang="es-ES" dirty="0" smtClean="0">
                <a:hlinkClick r:id="rId3"/>
              </a:rPr>
              <a:t>https://riunet.upv.es/handle/10251/192</a:t>
            </a:r>
            <a:r>
              <a:rPr lang="es-ES" dirty="0" smtClean="0"/>
              <a:t> </a:t>
            </a:r>
            <a:r>
              <a:rPr lang="en-US"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PoliPapers</a:t>
            </a:r>
            <a:r>
              <a:rPr lang="en-US" baseline="0" dirty="0" smtClean="0"/>
              <a:t> is the portal of journals published by the University and is managed by two Units: Editorial and Library </a:t>
            </a:r>
            <a:r>
              <a:rPr lang="es-ES" dirty="0" smtClean="0">
                <a:hlinkClick r:id="rId4"/>
              </a:rPr>
              <a:t>https://polipapers.upv.es/</a:t>
            </a:r>
            <a:r>
              <a:rPr lang="es-ES" dirty="0" smtClean="0"/>
              <a:t> . </a:t>
            </a:r>
            <a:r>
              <a:rPr lang="es-ES" dirty="0" err="1" smtClean="0"/>
              <a:t>Now</a:t>
            </a:r>
            <a:r>
              <a:rPr lang="es-ES" dirty="0" smtClean="0"/>
              <a:t> </a:t>
            </a:r>
            <a:r>
              <a:rPr lang="es-ES" dirty="0" err="1" smtClean="0"/>
              <a:t>we</a:t>
            </a:r>
            <a:r>
              <a:rPr lang="es-ES" dirty="0" smtClean="0"/>
              <a:t> </a:t>
            </a:r>
            <a:r>
              <a:rPr lang="es-ES" dirty="0" err="1" smtClean="0"/>
              <a:t>have</a:t>
            </a:r>
            <a:r>
              <a:rPr lang="es-ES" dirty="0" smtClean="0"/>
              <a:t> 28 </a:t>
            </a:r>
            <a:r>
              <a:rPr lang="es-ES" dirty="0" err="1" smtClean="0"/>
              <a:t>journals</a:t>
            </a:r>
            <a:r>
              <a:rPr lang="es-ES" dirty="0" smtClean="0"/>
              <a:t> and </a:t>
            </a:r>
            <a:r>
              <a:rPr lang="es-ES" dirty="0" err="1" smtClean="0"/>
              <a:t>the</a:t>
            </a:r>
            <a:r>
              <a:rPr lang="es-ES" dirty="0" smtClean="0"/>
              <a:t> </a:t>
            </a:r>
            <a:r>
              <a:rPr lang="es-ES" dirty="0" err="1" smtClean="0"/>
              <a:t>content</a:t>
            </a:r>
            <a:r>
              <a:rPr lang="es-ES" dirty="0" smtClean="0"/>
              <a:t> </a:t>
            </a:r>
            <a:r>
              <a:rPr lang="es-ES" dirty="0" err="1" smtClean="0"/>
              <a:t>go</a:t>
            </a:r>
            <a:r>
              <a:rPr lang="es-ES" dirty="0" smtClean="0"/>
              <a:t> </a:t>
            </a:r>
            <a:r>
              <a:rPr lang="es-ES" dirty="0" err="1" smtClean="0"/>
              <a:t>from</a:t>
            </a:r>
            <a:r>
              <a:rPr lang="es-ES" dirty="0" smtClean="0"/>
              <a:t> </a:t>
            </a:r>
            <a:r>
              <a:rPr lang="es-ES" dirty="0" err="1" smtClean="0"/>
              <a:t>PoliPapers</a:t>
            </a:r>
            <a:r>
              <a:rPr lang="es-ES" dirty="0" smtClean="0"/>
              <a:t> to </a:t>
            </a:r>
            <a:r>
              <a:rPr lang="es-ES" dirty="0" err="1" smtClean="0"/>
              <a:t>RiuNet</a:t>
            </a:r>
            <a:r>
              <a:rPr lang="es-ES"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smtClean="0"/>
              <a:t>All</a:t>
            </a:r>
            <a:r>
              <a:rPr lang="es-ES" dirty="0" smtClean="0"/>
              <a:t> </a:t>
            </a:r>
            <a:r>
              <a:rPr lang="es-ES" dirty="0" err="1" smtClean="0"/>
              <a:t>these</a:t>
            </a:r>
            <a:r>
              <a:rPr lang="es-ES" dirty="0" smtClean="0"/>
              <a:t> </a:t>
            </a:r>
            <a:r>
              <a:rPr lang="es-ES" dirty="0" err="1" smtClean="0"/>
              <a:t>gateways</a:t>
            </a:r>
            <a:r>
              <a:rPr lang="es-ES" dirty="0" smtClean="0"/>
              <a:t> are </a:t>
            </a:r>
            <a:r>
              <a:rPr lang="es-ES" dirty="0" err="1" smtClean="0"/>
              <a:t>semiautomatic</a:t>
            </a:r>
            <a:r>
              <a:rPr lang="es-ES" baseline="0" dirty="0" smtClean="0"/>
              <a:t> </a:t>
            </a:r>
            <a:r>
              <a:rPr lang="es-ES" baseline="0" dirty="0" err="1" smtClean="0"/>
              <a:t>process</a:t>
            </a:r>
            <a:r>
              <a:rPr lang="es-ES" baseline="0" dirty="0" smtClean="0"/>
              <a:t>, Library </a:t>
            </a:r>
            <a:r>
              <a:rPr lang="es-ES" baseline="0" dirty="0" err="1" smtClean="0"/>
              <a:t>reviews</a:t>
            </a:r>
            <a:r>
              <a:rPr lang="es-ES" baseline="0" dirty="0" smtClean="0"/>
              <a:t> and completes </a:t>
            </a:r>
            <a:r>
              <a:rPr lang="es-ES" baseline="0" dirty="0" err="1" smtClean="0"/>
              <a:t>metadata</a:t>
            </a:r>
            <a:r>
              <a:rPr lang="es-ES" baseline="0" dirty="0" smtClean="0"/>
              <a:t>, files, etc., </a:t>
            </a:r>
            <a:r>
              <a:rPr lang="es-ES" baseline="0" dirty="0" err="1" smtClean="0"/>
              <a:t>but</a:t>
            </a:r>
            <a:r>
              <a:rPr lang="es-ES" baseline="0" dirty="0" smtClean="0"/>
              <a:t> </a:t>
            </a:r>
            <a:r>
              <a:rPr lang="es-ES" baseline="0" dirty="0" err="1" smtClean="0"/>
              <a:t>nobody</a:t>
            </a:r>
            <a:r>
              <a:rPr lang="es-ES" baseline="0" dirty="0" smtClean="0"/>
              <a:t> “</a:t>
            </a:r>
            <a:r>
              <a:rPr lang="es-ES" baseline="0" dirty="0" err="1" smtClean="0"/>
              <a:t>retype</a:t>
            </a:r>
            <a:r>
              <a:rPr lang="es-ES" baseline="0" dirty="0" smtClean="0"/>
              <a:t>” </a:t>
            </a:r>
            <a:r>
              <a:rPr lang="es-ES" baseline="0" dirty="0" err="1" smtClean="0"/>
              <a:t>metadata</a:t>
            </a:r>
            <a:r>
              <a:rPr lang="es-ES" baseline="0" dirty="0" smtClean="0"/>
              <a:t> </a:t>
            </a:r>
            <a:r>
              <a:rPr lang="es-ES" baseline="0" dirty="0" err="1" smtClean="0"/>
              <a:t>twice</a:t>
            </a:r>
            <a:r>
              <a:rPr lang="es-ES" baseline="0" dirty="0" smtClean="0"/>
              <a:t>.</a:t>
            </a:r>
            <a:r>
              <a:rPr lang="es-ES" dirty="0" smtClean="0"/>
              <a:t> </a:t>
            </a:r>
            <a:endParaRPr lang="es-ES" dirty="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9</a:t>
            </a:fld>
            <a:endParaRPr lang="es-ES"/>
          </a:p>
        </p:txBody>
      </p:sp>
    </p:spTree>
    <p:extLst>
      <p:ext uri="{BB962C8B-B14F-4D97-AF65-F5344CB8AC3E}">
        <p14:creationId xmlns:p14="http://schemas.microsoft.com/office/powerpoint/2010/main" val="3624983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In </a:t>
            </a:r>
            <a:r>
              <a:rPr lang="es-ES" dirty="0" err="1" smtClean="0"/>
              <a:t>this</a:t>
            </a:r>
            <a:r>
              <a:rPr lang="es-ES" dirty="0" smtClean="0"/>
              <a:t> </a:t>
            </a:r>
            <a:r>
              <a:rPr lang="es-ES" dirty="0" err="1" smtClean="0"/>
              <a:t>infographic</a:t>
            </a:r>
            <a:r>
              <a:rPr lang="es-ES" dirty="0" smtClean="0"/>
              <a:t> </a:t>
            </a:r>
            <a:r>
              <a:rPr lang="es-ES" dirty="0" err="1" smtClean="0"/>
              <a:t>we</a:t>
            </a:r>
            <a:r>
              <a:rPr lang="es-ES" dirty="0" smtClean="0"/>
              <a:t> can </a:t>
            </a:r>
            <a:r>
              <a:rPr lang="es-ES" dirty="0" err="1" smtClean="0"/>
              <a:t>follow</a:t>
            </a:r>
            <a:r>
              <a:rPr lang="es-ES" dirty="0" smtClean="0"/>
              <a:t> </a:t>
            </a:r>
            <a:r>
              <a:rPr lang="es-ES" dirty="0" err="1" smtClean="0"/>
              <a:t>successives</a:t>
            </a:r>
            <a:r>
              <a:rPr lang="es-ES" dirty="0" smtClean="0"/>
              <a:t> </a:t>
            </a:r>
            <a:r>
              <a:rPr lang="es-ES" dirty="0" err="1" smtClean="0"/>
              <a:t>steps</a:t>
            </a:r>
            <a:r>
              <a:rPr lang="es-ES" dirty="0" smtClean="0"/>
              <a:t> in </a:t>
            </a:r>
            <a:r>
              <a:rPr lang="es-ES" dirty="0" err="1" smtClean="0"/>
              <a:t>life</a:t>
            </a:r>
            <a:r>
              <a:rPr lang="es-ES" dirty="0" smtClean="0"/>
              <a:t> of </a:t>
            </a:r>
            <a:r>
              <a:rPr lang="es-ES" dirty="0" err="1" smtClean="0"/>
              <a:t>RiuNet</a:t>
            </a:r>
            <a:r>
              <a:rPr lang="es-ES" dirty="0" smtClean="0"/>
              <a:t>.</a:t>
            </a:r>
          </a:p>
          <a:p>
            <a:endParaRPr lang="es-ES" dirty="0" smtClean="0"/>
          </a:p>
          <a:p>
            <a:r>
              <a:rPr lang="es-ES" dirty="0" err="1" smtClean="0"/>
              <a:t>Was</a:t>
            </a:r>
            <a:r>
              <a:rPr lang="es-ES" baseline="0" dirty="0" smtClean="0"/>
              <a:t> </a:t>
            </a:r>
            <a:r>
              <a:rPr lang="es-ES" baseline="0" dirty="0" err="1" smtClean="0"/>
              <a:t>launched</a:t>
            </a:r>
            <a:r>
              <a:rPr lang="es-ES" baseline="0" dirty="0" smtClean="0"/>
              <a:t> </a:t>
            </a:r>
            <a:r>
              <a:rPr lang="es-ES" baseline="0" dirty="0" err="1" smtClean="0"/>
              <a:t>RiuNet</a:t>
            </a:r>
            <a:r>
              <a:rPr lang="es-ES" baseline="0" dirty="0" smtClean="0"/>
              <a:t> eleven </a:t>
            </a:r>
            <a:r>
              <a:rPr lang="es-ES" baseline="0" dirty="0" err="1" smtClean="0"/>
              <a:t>years</a:t>
            </a:r>
            <a:r>
              <a:rPr lang="es-ES" baseline="0" dirty="0" smtClean="0"/>
              <a:t> </a:t>
            </a:r>
            <a:r>
              <a:rPr lang="es-ES" baseline="0" dirty="0" err="1" smtClean="0"/>
              <a:t>ago</a:t>
            </a:r>
            <a:r>
              <a:rPr lang="es-ES" baseline="0" dirty="0" smtClean="0"/>
              <a:t> and</a:t>
            </a:r>
            <a:r>
              <a:rPr lang="en-US" dirty="0" smtClean="0"/>
              <a:t> from the beginning it has been managed by Library.</a:t>
            </a:r>
          </a:p>
          <a:p>
            <a:endParaRPr lang="en-US" dirty="0" smtClean="0"/>
          </a:p>
          <a:p>
            <a:r>
              <a:rPr lang="en-US" dirty="0" smtClean="0"/>
              <a:t>2011 was an important year for Open Access in Spain.</a:t>
            </a:r>
          </a:p>
          <a:p>
            <a:pPr marL="171450" indent="-171450">
              <a:buFont typeface="Arial" panose="020B0604020202020204" pitchFamily="34" charset="0"/>
              <a:buChar char="•"/>
            </a:pPr>
            <a:r>
              <a:rPr lang="en-US" dirty="0" smtClean="0"/>
              <a:t>The Law of Science, in article 37, strongly committed to Open Access, forcing the deposit in a repository of publications resulting from publicly funded research</a:t>
            </a:r>
          </a:p>
          <a:p>
            <a:pPr marL="171450" indent="-171450">
              <a:buFont typeface="Arial" panose="020B0604020202020204" pitchFamily="34" charset="0"/>
              <a:buChar char="•"/>
            </a:pPr>
            <a:r>
              <a:rPr lang="en-US" dirty="0" smtClean="0"/>
              <a:t>In addition, the Royal Decree on Doctoral Studies, in article 14, forces the university where the thesis has been read to take care of the open archive in an institutional repository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smtClean="0">
                <a:solidFill>
                  <a:schemeClr val="tx1"/>
                </a:solidFill>
                <a:effectLst/>
                <a:latin typeface="+mn-lt"/>
                <a:ea typeface="+mn-ea"/>
                <a:cs typeface="+mn-cs"/>
              </a:rPr>
              <a:t>With this legal support the Spanish universities began to dictate their own Open Access Policies, and so did the </a:t>
            </a:r>
            <a:r>
              <a:rPr lang="en-US" sz="1200" b="0" i="0" kern="1200" dirty="0" err="1" smtClean="0">
                <a:solidFill>
                  <a:schemeClr val="tx1"/>
                </a:solidFill>
                <a:effectLst/>
                <a:latin typeface="+mn-lt"/>
                <a:ea typeface="+mn-ea"/>
                <a:cs typeface="+mn-cs"/>
              </a:rPr>
              <a:t>Universitat</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Politécnica</a:t>
            </a:r>
            <a:r>
              <a:rPr lang="en-US" sz="1200" b="0" i="0" kern="1200" dirty="0" smtClean="0">
                <a:solidFill>
                  <a:schemeClr val="tx1"/>
                </a:solidFill>
                <a:effectLst/>
                <a:latin typeface="+mn-lt"/>
                <a:ea typeface="+mn-ea"/>
                <a:cs typeface="+mn-cs"/>
              </a:rPr>
              <a:t> de Valencia (UPV).</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1200" b="0" i="0" kern="1200" dirty="0" smtClean="0">
                <a:solidFill>
                  <a:schemeClr val="tx1"/>
                </a:solidFill>
                <a:effectLst/>
                <a:latin typeface="+mn-lt"/>
                <a:ea typeface="+mn-ea"/>
                <a:cs typeface="+mn-cs"/>
              </a:rPr>
              <a:t>T</a:t>
            </a:r>
            <a:r>
              <a:rPr lang="en-US" sz="1200" b="0" i="0" kern="1200" dirty="0" smtClean="0">
                <a:solidFill>
                  <a:schemeClr val="tx1"/>
                </a:solidFill>
                <a:effectLst/>
                <a:latin typeface="+mn-lt"/>
                <a:ea typeface="+mn-ea"/>
                <a:cs typeface="+mn-cs"/>
              </a:rPr>
              <a:t>wo years later the university regulates the bachelor thesis, opening the way to its open deposit in </a:t>
            </a:r>
            <a:r>
              <a:rPr lang="en-US" sz="1200" b="0" i="0" kern="1200" dirty="0" err="1" smtClean="0">
                <a:solidFill>
                  <a:schemeClr val="tx1"/>
                </a:solidFill>
                <a:effectLst/>
                <a:latin typeface="+mn-lt"/>
                <a:ea typeface="+mn-ea"/>
                <a:cs typeface="+mn-cs"/>
              </a:rPr>
              <a:t>RiuNet</a:t>
            </a:r>
            <a:r>
              <a:rPr lang="en-US" sz="1200" b="0" i="0" kern="1200" dirty="0" smtClean="0">
                <a:solidFill>
                  <a:schemeClr val="tx1"/>
                </a:solidFill>
                <a:effectLst/>
                <a:latin typeface="+mn-lt"/>
                <a:ea typeface="+mn-ea"/>
                <a:cs typeface="+mn-cs"/>
              </a:rPr>
              <a:t>, although University leaves the decision in the hands of the student.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In 2014 the "doctoral theses by compendium" are generalized, that is, theses in which previously published articles are collected. The deposit in </a:t>
            </a:r>
            <a:r>
              <a:rPr lang="en-US" dirty="0" err="1" smtClean="0"/>
              <a:t>RiuNet</a:t>
            </a:r>
            <a:r>
              <a:rPr lang="en-US" dirty="0" smtClean="0"/>
              <a:t> under open access generates conflicts, since generally the articles have copyright protected. The procedure for these cases is written</a:t>
            </a:r>
            <a:r>
              <a:rPr lang="en-US" baseline="0" dirty="0" smtClean="0"/>
              <a:t> to editors,</a:t>
            </a:r>
            <a:r>
              <a:rPr lang="en-US" dirty="0" smtClean="0"/>
              <a:t> requesting permission,</a:t>
            </a:r>
            <a:r>
              <a:rPr lang="en-US" baseline="0" dirty="0" smtClean="0"/>
              <a:t> generally they</a:t>
            </a:r>
            <a:r>
              <a:rPr lang="en-US" dirty="0" smtClean="0"/>
              <a:t> grant it and, if applicable, thesis have</a:t>
            </a:r>
            <a:r>
              <a:rPr lang="en-US" baseline="0" dirty="0" smtClean="0"/>
              <a:t> a embargo period </a:t>
            </a:r>
            <a:r>
              <a:rPr lang="en-US" dirty="0" smtClean="0"/>
              <a:t>until the last term expires.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
            </a:r>
            <a:br>
              <a:rPr lang="en-US" dirty="0" smtClean="0"/>
            </a:br>
            <a:r>
              <a:rPr lang="en-US" sz="1200" b="0" i="0" kern="1200" dirty="0" smtClean="0">
                <a:solidFill>
                  <a:schemeClr val="tx1"/>
                </a:solidFill>
                <a:effectLst/>
                <a:latin typeface="+mn-lt"/>
                <a:ea typeface="+mn-ea"/>
                <a:cs typeface="+mn-cs"/>
              </a:rPr>
              <a:t>In 2015 we started assigning DOIs to doctoral theses,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and the following year the functionality of </a:t>
            </a:r>
            <a:r>
              <a:rPr lang="en-US" sz="1200" b="0" i="1" kern="1200" dirty="0" smtClean="0">
                <a:solidFill>
                  <a:schemeClr val="tx1"/>
                </a:solidFill>
                <a:effectLst/>
                <a:latin typeface="+mn-lt"/>
                <a:ea typeface="+mn-ea"/>
                <a:cs typeface="+mn-cs"/>
              </a:rPr>
              <a:t>Request a Copy</a:t>
            </a:r>
            <a:r>
              <a:rPr lang="en-US" sz="1200" b="0" i="0" kern="1200" dirty="0" smtClean="0">
                <a:solidFill>
                  <a:schemeClr val="tx1"/>
                </a:solidFill>
                <a:effectLst/>
                <a:latin typeface="+mn-lt"/>
                <a:ea typeface="+mn-ea"/>
                <a:cs typeface="+mn-cs"/>
              </a:rPr>
              <a:t> was implemented, by the end of 2018 4,024 publications had already been sent by this way.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smtClean="0">
                <a:solidFill>
                  <a:schemeClr val="tx1"/>
                </a:solidFill>
                <a:effectLst/>
                <a:latin typeface="+mn-lt"/>
                <a:ea typeface="+mn-ea"/>
                <a:cs typeface="+mn-cs"/>
              </a:rPr>
              <a:t>In 2017, the university launched the author profile portal, and linked it to the institutional directory. Although the project has a limited scope, at least it makes more visible the production of the UPV authors.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smtClean="0">
                <a:solidFill>
                  <a:schemeClr val="tx1"/>
                </a:solidFill>
                <a:effectLst/>
                <a:latin typeface="+mn-lt"/>
                <a:ea typeface="+mn-ea"/>
                <a:cs typeface="+mn-cs"/>
              </a:rPr>
              <a:t>In 2018 </a:t>
            </a:r>
            <a:r>
              <a:rPr lang="en-US" sz="1200" b="0" i="0" kern="1200" dirty="0" err="1" smtClean="0">
                <a:solidFill>
                  <a:schemeClr val="tx1"/>
                </a:solidFill>
                <a:effectLst/>
                <a:latin typeface="+mn-lt"/>
                <a:ea typeface="+mn-ea"/>
                <a:cs typeface="+mn-cs"/>
              </a:rPr>
              <a:t>RiuNet</a:t>
            </a:r>
            <a:r>
              <a:rPr lang="en-US" sz="1200" b="0" i="0" kern="1200" dirty="0" smtClean="0">
                <a:solidFill>
                  <a:schemeClr val="tx1"/>
                </a:solidFill>
                <a:effectLst/>
                <a:latin typeface="+mn-lt"/>
                <a:ea typeface="+mn-ea"/>
                <a:cs typeface="+mn-cs"/>
              </a:rPr>
              <a:t> incorporates some new heritage collections and starts up the Geolocation Service that allows you to relate a document to a territory.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At the end of 2018 </a:t>
            </a:r>
            <a:r>
              <a:rPr lang="en-US" dirty="0" err="1" smtClean="0"/>
              <a:t>Riunet</a:t>
            </a:r>
            <a:r>
              <a:rPr lang="en-US" dirty="0" smtClean="0"/>
              <a:t> had more than</a:t>
            </a:r>
            <a:r>
              <a:rPr lang="en-US" baseline="0" dirty="0" smtClean="0"/>
              <a:t> 60 millions of downloads, more than 50.000 open publications, almost 3.000 geolocations and had provided more than 4.000 publications.</a:t>
            </a:r>
            <a:endParaRPr 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ES" sz="1200" b="0" i="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5E3F3A87-0CAE-4E90-AFBE-A45101456175}" type="slidenum">
              <a:rPr lang="es-ES" smtClean="0"/>
              <a:t>10</a:t>
            </a:fld>
            <a:endParaRPr lang="es-ES"/>
          </a:p>
        </p:txBody>
      </p:sp>
    </p:spTree>
    <p:extLst>
      <p:ext uri="{BB962C8B-B14F-4D97-AF65-F5344CB8AC3E}">
        <p14:creationId xmlns:p14="http://schemas.microsoft.com/office/powerpoint/2010/main" val="645302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
            </a:r>
            <a:br>
              <a:rPr lang="en-US" dirty="0" smtClean="0"/>
            </a:br>
            <a:r>
              <a:rPr lang="en-US" dirty="0" smtClean="0"/>
              <a:t>H</a:t>
            </a:r>
            <a:r>
              <a:rPr lang="en-US" sz="1200" b="0" i="0" kern="1200" dirty="0" smtClean="0">
                <a:solidFill>
                  <a:schemeClr val="tx1"/>
                </a:solidFill>
                <a:effectLst/>
                <a:latin typeface="+mn-lt"/>
                <a:ea typeface="+mn-ea"/>
                <a:cs typeface="+mn-cs"/>
              </a:rPr>
              <a:t>ere we can see the growth of </a:t>
            </a:r>
            <a:r>
              <a:rPr lang="en-US" sz="1200" b="0" i="0" kern="1200" dirty="0" err="1" smtClean="0">
                <a:solidFill>
                  <a:schemeClr val="tx1"/>
                </a:solidFill>
                <a:effectLst/>
                <a:latin typeface="+mn-lt"/>
                <a:ea typeface="+mn-ea"/>
                <a:cs typeface="+mn-cs"/>
              </a:rPr>
              <a:t>Riunet</a:t>
            </a:r>
            <a:r>
              <a:rPr lang="en-US" sz="1200" b="0" i="0" kern="1200" dirty="0" smtClean="0">
                <a:solidFill>
                  <a:schemeClr val="tx1"/>
                </a:solidFill>
                <a:effectLst/>
                <a:latin typeface="+mn-lt"/>
                <a:ea typeface="+mn-ea"/>
                <a:cs typeface="+mn-cs"/>
              </a:rPr>
              <a:t> every year.</a:t>
            </a:r>
            <a:endParaRPr lang="es-ES" dirty="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11</a:t>
            </a:fld>
            <a:endParaRPr lang="es-ES"/>
          </a:p>
        </p:txBody>
      </p:sp>
    </p:spTree>
    <p:extLst>
      <p:ext uri="{BB962C8B-B14F-4D97-AF65-F5344CB8AC3E}">
        <p14:creationId xmlns:p14="http://schemas.microsoft.com/office/powerpoint/2010/main" val="3513285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And here we can see the structure of </a:t>
            </a:r>
            <a:r>
              <a:rPr lang="en-US" dirty="0" err="1" smtClean="0"/>
              <a:t>RiuNet</a:t>
            </a:r>
            <a:r>
              <a:rPr lang="en-US" dirty="0" smtClean="0"/>
              <a:t> and the current figures in November 2019</a:t>
            </a:r>
          </a:p>
          <a:p>
            <a:pPr marL="171450" indent="-171450">
              <a:buFont typeface="Arial" panose="020B0604020202020204" pitchFamily="34" charset="0"/>
              <a:buChar char="•"/>
            </a:pPr>
            <a:r>
              <a:rPr lang="es-ES" dirty="0" smtClean="0"/>
              <a:t>49.217 </a:t>
            </a:r>
            <a:r>
              <a:rPr lang="en-US" dirty="0" smtClean="0"/>
              <a:t>records in the Teaching Collections</a:t>
            </a:r>
          </a:p>
          <a:p>
            <a:pPr marL="171450" indent="-171450">
              <a:buFont typeface="Arial" panose="020B0604020202020204" pitchFamily="34" charset="0"/>
              <a:buChar char="•"/>
            </a:pPr>
            <a:r>
              <a:rPr lang="en-US" dirty="0" smtClean="0"/>
              <a:t>818 Institutional records</a:t>
            </a:r>
          </a:p>
          <a:p>
            <a:pPr marL="171450" indent="-171450">
              <a:buFont typeface="Arial" panose="020B0604020202020204" pitchFamily="34" charset="0"/>
              <a:buChar char="•"/>
            </a:pPr>
            <a:r>
              <a:rPr lang="en-US" dirty="0" smtClean="0"/>
              <a:t>30.624 records</a:t>
            </a:r>
            <a:r>
              <a:rPr lang="en-US" baseline="0" dirty="0" smtClean="0"/>
              <a:t> in Research Collections</a:t>
            </a:r>
          </a:p>
          <a:p>
            <a:pPr marL="171450" indent="-171450">
              <a:buFont typeface="Arial" panose="020B0604020202020204" pitchFamily="34" charset="0"/>
              <a:buChar char="•"/>
            </a:pPr>
            <a:r>
              <a:rPr lang="en-US" baseline="0" dirty="0" smtClean="0"/>
              <a:t>11.660 Patrimonial Records</a:t>
            </a:r>
          </a:p>
          <a:p>
            <a:pPr marL="0" indent="0">
              <a:buFont typeface="Arial" panose="020B0604020202020204" pitchFamily="34" charset="0"/>
              <a:buNone/>
            </a:pPr>
            <a:r>
              <a:rPr lang="en-US" baseline="0" dirty="0" smtClean="0"/>
              <a:t>In total 92.319 records</a:t>
            </a:r>
            <a:endParaRPr lang="es-ES" dirty="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12</a:t>
            </a:fld>
            <a:endParaRPr lang="es-ES"/>
          </a:p>
        </p:txBody>
      </p:sp>
    </p:spTree>
    <p:extLst>
      <p:ext uri="{BB962C8B-B14F-4D97-AF65-F5344CB8AC3E}">
        <p14:creationId xmlns:p14="http://schemas.microsoft.com/office/powerpoint/2010/main" val="2113587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Obviously</a:t>
            </a:r>
            <a:r>
              <a:rPr lang="es-ES" dirty="0" smtClean="0"/>
              <a:t> </a:t>
            </a:r>
            <a:r>
              <a:rPr lang="es-ES" dirty="0" err="1" smtClean="0"/>
              <a:t>we</a:t>
            </a:r>
            <a:r>
              <a:rPr lang="es-ES" dirty="0" smtClean="0"/>
              <a:t> try to </a:t>
            </a:r>
            <a:r>
              <a:rPr lang="es-ES" dirty="0" err="1" smtClean="0"/>
              <a:t>make</a:t>
            </a:r>
            <a:r>
              <a:rPr lang="es-ES" dirty="0" smtClean="0"/>
              <a:t> </a:t>
            </a:r>
            <a:r>
              <a:rPr lang="es-ES" dirty="0" err="1" smtClean="0"/>
              <a:t>RiuNet</a:t>
            </a:r>
            <a:r>
              <a:rPr lang="es-ES" dirty="0" smtClean="0"/>
              <a:t> visible in </a:t>
            </a:r>
            <a:r>
              <a:rPr lang="es-ES" dirty="0" err="1" smtClean="0"/>
              <a:t>the</a:t>
            </a:r>
            <a:r>
              <a:rPr lang="es-ES" dirty="0" smtClean="0"/>
              <a:t> </a:t>
            </a:r>
            <a:r>
              <a:rPr lang="es-ES" dirty="0" err="1" smtClean="0"/>
              <a:t>world</a:t>
            </a:r>
            <a:r>
              <a:rPr lang="es-ES" dirty="0" smtClean="0"/>
              <a:t>.</a:t>
            </a:r>
          </a:p>
          <a:p>
            <a:endParaRPr lang="es-ES" dirty="0" smtClean="0"/>
          </a:p>
          <a:p>
            <a:r>
              <a:rPr lang="es-ES" dirty="0" err="1" smtClean="0"/>
              <a:t>RiuNet</a:t>
            </a:r>
            <a:r>
              <a:rPr lang="es-ES" dirty="0" smtClean="0"/>
              <a:t> </a:t>
            </a:r>
            <a:r>
              <a:rPr lang="es-ES" dirty="0" err="1" smtClean="0"/>
              <a:t>Contents</a:t>
            </a:r>
            <a:r>
              <a:rPr lang="es-ES" dirty="0" smtClean="0"/>
              <a:t> in: Recolecta, </a:t>
            </a:r>
            <a:r>
              <a:rPr lang="es-ES" dirty="0" err="1" smtClean="0"/>
              <a:t>OpenDOAR</a:t>
            </a:r>
            <a:r>
              <a:rPr lang="es-ES" dirty="0" smtClean="0"/>
              <a:t>, </a:t>
            </a:r>
            <a:r>
              <a:rPr lang="es-ES" dirty="0" err="1" smtClean="0"/>
              <a:t>Scholar</a:t>
            </a:r>
            <a:r>
              <a:rPr lang="es-ES" dirty="0" smtClean="0"/>
              <a:t>, BASE, Hispana, </a:t>
            </a:r>
            <a:r>
              <a:rPr lang="es-ES" dirty="0" err="1" smtClean="0"/>
              <a:t>OpenAire</a:t>
            </a:r>
            <a:r>
              <a:rPr lang="es-ES" dirty="0" smtClean="0"/>
              <a:t>…</a:t>
            </a:r>
          </a:p>
          <a:p>
            <a:r>
              <a:rPr lang="es-ES" dirty="0" err="1" smtClean="0"/>
              <a:t>RiuNet</a:t>
            </a:r>
            <a:r>
              <a:rPr lang="es-ES" dirty="0" smtClean="0"/>
              <a:t> in </a:t>
            </a:r>
            <a:r>
              <a:rPr lang="es-ES" dirty="0" err="1" smtClean="0"/>
              <a:t>directory</a:t>
            </a:r>
            <a:r>
              <a:rPr lang="es-ES" baseline="0" dirty="0" smtClean="0"/>
              <a:t> in</a:t>
            </a:r>
            <a:r>
              <a:rPr lang="es-ES" dirty="0" smtClean="0"/>
              <a:t> </a:t>
            </a:r>
            <a:r>
              <a:rPr lang="es-ES" dirty="0" err="1" smtClean="0"/>
              <a:t>OpenDOAR</a:t>
            </a:r>
            <a:r>
              <a:rPr lang="es-ES" dirty="0" smtClean="0"/>
              <a:t>…</a:t>
            </a:r>
          </a:p>
          <a:p>
            <a:r>
              <a:rPr lang="es-ES" baseline="0" dirty="0" smtClean="0"/>
              <a:t>UPV Open Access </a:t>
            </a:r>
            <a:r>
              <a:rPr lang="es-ES" baseline="0" dirty="0" err="1" smtClean="0"/>
              <a:t>Politics</a:t>
            </a:r>
            <a:r>
              <a:rPr lang="es-ES" baseline="0" dirty="0" smtClean="0"/>
              <a:t> in </a:t>
            </a:r>
            <a:r>
              <a:rPr lang="es-ES" dirty="0" smtClean="0"/>
              <a:t>ROARMAP…</a:t>
            </a:r>
          </a:p>
          <a:p>
            <a:r>
              <a:rPr lang="es-ES" sz="1200" b="0" i="0" kern="1200" dirty="0" err="1" smtClean="0">
                <a:solidFill>
                  <a:schemeClr val="tx1"/>
                </a:solidFill>
                <a:effectLst/>
                <a:latin typeface="+mn-lt"/>
                <a:ea typeface="+mn-ea"/>
                <a:cs typeface="+mn-cs"/>
              </a:rPr>
              <a:t>Work</a:t>
            </a:r>
            <a:r>
              <a:rPr lang="es-ES" sz="1200" b="0" i="0" kern="1200" dirty="0" smtClean="0">
                <a:solidFill>
                  <a:schemeClr val="tx1"/>
                </a:solidFill>
                <a:effectLst/>
                <a:latin typeface="+mn-lt"/>
                <a:ea typeface="+mn-ea"/>
                <a:cs typeface="+mn-cs"/>
              </a:rPr>
              <a:t> </a:t>
            </a:r>
            <a:r>
              <a:rPr lang="es-ES" sz="1200" b="0" i="0" kern="1200" dirty="0" err="1" smtClean="0">
                <a:solidFill>
                  <a:schemeClr val="tx1"/>
                </a:solidFill>
                <a:effectLst/>
                <a:latin typeface="+mn-lt"/>
                <a:ea typeface="+mn-ea"/>
                <a:cs typeface="+mn-cs"/>
              </a:rPr>
              <a:t>groups</a:t>
            </a:r>
            <a:r>
              <a:rPr lang="es-ES" baseline="0" dirty="0" smtClean="0"/>
              <a:t>: CRUE-</a:t>
            </a:r>
            <a:r>
              <a:rPr lang="es-ES" baseline="0" dirty="0" err="1" smtClean="0"/>
              <a:t>Rebiun</a:t>
            </a:r>
            <a:r>
              <a:rPr lang="es-ES" baseline="0" dirty="0" smtClean="0"/>
              <a:t>, FECYT…</a:t>
            </a:r>
            <a:endParaRPr lang="es-ES" dirty="0" smtClean="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13</a:t>
            </a:fld>
            <a:endParaRPr lang="es-ES"/>
          </a:p>
        </p:txBody>
      </p:sp>
    </p:spTree>
    <p:extLst>
      <p:ext uri="{BB962C8B-B14F-4D97-AF65-F5344CB8AC3E}">
        <p14:creationId xmlns:p14="http://schemas.microsoft.com/office/powerpoint/2010/main" val="2683449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The</a:t>
            </a:r>
            <a:r>
              <a:rPr lang="es-ES" dirty="0" smtClean="0"/>
              <a:t> CRIS </a:t>
            </a:r>
            <a:r>
              <a:rPr lang="es-ES" dirty="0" err="1" smtClean="0"/>
              <a:t>is</a:t>
            </a:r>
            <a:r>
              <a:rPr lang="es-ES" dirty="0" smtClean="0"/>
              <a:t> </a:t>
            </a:r>
            <a:r>
              <a:rPr lang="es-ES" dirty="0" err="1" smtClean="0"/>
              <a:t>the</a:t>
            </a:r>
            <a:r>
              <a:rPr lang="es-ES" dirty="0" smtClean="0"/>
              <a:t> </a:t>
            </a:r>
            <a:r>
              <a:rPr lang="es-ES" dirty="0" err="1" smtClean="0"/>
              <a:t>source</a:t>
            </a:r>
            <a:r>
              <a:rPr lang="es-ES" dirty="0" smtClean="0"/>
              <a:t> </a:t>
            </a:r>
            <a:r>
              <a:rPr lang="es-ES" dirty="0" err="1" smtClean="0"/>
              <a:t>for</a:t>
            </a:r>
            <a:r>
              <a:rPr lang="es-ES" dirty="0" smtClean="0"/>
              <a:t> </a:t>
            </a:r>
            <a:r>
              <a:rPr lang="es-ES" dirty="0" err="1" smtClean="0"/>
              <a:t>this</a:t>
            </a:r>
            <a:r>
              <a:rPr lang="es-ES" dirty="0" smtClean="0"/>
              <a:t> </a:t>
            </a:r>
            <a:r>
              <a:rPr lang="es-ES" dirty="0" err="1" smtClean="0"/>
              <a:t>monitoring</a:t>
            </a:r>
            <a:r>
              <a:rPr lang="es-ES" baseline="0" dirty="0" smtClean="0"/>
              <a:t> OA </a:t>
            </a:r>
            <a:r>
              <a:rPr lang="es-ES" baseline="0" dirty="0" err="1" smtClean="0"/>
              <a:t>that</a:t>
            </a:r>
            <a:r>
              <a:rPr lang="es-ES" baseline="0" dirty="0" smtClean="0"/>
              <a:t> </a:t>
            </a:r>
            <a:r>
              <a:rPr lang="es-ES" baseline="0" dirty="0" err="1" smtClean="0"/>
              <a:t>you</a:t>
            </a:r>
            <a:r>
              <a:rPr lang="es-ES" baseline="0" dirty="0" smtClean="0"/>
              <a:t> can </a:t>
            </a:r>
            <a:r>
              <a:rPr lang="es-ES" baseline="0" dirty="0" err="1" smtClean="0"/>
              <a:t>find</a:t>
            </a:r>
            <a:r>
              <a:rPr lang="es-ES" baseline="0" dirty="0" smtClean="0"/>
              <a:t> </a:t>
            </a:r>
            <a:r>
              <a:rPr lang="es-ES" baseline="0" dirty="0" err="1" smtClean="0"/>
              <a:t>here</a:t>
            </a:r>
            <a:r>
              <a:rPr lang="es-ES" baseline="0" dirty="0" smtClean="0"/>
              <a:t> </a:t>
            </a:r>
            <a:r>
              <a:rPr lang="es-ES" dirty="0" smtClean="0">
                <a:hlinkClick r:id="rId3"/>
              </a:rPr>
              <a:t>https://poliscience.blogs.upv.es/monitor-upv-del-acceso-abierto/</a:t>
            </a:r>
            <a:r>
              <a:rPr lang="es-ES" dirty="0" smtClean="0"/>
              <a:t> </a:t>
            </a:r>
            <a:endParaRPr lang="es-ES" baseline="0" dirty="0" smtClean="0"/>
          </a:p>
          <a:p>
            <a:r>
              <a:rPr lang="es-ES" baseline="0" dirty="0" err="1" smtClean="0"/>
              <a:t>According</a:t>
            </a:r>
            <a:r>
              <a:rPr lang="es-ES" baseline="0" dirty="0" smtClean="0"/>
              <a:t> to </a:t>
            </a:r>
            <a:r>
              <a:rPr lang="es-ES" baseline="0" dirty="0" err="1" smtClean="0"/>
              <a:t>our</a:t>
            </a:r>
            <a:r>
              <a:rPr lang="es-ES" baseline="0" dirty="0" smtClean="0"/>
              <a:t> CRIS 68,3% of </a:t>
            </a:r>
            <a:r>
              <a:rPr lang="es-ES" baseline="0" dirty="0" err="1" smtClean="0"/>
              <a:t>articles</a:t>
            </a:r>
            <a:r>
              <a:rPr lang="es-ES" baseline="0" dirty="0" smtClean="0"/>
              <a:t> 2011-2018 </a:t>
            </a:r>
            <a:r>
              <a:rPr lang="es-ES" baseline="0" dirty="0" err="1" smtClean="0"/>
              <a:t>is</a:t>
            </a:r>
            <a:r>
              <a:rPr lang="es-ES" baseline="0" dirty="0" smtClean="0"/>
              <a:t> OPEN in </a:t>
            </a:r>
            <a:r>
              <a:rPr lang="es-ES" baseline="0" dirty="0" err="1" smtClean="0"/>
              <a:t>September</a:t>
            </a:r>
            <a:r>
              <a:rPr lang="es-ES" baseline="0" dirty="0" smtClean="0"/>
              <a:t> 2018</a:t>
            </a:r>
          </a:p>
          <a:p>
            <a:r>
              <a:rPr lang="en-US" dirty="0" smtClean="0"/>
              <a:t/>
            </a:r>
            <a:br>
              <a:rPr lang="en-US" dirty="0" smtClean="0"/>
            </a:br>
            <a:r>
              <a:rPr lang="en-US" dirty="0" smtClean="0"/>
              <a:t>The annual increase in the percentage of Open Access must be qualified considering that the source of the data is the CRIS and the first records to be deposited in the CRIS are usually Open articles.</a:t>
            </a:r>
            <a:endParaRPr lang="es-ES" dirty="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14</a:t>
            </a:fld>
            <a:endParaRPr lang="es-ES"/>
          </a:p>
        </p:txBody>
      </p:sp>
    </p:spTree>
    <p:extLst>
      <p:ext uri="{BB962C8B-B14F-4D97-AF65-F5344CB8AC3E}">
        <p14:creationId xmlns:p14="http://schemas.microsoft.com/office/powerpoint/2010/main" val="1815072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In </a:t>
            </a:r>
            <a:r>
              <a:rPr lang="es-ES" dirty="0" err="1" smtClean="0"/>
              <a:t>September</a:t>
            </a:r>
            <a:r>
              <a:rPr lang="es-ES" dirty="0" smtClean="0"/>
              <a:t> 2018 </a:t>
            </a:r>
            <a:r>
              <a:rPr lang="es-ES" dirty="0" err="1" smtClean="0"/>
              <a:t>the</a:t>
            </a:r>
            <a:r>
              <a:rPr lang="es-ES" dirty="0" smtClean="0"/>
              <a:t> </a:t>
            </a:r>
            <a:r>
              <a:rPr lang="es-ES" dirty="0" err="1" smtClean="0"/>
              <a:t>Potential</a:t>
            </a:r>
            <a:r>
              <a:rPr lang="es-ES" dirty="0" smtClean="0"/>
              <a:t> Open Access </a:t>
            </a:r>
            <a:r>
              <a:rPr lang="es-ES" dirty="0" err="1" smtClean="0"/>
              <a:t>that</a:t>
            </a:r>
            <a:r>
              <a:rPr lang="es-ES" dirty="0" smtClean="0"/>
              <a:t> </a:t>
            </a:r>
            <a:r>
              <a:rPr lang="es-ES" dirty="0" err="1" smtClean="0"/>
              <a:t>is</a:t>
            </a:r>
            <a:r>
              <a:rPr lang="es-ES" dirty="0" smtClean="0"/>
              <a:t> </a:t>
            </a:r>
            <a:r>
              <a:rPr lang="es-ES" dirty="0" err="1" smtClean="0"/>
              <a:t>not</a:t>
            </a:r>
            <a:r>
              <a:rPr lang="es-ES" dirty="0" smtClean="0"/>
              <a:t> Open in </a:t>
            </a:r>
            <a:r>
              <a:rPr lang="es-ES" dirty="0" err="1" smtClean="0"/>
              <a:t>fact</a:t>
            </a:r>
            <a:r>
              <a:rPr lang="es-ES" dirty="0" smtClean="0"/>
              <a:t> </a:t>
            </a:r>
            <a:r>
              <a:rPr lang="es-ES" dirty="0" err="1" smtClean="0"/>
              <a:t>reaches</a:t>
            </a:r>
            <a:r>
              <a:rPr lang="es-ES" dirty="0" smtClean="0"/>
              <a:t> 24,0</a:t>
            </a:r>
            <a:r>
              <a:rPr lang="es-ES" baseline="0" dirty="0" smtClean="0"/>
              <a:t>%</a:t>
            </a:r>
          </a:p>
          <a:p>
            <a:r>
              <a:rPr lang="es-ES" baseline="0" dirty="0" smtClean="0"/>
              <a:t>In </a:t>
            </a:r>
            <a:r>
              <a:rPr lang="es-ES" baseline="0" dirty="0" err="1" smtClean="0"/>
              <a:t>the</a:t>
            </a:r>
            <a:r>
              <a:rPr lang="es-ES" baseline="0" dirty="0" smtClean="0"/>
              <a:t> </a:t>
            </a:r>
            <a:r>
              <a:rPr lang="es-ES" baseline="0" dirty="0" err="1" smtClean="0"/>
              <a:t>next</a:t>
            </a:r>
            <a:r>
              <a:rPr lang="es-ES" baseline="0" dirty="0" smtClean="0"/>
              <a:t> </a:t>
            </a:r>
            <a:r>
              <a:rPr lang="es-ES" baseline="0" dirty="0" err="1" smtClean="0"/>
              <a:t>graph</a:t>
            </a:r>
            <a:r>
              <a:rPr lang="es-ES" baseline="0" dirty="0" smtClean="0"/>
              <a:t> </a:t>
            </a:r>
            <a:r>
              <a:rPr lang="es-ES" baseline="0" dirty="0" err="1" smtClean="0"/>
              <a:t>we</a:t>
            </a:r>
            <a:r>
              <a:rPr lang="es-ES" baseline="0" dirty="0" smtClean="0"/>
              <a:t> can </a:t>
            </a:r>
            <a:r>
              <a:rPr lang="es-ES" baseline="0" dirty="0" err="1" smtClean="0"/>
              <a:t>see</a:t>
            </a:r>
            <a:r>
              <a:rPr lang="es-ES" baseline="0" dirty="0" smtClean="0"/>
              <a:t> </a:t>
            </a:r>
            <a:r>
              <a:rPr lang="es-ES" baseline="0" dirty="0" err="1" smtClean="0"/>
              <a:t>how</a:t>
            </a:r>
            <a:r>
              <a:rPr lang="es-ES" baseline="0" dirty="0" smtClean="0"/>
              <a:t> </a:t>
            </a:r>
            <a:r>
              <a:rPr lang="es-ES" dirty="0" err="1" smtClean="0"/>
              <a:t>Potential</a:t>
            </a:r>
            <a:r>
              <a:rPr lang="es-ES" dirty="0" smtClean="0"/>
              <a:t> Open Access </a:t>
            </a:r>
            <a:r>
              <a:rPr lang="es-ES" dirty="0" err="1" smtClean="0"/>
              <a:t>is</a:t>
            </a:r>
            <a:r>
              <a:rPr lang="es-ES" dirty="0" smtClean="0"/>
              <a:t> </a:t>
            </a:r>
            <a:r>
              <a:rPr lang="es-ES" dirty="0" err="1" smtClean="0"/>
              <a:t>decreasing</a:t>
            </a:r>
            <a:r>
              <a:rPr lang="es-ES" dirty="0" smtClean="0"/>
              <a:t>. Once</a:t>
            </a:r>
            <a:r>
              <a:rPr lang="es-ES" baseline="0" dirty="0" smtClean="0"/>
              <a:t> </a:t>
            </a:r>
            <a:r>
              <a:rPr lang="es-ES" baseline="0" dirty="0" err="1" smtClean="0"/>
              <a:t>again</a:t>
            </a:r>
            <a:r>
              <a:rPr lang="es-ES" baseline="0" dirty="0" smtClean="0"/>
              <a:t> </a:t>
            </a:r>
            <a:r>
              <a:rPr lang="es-ES" baseline="0" dirty="0" err="1" smtClean="0"/>
              <a:t>this</a:t>
            </a:r>
            <a:r>
              <a:rPr lang="es-ES" baseline="0" dirty="0" smtClean="0"/>
              <a:t> figure </a:t>
            </a:r>
            <a:r>
              <a:rPr lang="en-US" dirty="0" smtClean="0"/>
              <a:t>must be qualified, considering that the source of the data is the CRIS and the first records to be deposited in the CRIS are usually Open articles.</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15</a:t>
            </a:fld>
            <a:endParaRPr lang="es-ES"/>
          </a:p>
        </p:txBody>
      </p:sp>
    </p:spTree>
    <p:extLst>
      <p:ext uri="{BB962C8B-B14F-4D97-AF65-F5344CB8AC3E}">
        <p14:creationId xmlns:p14="http://schemas.microsoft.com/office/powerpoint/2010/main" val="3719028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And finally comment that we are involved in improvement plans.</a:t>
            </a:r>
          </a:p>
          <a:p>
            <a:endParaRPr lang="en-US" dirty="0" smtClean="0"/>
          </a:p>
          <a:p>
            <a:r>
              <a:rPr lang="en-US" dirty="0" smtClean="0"/>
              <a:t>For example two days ago we have launched an improvement, that will allow us to monitor how many publications in our CRIS have been paid by APCs and what was the cost. This is possible thanks to new metadata in the CRIS that authors, or librarians must fill. This point is very important given the trend to Open Access by the Gold Via, for example in Plan S.</a:t>
            </a:r>
          </a:p>
          <a:p>
            <a:endParaRPr lang="en-US" dirty="0" smtClean="0"/>
          </a:p>
          <a:p>
            <a:r>
              <a:rPr lang="en-US" dirty="0" smtClean="0"/>
              <a:t>In three or four months we will be able to normalize funders, and will improve the authors flow in process of uploading publications in the CRIS.</a:t>
            </a:r>
          </a:p>
          <a:p>
            <a:endParaRPr lang="en-US" dirty="0" smtClean="0"/>
          </a:p>
          <a:p>
            <a:r>
              <a:rPr lang="en-US" dirty="0" smtClean="0"/>
              <a:t>And later, next year we will introduce a radical change in the CRIS flow, until now author uploads publications, from then librarians will uploads them by delegation, of course </a:t>
            </a:r>
            <a:r>
              <a:rPr lang="en-US" dirty="0" err="1" smtClean="0"/>
              <a:t>authorwill</a:t>
            </a:r>
            <a:r>
              <a:rPr lang="en-US" dirty="0" smtClean="0"/>
              <a:t> be allowed to continue uploading records for themselves.</a:t>
            </a:r>
          </a:p>
          <a:p>
            <a:endParaRPr lang="en-US" dirty="0" smtClean="0"/>
          </a:p>
          <a:p>
            <a:r>
              <a:rPr lang="en-US" dirty="0" smtClean="0"/>
              <a:t>And we will begin to process other types of publications, such as conferences, and not only articles like now.</a:t>
            </a:r>
          </a:p>
          <a:p>
            <a:endParaRPr lang="en-US" dirty="0" smtClean="0"/>
          </a:p>
          <a:p>
            <a:endParaRPr lang="en-US" dirty="0" smtClean="0"/>
          </a:p>
        </p:txBody>
      </p:sp>
      <p:sp>
        <p:nvSpPr>
          <p:cNvPr id="4" name="Marcador de número de diapositiva 3"/>
          <p:cNvSpPr>
            <a:spLocks noGrp="1"/>
          </p:cNvSpPr>
          <p:nvPr>
            <p:ph type="sldNum" sz="quarter" idx="10"/>
          </p:nvPr>
        </p:nvSpPr>
        <p:spPr/>
        <p:txBody>
          <a:bodyPr/>
          <a:lstStyle/>
          <a:p>
            <a:fld id="{5E3F3A87-0CAE-4E90-AFBE-A45101456175}" type="slidenum">
              <a:rPr lang="es-ES" smtClean="0"/>
              <a:t>16</a:t>
            </a:fld>
            <a:endParaRPr lang="es-ES"/>
          </a:p>
        </p:txBody>
      </p:sp>
    </p:spTree>
    <p:extLst>
      <p:ext uri="{BB962C8B-B14F-4D97-AF65-F5344CB8AC3E}">
        <p14:creationId xmlns:p14="http://schemas.microsoft.com/office/powerpoint/2010/main" val="354634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9D32CC15-B2A1-464B-93FE-B22E41C76798}" type="datetimeFigureOut">
              <a:rPr lang="es-ES" smtClean="0"/>
              <a:t>21/11/2019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61238C8-2081-47BB-B32F-BFE708E62DFA}" type="slidenum">
              <a:rPr lang="es-ES" smtClean="0"/>
              <a:t>‹Nº›</a:t>
            </a:fld>
            <a:endParaRPr lang="es-ES"/>
          </a:p>
        </p:txBody>
      </p:sp>
    </p:spTree>
    <p:extLst>
      <p:ext uri="{BB962C8B-B14F-4D97-AF65-F5344CB8AC3E}">
        <p14:creationId xmlns:p14="http://schemas.microsoft.com/office/powerpoint/2010/main" val="4160965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D32CC15-B2A1-464B-93FE-B22E41C76798}" type="datetimeFigureOut">
              <a:rPr lang="es-ES" smtClean="0"/>
              <a:t>21/11/2019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61238C8-2081-47BB-B32F-BFE708E62DFA}" type="slidenum">
              <a:rPr lang="es-ES" smtClean="0"/>
              <a:t>‹Nº›</a:t>
            </a:fld>
            <a:endParaRPr lang="es-ES"/>
          </a:p>
        </p:txBody>
      </p:sp>
    </p:spTree>
    <p:extLst>
      <p:ext uri="{BB962C8B-B14F-4D97-AF65-F5344CB8AC3E}">
        <p14:creationId xmlns:p14="http://schemas.microsoft.com/office/powerpoint/2010/main" val="570599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9D32CC15-B2A1-464B-93FE-B22E41C76798}" type="datetimeFigureOut">
              <a:rPr lang="es-ES" smtClean="0"/>
              <a:t>21/11/2019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61238C8-2081-47BB-B32F-BFE708E62DFA}" type="slidenum">
              <a:rPr lang="es-ES" smtClean="0"/>
              <a:t>‹Nº›</a:t>
            </a:fld>
            <a:endParaRPr lang="es-ES"/>
          </a:p>
        </p:txBody>
      </p:sp>
    </p:spTree>
    <p:extLst>
      <p:ext uri="{BB962C8B-B14F-4D97-AF65-F5344CB8AC3E}">
        <p14:creationId xmlns:p14="http://schemas.microsoft.com/office/powerpoint/2010/main" val="4076928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9D32CC15-B2A1-464B-93FE-B22E41C76798}" type="datetimeFigureOut">
              <a:rPr lang="es-ES" smtClean="0"/>
              <a:t>21/11/2019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61238C8-2081-47BB-B32F-BFE708E62DFA}" type="slidenum">
              <a:rPr lang="es-ES" smtClean="0"/>
              <a:t>‹Nº›</a:t>
            </a:fld>
            <a:endParaRPr lang="es-ES"/>
          </a:p>
        </p:txBody>
      </p:sp>
    </p:spTree>
    <p:extLst>
      <p:ext uri="{BB962C8B-B14F-4D97-AF65-F5344CB8AC3E}">
        <p14:creationId xmlns:p14="http://schemas.microsoft.com/office/powerpoint/2010/main" val="480606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9D32CC15-B2A1-464B-93FE-B22E41C76798}" type="datetimeFigureOut">
              <a:rPr lang="es-ES" smtClean="0"/>
              <a:t>21/11/2019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E61238C8-2081-47BB-B32F-BFE708E62DFA}" type="slidenum">
              <a:rPr lang="es-ES" smtClean="0"/>
              <a:t>‹Nº›</a:t>
            </a:fld>
            <a:endParaRPr lang="es-ES"/>
          </a:p>
        </p:txBody>
      </p:sp>
    </p:spTree>
    <p:extLst>
      <p:ext uri="{BB962C8B-B14F-4D97-AF65-F5344CB8AC3E}">
        <p14:creationId xmlns:p14="http://schemas.microsoft.com/office/powerpoint/2010/main" val="140703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9D32CC15-B2A1-464B-93FE-B22E41C76798}" type="datetimeFigureOut">
              <a:rPr lang="es-ES" smtClean="0"/>
              <a:t>21/11/2019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E61238C8-2081-47BB-B32F-BFE708E62DFA}" type="slidenum">
              <a:rPr lang="es-ES" smtClean="0"/>
              <a:t>‹Nº›</a:t>
            </a:fld>
            <a:endParaRPr lang="es-ES"/>
          </a:p>
        </p:txBody>
      </p:sp>
    </p:spTree>
    <p:extLst>
      <p:ext uri="{BB962C8B-B14F-4D97-AF65-F5344CB8AC3E}">
        <p14:creationId xmlns:p14="http://schemas.microsoft.com/office/powerpoint/2010/main" val="3513310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D32CC15-B2A1-464B-93FE-B22E41C76798}" type="datetimeFigureOut">
              <a:rPr lang="es-ES" smtClean="0"/>
              <a:t>21/11/2019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E61238C8-2081-47BB-B32F-BFE708E62DFA}" type="slidenum">
              <a:rPr lang="es-ES" smtClean="0"/>
              <a:t>‹Nº›</a:t>
            </a:fld>
            <a:endParaRPr lang="es-ES"/>
          </a:p>
        </p:txBody>
      </p:sp>
    </p:spTree>
    <p:extLst>
      <p:ext uri="{BB962C8B-B14F-4D97-AF65-F5344CB8AC3E}">
        <p14:creationId xmlns:p14="http://schemas.microsoft.com/office/powerpoint/2010/main" val="2767514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D32CC15-B2A1-464B-93FE-B22E41C76798}" type="datetimeFigureOut">
              <a:rPr lang="es-ES" smtClean="0"/>
              <a:t>21/11/2019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61238C8-2081-47BB-B32F-BFE708E62DFA}" type="slidenum">
              <a:rPr lang="es-ES" smtClean="0"/>
              <a:t>‹Nº›</a:t>
            </a:fld>
            <a:endParaRPr lang="es-ES"/>
          </a:p>
        </p:txBody>
      </p:sp>
    </p:spTree>
    <p:extLst>
      <p:ext uri="{BB962C8B-B14F-4D97-AF65-F5344CB8AC3E}">
        <p14:creationId xmlns:p14="http://schemas.microsoft.com/office/powerpoint/2010/main" val="2385919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D32CC15-B2A1-464B-93FE-B22E41C76798}" type="datetimeFigureOut">
              <a:rPr lang="es-ES" smtClean="0"/>
              <a:t>21/11/2019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61238C8-2081-47BB-B32F-BFE708E62DFA}" type="slidenum">
              <a:rPr lang="es-ES" smtClean="0"/>
              <a:t>‹Nº›</a:t>
            </a:fld>
            <a:endParaRPr lang="es-ES"/>
          </a:p>
        </p:txBody>
      </p:sp>
    </p:spTree>
    <p:extLst>
      <p:ext uri="{BB962C8B-B14F-4D97-AF65-F5344CB8AC3E}">
        <p14:creationId xmlns:p14="http://schemas.microsoft.com/office/powerpoint/2010/main" val="1683202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D32CC15-B2A1-464B-93FE-B22E41C76798}" type="datetimeFigureOut">
              <a:rPr lang="es-ES" smtClean="0"/>
              <a:t>21/11/2019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61238C8-2081-47BB-B32F-BFE708E62DFA}" type="slidenum">
              <a:rPr lang="es-ES" smtClean="0"/>
              <a:t>‹Nº›</a:t>
            </a:fld>
            <a:endParaRPr lang="es-ES"/>
          </a:p>
        </p:txBody>
      </p:sp>
    </p:spTree>
    <p:extLst>
      <p:ext uri="{BB962C8B-B14F-4D97-AF65-F5344CB8AC3E}">
        <p14:creationId xmlns:p14="http://schemas.microsoft.com/office/powerpoint/2010/main" val="171506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D32CC15-B2A1-464B-93FE-B22E41C76798}" type="datetimeFigureOut">
              <a:rPr lang="es-ES" smtClean="0"/>
              <a:t>21/11/2019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61238C8-2081-47BB-B32F-BFE708E62DFA}" type="slidenum">
              <a:rPr lang="es-ES" smtClean="0"/>
              <a:t>‹Nº›</a:t>
            </a:fld>
            <a:endParaRPr lang="es-ES"/>
          </a:p>
        </p:txBody>
      </p:sp>
    </p:spTree>
    <p:extLst>
      <p:ext uri="{BB962C8B-B14F-4D97-AF65-F5344CB8AC3E}">
        <p14:creationId xmlns:p14="http://schemas.microsoft.com/office/powerpoint/2010/main" val="2714050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32CC15-B2A1-464B-93FE-B22E41C76798}" type="datetimeFigureOut">
              <a:rPr lang="es-ES" smtClean="0"/>
              <a:t>21/11/2019</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1238C8-2081-47BB-B32F-BFE708E62DFA}" type="slidenum">
              <a:rPr lang="es-ES" smtClean="0"/>
              <a:t>‹Nº›</a:t>
            </a:fld>
            <a:endParaRPr lang="es-ES"/>
          </a:p>
        </p:txBody>
      </p:sp>
    </p:spTree>
    <p:extLst>
      <p:ext uri="{BB962C8B-B14F-4D97-AF65-F5344CB8AC3E}">
        <p14:creationId xmlns:p14="http://schemas.microsoft.com/office/powerpoint/2010/main" val="3824510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ibes@bib.upv.e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gif"/><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tmp"/><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4.tmp"/><Relationship Id="rId3" Type="http://schemas.openxmlformats.org/officeDocument/2006/relationships/image" Target="../media/image19.png"/><Relationship Id="rId7" Type="http://schemas.openxmlformats.org/officeDocument/2006/relationships/image" Target="../media/image23.tmp"/><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2.tmp"/><Relationship Id="rId5" Type="http://schemas.openxmlformats.org/officeDocument/2006/relationships/image" Target="../media/image21.png"/><Relationship Id="rId4" Type="http://schemas.openxmlformats.org/officeDocument/2006/relationships/image" Target="../media/image20.tmp"/></Relationships>
</file>

<file path=ppt/slides/_rels/slide10.xml.rels><?xml version="1.0" encoding="UTF-8" standalone="yes"?>
<Relationships xmlns="http://schemas.openxmlformats.org/package/2006/relationships"><Relationship Id="rId8" Type="http://schemas.openxmlformats.org/officeDocument/2006/relationships/hyperlink" Target="https://riunet.upv.es/handle/10251/112322" TargetMode="External"/><Relationship Id="rId3" Type="http://schemas.openxmlformats.org/officeDocument/2006/relationships/hyperlink" Target="http://www.riunet.upv.es/" TargetMode="External"/><Relationship Id="rId7" Type="http://schemas.openxmlformats.org/officeDocument/2006/relationships/image" Target="../media/image25.tmp"/><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s://www.boe.es/buscar/pdf/2011/BOE-A-2011-9617-consolidado.pdf" TargetMode="External"/><Relationship Id="rId5" Type="http://schemas.openxmlformats.org/officeDocument/2006/relationships/hyperlink" Target="https://www.boe.es/buscar/pdf/2011/BOE-A-2011-2541-consolidado.pdf" TargetMode="External"/><Relationship Id="rId4" Type="http://schemas.openxmlformats.org/officeDocument/2006/relationships/hyperlink" Target="https://riunet.upv.es/handle/10251/11342" TargetMode="External"/><Relationship Id="rId9" Type="http://schemas.openxmlformats.org/officeDocument/2006/relationships/image" Target="../media/image26.tmp"/></Relationships>
</file>

<file path=ppt/slides/_rels/slide11.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hyperlink" Target="https://www.base-search.net/Search/Results?q=dccoll:ftunivpvalencia" TargetMode="External"/><Relationship Id="rId3" Type="http://schemas.openxmlformats.org/officeDocument/2006/relationships/hyperlink" Target="https://recolecta.fecyt.es/" TargetMode="External"/><Relationship Id="rId7" Type="http://schemas.openxmlformats.org/officeDocument/2006/relationships/hyperlink" Target="https://v2.sherpa.ac.uk/opendoar/" TargetMode="External"/><Relationship Id="rId12" Type="http://schemas.openxmlformats.org/officeDocument/2006/relationships/image" Target="../media/image33.jpeg"/><Relationship Id="rId17" Type="http://schemas.openxmlformats.org/officeDocument/2006/relationships/image" Target="../media/image37.png"/><Relationship Id="rId2" Type="http://schemas.openxmlformats.org/officeDocument/2006/relationships/notesSlide" Target="../notesSlides/notesSlide13.xml"/><Relationship Id="rId16"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hyperlink" Target="https://www.rebiun.org/" TargetMode="External"/><Relationship Id="rId5" Type="http://schemas.openxmlformats.org/officeDocument/2006/relationships/hyperlink" Target="site:riunet.upv.es" TargetMode="External"/><Relationship Id="rId15" Type="http://schemas.openxmlformats.org/officeDocument/2006/relationships/image" Target="../media/image35.png"/><Relationship Id="rId10" Type="http://schemas.openxmlformats.org/officeDocument/2006/relationships/image" Target="../media/image32.png"/><Relationship Id="rId4" Type="http://schemas.openxmlformats.org/officeDocument/2006/relationships/image" Target="../media/image29.jpeg"/><Relationship Id="rId9" Type="http://schemas.openxmlformats.org/officeDocument/2006/relationships/hyperlink" Target="https://roarmap.eprints.org/" TargetMode="External"/><Relationship Id="rId1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8.tmp"/><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9.tmp"/></Relationships>
</file>

<file path=ppt/slides/_rels/slide15.xml.rels><?xml version="1.0" encoding="UTF-8" standalone="yes"?>
<Relationships xmlns="http://schemas.openxmlformats.org/package/2006/relationships"><Relationship Id="rId3" Type="http://schemas.openxmlformats.org/officeDocument/2006/relationships/hyperlink" Target="https://poliscience.blogs.upv.es/monitor-upv-del-acceso-abierto/"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41.tmp"/><Relationship Id="rId4" Type="http://schemas.openxmlformats.org/officeDocument/2006/relationships/image" Target="../media/image40.tmp"/></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5.tmp"/><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6.tmp"/><Relationship Id="rId4" Type="http://schemas.openxmlformats.org/officeDocument/2006/relationships/hyperlink" Target="http://www.upv.es/policonsulta/c/B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82352" y="665163"/>
            <a:ext cx="10207689" cy="2387600"/>
          </a:xfrm>
        </p:spPr>
        <p:txBody>
          <a:bodyPr>
            <a:normAutofit fontScale="90000"/>
          </a:bodyPr>
          <a:lstStyle/>
          <a:p>
            <a:r>
              <a:rPr lang="en-US" b="1" dirty="0"/>
              <a:t>A</a:t>
            </a:r>
            <a:r>
              <a:rPr lang="en-US" b="1" dirty="0" smtClean="0"/>
              <a:t>ctions for Open Science</a:t>
            </a:r>
            <a:br>
              <a:rPr lang="en-US" b="1" dirty="0" smtClean="0"/>
            </a:br>
            <a:r>
              <a:rPr lang="en-US" b="1" dirty="0" smtClean="0"/>
              <a:t>at </a:t>
            </a:r>
            <a:r>
              <a:rPr lang="en-US" b="1" dirty="0" err="1" smtClean="0"/>
              <a:t>Universitat</a:t>
            </a:r>
            <a:r>
              <a:rPr lang="en-US" b="1" dirty="0" smtClean="0"/>
              <a:t> </a:t>
            </a:r>
            <a:r>
              <a:rPr lang="en-US" b="1" dirty="0" err="1" smtClean="0"/>
              <a:t>Politecnica</a:t>
            </a:r>
            <a:r>
              <a:rPr lang="en-US" b="1" dirty="0" smtClean="0"/>
              <a:t> de Valencia </a:t>
            </a:r>
            <a:endParaRPr lang="es-ES" dirty="0"/>
          </a:p>
        </p:txBody>
      </p:sp>
      <p:sp>
        <p:nvSpPr>
          <p:cNvPr id="3" name="Subtítulo 2"/>
          <p:cNvSpPr>
            <a:spLocks noGrp="1"/>
          </p:cNvSpPr>
          <p:nvPr>
            <p:ph type="subTitle" idx="1"/>
          </p:nvPr>
        </p:nvSpPr>
        <p:spPr>
          <a:xfrm>
            <a:off x="1576873" y="4385387"/>
            <a:ext cx="9144000" cy="1483567"/>
          </a:xfrm>
        </p:spPr>
        <p:txBody>
          <a:bodyPr>
            <a:normAutofit fontScale="85000" lnSpcReduction="20000"/>
          </a:bodyPr>
          <a:lstStyle/>
          <a:p>
            <a:pPr algn="r"/>
            <a:r>
              <a:rPr lang="en-US" sz="1800" dirty="0" smtClean="0"/>
              <a:t>Inmaculada Ribes-Llopes</a:t>
            </a:r>
          </a:p>
          <a:p>
            <a:pPr algn="r"/>
            <a:r>
              <a:rPr lang="en-US" sz="1800" dirty="0" smtClean="0">
                <a:hlinkClick r:id="rId3"/>
              </a:rPr>
              <a:t>ribes@bib.upv.es</a:t>
            </a:r>
            <a:endParaRPr lang="en-US" sz="1800" dirty="0"/>
          </a:p>
          <a:p>
            <a:pPr algn="r"/>
            <a:r>
              <a:rPr lang="en-US" sz="1800" dirty="0" smtClean="0"/>
              <a:t>Library</a:t>
            </a:r>
          </a:p>
          <a:p>
            <a:pPr algn="r"/>
            <a:r>
              <a:rPr lang="en-US" sz="1800" dirty="0" err="1" smtClean="0"/>
              <a:t>Universitat</a:t>
            </a:r>
            <a:r>
              <a:rPr lang="en-US" sz="1800" dirty="0" smtClean="0"/>
              <a:t> </a:t>
            </a:r>
            <a:r>
              <a:rPr lang="en-US" sz="1800" dirty="0" err="1" smtClean="0"/>
              <a:t>Politècnica</a:t>
            </a:r>
            <a:r>
              <a:rPr lang="en-US" sz="1800" dirty="0" smtClean="0"/>
              <a:t> de </a:t>
            </a:r>
            <a:r>
              <a:rPr lang="en-US" sz="1800" dirty="0" err="1" smtClean="0"/>
              <a:t>València</a:t>
            </a:r>
            <a:r>
              <a:rPr lang="en-US" sz="1800" dirty="0" smtClean="0"/>
              <a:t> (UPV)</a:t>
            </a:r>
          </a:p>
          <a:p>
            <a:pPr algn="r"/>
            <a:r>
              <a:rPr lang="en-US" sz="1800" dirty="0" smtClean="0"/>
              <a:t>November 8</a:t>
            </a:r>
            <a:r>
              <a:rPr lang="en-US" sz="1800" baseline="30000" dirty="0" smtClean="0"/>
              <a:t>th</a:t>
            </a:r>
            <a:r>
              <a:rPr lang="en-US" sz="1800" dirty="0" smtClean="0"/>
              <a:t> 2019</a:t>
            </a:r>
          </a:p>
          <a:p>
            <a:pPr algn="r"/>
            <a:endParaRPr lang="es-ES" dirty="0" smtClean="0"/>
          </a:p>
        </p:txBody>
      </p:sp>
      <p:grpSp>
        <p:nvGrpSpPr>
          <p:cNvPr id="7" name="Grupo 6"/>
          <p:cNvGrpSpPr/>
          <p:nvPr/>
        </p:nvGrpSpPr>
        <p:grpSpPr>
          <a:xfrm>
            <a:off x="3212515" y="6051867"/>
            <a:ext cx="5760324" cy="770890"/>
            <a:chOff x="3212515" y="6051867"/>
            <a:chExt cx="5760324" cy="770890"/>
          </a:xfrm>
        </p:grpSpPr>
        <p:pic>
          <p:nvPicPr>
            <p:cNvPr id="5" name="Imagen 4"/>
            <p:cNvPicPr/>
            <p:nvPr/>
          </p:nvPicPr>
          <p:blipFill>
            <a:blip r:embed="rId4" cstate="print">
              <a:extLst>
                <a:ext uri="{28A0092B-C50C-407E-A947-70E740481C1C}">
                  <a14:useLocalDpi xmlns:a14="http://schemas.microsoft.com/office/drawing/2010/main" val="0"/>
                </a:ext>
              </a:extLst>
            </a:blip>
            <a:stretch>
              <a:fillRect/>
            </a:stretch>
          </p:blipFill>
          <p:spPr>
            <a:xfrm>
              <a:off x="3212515" y="6051867"/>
              <a:ext cx="3994150" cy="770890"/>
            </a:xfrm>
            <a:prstGeom prst="rect">
              <a:avLst/>
            </a:prstGeom>
          </p:spPr>
        </p:pic>
        <p:pic>
          <p:nvPicPr>
            <p:cNvPr id="6" name="Picture 1" descr="eu_flag_co_funded_pos_[rgb]_righ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05964" y="6232842"/>
              <a:ext cx="1666875" cy="479425"/>
            </a:xfrm>
            <a:prstGeom prst="rect">
              <a:avLst/>
            </a:prstGeom>
            <a:noFill/>
            <a:ln>
              <a:noFill/>
            </a:ln>
          </p:spPr>
        </p:pic>
      </p:grpSp>
    </p:spTree>
    <p:extLst>
      <p:ext uri="{BB962C8B-B14F-4D97-AF65-F5344CB8AC3E}">
        <p14:creationId xmlns:p14="http://schemas.microsoft.com/office/powerpoint/2010/main" val="18935127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66775" y="347497"/>
            <a:ext cx="2605403" cy="1921570"/>
          </a:xfrm>
        </p:spPr>
        <p:txBody>
          <a:bodyPr>
            <a:normAutofit/>
          </a:bodyPr>
          <a:lstStyle/>
          <a:p>
            <a:r>
              <a:rPr lang="es-ES" dirty="0" err="1" smtClean="0"/>
              <a:t>Welcome</a:t>
            </a:r>
            <a:r>
              <a:rPr lang="es-ES" dirty="0"/>
              <a:t/>
            </a:r>
            <a:br>
              <a:rPr lang="es-ES" dirty="0"/>
            </a:br>
            <a:r>
              <a:rPr lang="es-ES" dirty="0" smtClean="0"/>
              <a:t>and</a:t>
            </a:r>
            <a:br>
              <a:rPr lang="es-ES" dirty="0" smtClean="0"/>
            </a:br>
            <a:r>
              <a:rPr lang="es-ES" dirty="0" err="1" smtClean="0"/>
              <a:t>thanks</a:t>
            </a:r>
            <a:endParaRPr lang="es-ES" dirty="0"/>
          </a:p>
        </p:txBody>
      </p:sp>
      <p:grpSp>
        <p:nvGrpSpPr>
          <p:cNvPr id="17" name="Grupo 16"/>
          <p:cNvGrpSpPr/>
          <p:nvPr/>
        </p:nvGrpSpPr>
        <p:grpSpPr>
          <a:xfrm>
            <a:off x="3002316" y="1731059"/>
            <a:ext cx="2304836" cy="5082636"/>
            <a:chOff x="1539884" y="1560944"/>
            <a:chExt cx="2304836" cy="5082636"/>
          </a:xfrm>
        </p:grpSpPr>
        <p:pic>
          <p:nvPicPr>
            <p:cNvPr id="4" name="Imagen 3"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9884" y="2180070"/>
              <a:ext cx="2304836" cy="4463510"/>
            </a:xfrm>
            <a:prstGeom prst="rect">
              <a:avLst/>
            </a:prstGeom>
          </p:spPr>
        </p:pic>
        <p:pic>
          <p:nvPicPr>
            <p:cNvPr id="1026" name="Picture 2" descr="UP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9884" y="1560944"/>
              <a:ext cx="2181225" cy="619126"/>
            </a:xfrm>
            <a:prstGeom prst="rect">
              <a:avLst/>
            </a:prstGeom>
            <a:noFill/>
            <a:extLst>
              <a:ext uri="{909E8E84-426E-40DD-AFC4-6F175D3DCCD1}">
                <a14:hiddenFill xmlns:a14="http://schemas.microsoft.com/office/drawing/2010/main">
                  <a:solidFill>
                    <a:srgbClr val="FFFFFF"/>
                  </a:solidFill>
                </a14:hiddenFill>
              </a:ext>
            </a:extLst>
          </p:spPr>
        </p:pic>
        <p:sp>
          <p:nvSpPr>
            <p:cNvPr id="14" name="Explosión 1 13"/>
            <p:cNvSpPr/>
            <p:nvPr/>
          </p:nvSpPr>
          <p:spPr>
            <a:xfrm>
              <a:off x="2626658" y="3859389"/>
              <a:ext cx="212651" cy="233917"/>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Explosión 1 17"/>
            <p:cNvSpPr/>
            <p:nvPr/>
          </p:nvSpPr>
          <p:spPr>
            <a:xfrm>
              <a:off x="2689481" y="4588378"/>
              <a:ext cx="212651" cy="233917"/>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Explosión 1 18"/>
            <p:cNvSpPr/>
            <p:nvPr/>
          </p:nvSpPr>
          <p:spPr>
            <a:xfrm>
              <a:off x="2186763" y="4988260"/>
              <a:ext cx="212651" cy="233917"/>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5" name="Grupo 14"/>
          <p:cNvGrpSpPr/>
          <p:nvPr/>
        </p:nvGrpSpPr>
        <p:grpSpPr>
          <a:xfrm>
            <a:off x="5220591" y="529679"/>
            <a:ext cx="6735540" cy="5199201"/>
            <a:chOff x="3788395" y="349058"/>
            <a:chExt cx="6735540" cy="5199201"/>
          </a:xfrm>
        </p:grpSpPr>
        <p:pic>
          <p:nvPicPr>
            <p:cNvPr id="1030" name="Picture 6" descr="Europe political ma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3083" y="349058"/>
              <a:ext cx="6410852" cy="5199201"/>
            </a:xfrm>
            <a:prstGeom prst="rect">
              <a:avLst/>
            </a:prstGeom>
            <a:noFill/>
            <a:extLst>
              <a:ext uri="{909E8E84-426E-40DD-AFC4-6F175D3DCCD1}">
                <a14:hiddenFill xmlns:a14="http://schemas.microsoft.com/office/drawing/2010/main">
                  <a:solidFill>
                    <a:srgbClr val="FFFFFF"/>
                  </a:solidFill>
                </a14:hiddenFill>
              </a:ext>
            </a:extLst>
          </p:spPr>
        </p:pic>
        <p:sp>
          <p:nvSpPr>
            <p:cNvPr id="13" name="Arco 12"/>
            <p:cNvSpPr/>
            <p:nvPr/>
          </p:nvSpPr>
          <p:spPr>
            <a:xfrm flipV="1">
              <a:off x="5420459" y="3374191"/>
              <a:ext cx="2647784" cy="733297"/>
            </a:xfrm>
            <a:custGeom>
              <a:avLst/>
              <a:gdLst>
                <a:gd name="connsiteX0" fmla="*/ 3749040 w 7498080"/>
                <a:gd name="connsiteY0" fmla="*/ 0 h 477078"/>
                <a:gd name="connsiteX1" fmla="*/ 7498080 w 7498080"/>
                <a:gd name="connsiteY1" fmla="*/ 238539 h 477078"/>
                <a:gd name="connsiteX2" fmla="*/ 3749040 w 7498080"/>
                <a:gd name="connsiteY2" fmla="*/ 238539 h 477078"/>
                <a:gd name="connsiteX3" fmla="*/ 3749040 w 7498080"/>
                <a:gd name="connsiteY3" fmla="*/ 0 h 477078"/>
                <a:gd name="connsiteX0" fmla="*/ 3749040 w 7498080"/>
                <a:gd name="connsiteY0" fmla="*/ 0 h 477078"/>
                <a:gd name="connsiteX1" fmla="*/ 7498080 w 7498080"/>
                <a:gd name="connsiteY1" fmla="*/ 238539 h 477078"/>
                <a:gd name="connsiteX0" fmla="*/ 0 w 7605423"/>
                <a:gd name="connsiteY0" fmla="*/ 0 h 302150"/>
                <a:gd name="connsiteX1" fmla="*/ 3749040 w 7605423"/>
                <a:gd name="connsiteY1" fmla="*/ 238539 h 302150"/>
                <a:gd name="connsiteX2" fmla="*/ 0 w 7605423"/>
                <a:gd name="connsiteY2" fmla="*/ 238539 h 302150"/>
                <a:gd name="connsiteX3" fmla="*/ 0 w 7605423"/>
                <a:gd name="connsiteY3" fmla="*/ 0 h 302150"/>
                <a:gd name="connsiteX0" fmla="*/ 0 w 7605423"/>
                <a:gd name="connsiteY0" fmla="*/ 0 h 302150"/>
                <a:gd name="connsiteX1" fmla="*/ 7605423 w 7605423"/>
                <a:gd name="connsiteY1" fmla="*/ 302150 h 302150"/>
              </a:gdLst>
              <a:ahLst/>
              <a:cxnLst>
                <a:cxn ang="0">
                  <a:pos x="connsiteX0" y="connsiteY0"/>
                </a:cxn>
                <a:cxn ang="0">
                  <a:pos x="connsiteX1" y="connsiteY1"/>
                </a:cxn>
              </a:cxnLst>
              <a:rect l="l" t="t" r="r" b="b"/>
              <a:pathLst>
                <a:path w="7605423" h="302150" stroke="0" extrusionOk="0">
                  <a:moveTo>
                    <a:pt x="0" y="0"/>
                  </a:moveTo>
                  <a:cubicBezTo>
                    <a:pt x="2070538" y="0"/>
                    <a:pt x="3749040" y="106798"/>
                    <a:pt x="3749040" y="238539"/>
                  </a:cubicBezTo>
                  <a:lnTo>
                    <a:pt x="0" y="238539"/>
                  </a:lnTo>
                  <a:lnTo>
                    <a:pt x="0" y="0"/>
                  </a:lnTo>
                  <a:close/>
                </a:path>
                <a:path w="7605423" h="302150" fill="none">
                  <a:moveTo>
                    <a:pt x="0" y="0"/>
                  </a:moveTo>
                  <a:cubicBezTo>
                    <a:pt x="2070538" y="0"/>
                    <a:pt x="7605423" y="170409"/>
                    <a:pt x="7605423" y="302150"/>
                  </a:cubicBezTo>
                </a:path>
              </a:pathLst>
            </a:custGeom>
            <a:ln w="635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6" name="Arco 12"/>
            <p:cNvSpPr/>
            <p:nvPr/>
          </p:nvSpPr>
          <p:spPr>
            <a:xfrm flipV="1">
              <a:off x="5420459" y="3859389"/>
              <a:ext cx="4190337" cy="232367"/>
            </a:xfrm>
            <a:custGeom>
              <a:avLst/>
              <a:gdLst>
                <a:gd name="connsiteX0" fmla="*/ 3749040 w 7498080"/>
                <a:gd name="connsiteY0" fmla="*/ 0 h 477078"/>
                <a:gd name="connsiteX1" fmla="*/ 7498080 w 7498080"/>
                <a:gd name="connsiteY1" fmla="*/ 238539 h 477078"/>
                <a:gd name="connsiteX2" fmla="*/ 3749040 w 7498080"/>
                <a:gd name="connsiteY2" fmla="*/ 238539 h 477078"/>
                <a:gd name="connsiteX3" fmla="*/ 3749040 w 7498080"/>
                <a:gd name="connsiteY3" fmla="*/ 0 h 477078"/>
                <a:gd name="connsiteX0" fmla="*/ 3749040 w 7498080"/>
                <a:gd name="connsiteY0" fmla="*/ 0 h 477078"/>
                <a:gd name="connsiteX1" fmla="*/ 7498080 w 7498080"/>
                <a:gd name="connsiteY1" fmla="*/ 238539 h 477078"/>
                <a:gd name="connsiteX0" fmla="*/ 0 w 7605423"/>
                <a:gd name="connsiteY0" fmla="*/ 0 h 302150"/>
                <a:gd name="connsiteX1" fmla="*/ 3749040 w 7605423"/>
                <a:gd name="connsiteY1" fmla="*/ 238539 h 302150"/>
                <a:gd name="connsiteX2" fmla="*/ 0 w 7605423"/>
                <a:gd name="connsiteY2" fmla="*/ 238539 h 302150"/>
                <a:gd name="connsiteX3" fmla="*/ 0 w 7605423"/>
                <a:gd name="connsiteY3" fmla="*/ 0 h 302150"/>
                <a:gd name="connsiteX0" fmla="*/ 0 w 7605423"/>
                <a:gd name="connsiteY0" fmla="*/ 0 h 302150"/>
                <a:gd name="connsiteX1" fmla="*/ 7605423 w 7605423"/>
                <a:gd name="connsiteY1" fmla="*/ 302150 h 302150"/>
              </a:gdLst>
              <a:ahLst/>
              <a:cxnLst>
                <a:cxn ang="0">
                  <a:pos x="connsiteX0" y="connsiteY0"/>
                </a:cxn>
                <a:cxn ang="0">
                  <a:pos x="connsiteX1" y="connsiteY1"/>
                </a:cxn>
              </a:cxnLst>
              <a:rect l="l" t="t" r="r" b="b"/>
              <a:pathLst>
                <a:path w="7605423" h="302150" stroke="0" extrusionOk="0">
                  <a:moveTo>
                    <a:pt x="0" y="0"/>
                  </a:moveTo>
                  <a:cubicBezTo>
                    <a:pt x="2070538" y="0"/>
                    <a:pt x="3749040" y="106798"/>
                    <a:pt x="3749040" y="238539"/>
                  </a:cubicBezTo>
                  <a:lnTo>
                    <a:pt x="0" y="238539"/>
                  </a:lnTo>
                  <a:lnTo>
                    <a:pt x="0" y="0"/>
                  </a:lnTo>
                  <a:close/>
                </a:path>
                <a:path w="7605423" h="302150" fill="none">
                  <a:moveTo>
                    <a:pt x="0" y="0"/>
                  </a:moveTo>
                  <a:cubicBezTo>
                    <a:pt x="2070538" y="0"/>
                    <a:pt x="7605423" y="170409"/>
                    <a:pt x="7605423" y="302150"/>
                  </a:cubicBezTo>
                </a:path>
              </a:pathLst>
            </a:custGeom>
            <a:ln w="635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pic>
          <p:nvPicPr>
            <p:cNvPr id="1032" name="Picture 8" descr="Resultado de imagen de imagen lupa transparent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8395" y="3625620"/>
              <a:ext cx="1425745" cy="142574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159275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de logo upv"/>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392266"/>
            <a:ext cx="3219212" cy="1017447"/>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p:cNvSpPr>
            <a:spLocks noGrp="1"/>
          </p:cNvSpPr>
          <p:nvPr>
            <p:ph type="title"/>
          </p:nvPr>
        </p:nvSpPr>
        <p:spPr>
          <a:xfrm>
            <a:off x="8128000" y="238208"/>
            <a:ext cx="3714044" cy="1171506"/>
          </a:xfrm>
        </p:spPr>
        <p:txBody>
          <a:bodyPr>
            <a:noAutofit/>
          </a:bodyPr>
          <a:lstStyle/>
          <a:p>
            <a:r>
              <a:rPr lang="es-ES" b="1" dirty="0" smtClean="0"/>
              <a:t>UPV in rankings</a:t>
            </a:r>
            <a:endParaRPr lang="es-ES" b="1" dirty="0"/>
          </a:p>
        </p:txBody>
      </p:sp>
      <p:pic>
        <p:nvPicPr>
          <p:cNvPr id="5" name="Imagen 4" descr="Recorte de pantall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359" y="1936263"/>
            <a:ext cx="1612048" cy="566817"/>
          </a:xfrm>
          <a:prstGeom prst="rect">
            <a:avLst/>
          </a:prstGeom>
        </p:spPr>
      </p:pic>
      <p:sp>
        <p:nvSpPr>
          <p:cNvPr id="2" name="Rectángulo 1"/>
          <p:cNvSpPr/>
          <p:nvPr/>
        </p:nvSpPr>
        <p:spPr>
          <a:xfrm>
            <a:off x="2852806" y="1909050"/>
            <a:ext cx="6291193" cy="5668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800" dirty="0" smtClean="0">
                <a:solidFill>
                  <a:schemeClr val="tx1"/>
                </a:solidFill>
              </a:rPr>
              <a:t>1st </a:t>
            </a:r>
            <a:r>
              <a:rPr lang="es-ES" sz="2800" dirty="0" err="1" smtClean="0">
                <a:solidFill>
                  <a:schemeClr val="tx1"/>
                </a:solidFill>
              </a:rPr>
              <a:t>Technical</a:t>
            </a:r>
            <a:r>
              <a:rPr lang="es-ES" sz="2800" dirty="0" smtClean="0">
                <a:solidFill>
                  <a:schemeClr val="tx1"/>
                </a:solidFill>
              </a:rPr>
              <a:t> </a:t>
            </a:r>
            <a:r>
              <a:rPr lang="es-ES" sz="2800" dirty="0" err="1" smtClean="0">
                <a:solidFill>
                  <a:schemeClr val="tx1"/>
                </a:solidFill>
              </a:rPr>
              <a:t>Spanish</a:t>
            </a:r>
            <a:r>
              <a:rPr lang="es-ES" sz="2800" dirty="0" smtClean="0">
                <a:solidFill>
                  <a:schemeClr val="tx1"/>
                </a:solidFill>
              </a:rPr>
              <a:t> </a:t>
            </a:r>
            <a:r>
              <a:rPr lang="es-ES" sz="2800" dirty="0" err="1" smtClean="0">
                <a:solidFill>
                  <a:schemeClr val="tx1"/>
                </a:solidFill>
              </a:rPr>
              <a:t>University</a:t>
            </a:r>
            <a:endParaRPr lang="es-ES" sz="2800" dirty="0">
              <a:solidFill>
                <a:schemeClr val="tx1"/>
              </a:solidFill>
            </a:endParaRPr>
          </a:p>
        </p:txBody>
      </p:sp>
      <p:pic>
        <p:nvPicPr>
          <p:cNvPr id="1026" name="Picture 2" descr="Resultado de imagen de qs rankings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7359" y="2877329"/>
            <a:ext cx="1797404" cy="559647"/>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p:cNvSpPr/>
          <p:nvPr/>
        </p:nvSpPr>
        <p:spPr>
          <a:xfrm>
            <a:off x="2852804" y="2832902"/>
            <a:ext cx="6291196" cy="774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41338" indent="-541338"/>
            <a:r>
              <a:rPr lang="es-ES" sz="2800" dirty="0">
                <a:solidFill>
                  <a:schemeClr val="tx1"/>
                </a:solidFill>
              </a:rPr>
              <a:t>1st </a:t>
            </a:r>
            <a:r>
              <a:rPr lang="es-ES" sz="2800" dirty="0" err="1">
                <a:solidFill>
                  <a:schemeClr val="tx1"/>
                </a:solidFill>
              </a:rPr>
              <a:t>Spanish</a:t>
            </a:r>
            <a:r>
              <a:rPr lang="es-ES" sz="2800" dirty="0">
                <a:solidFill>
                  <a:schemeClr val="tx1"/>
                </a:solidFill>
              </a:rPr>
              <a:t> </a:t>
            </a:r>
            <a:r>
              <a:rPr lang="es-ES" sz="2800" dirty="0" smtClean="0">
                <a:solidFill>
                  <a:schemeClr val="tx1"/>
                </a:solidFill>
              </a:rPr>
              <a:t>Univ. </a:t>
            </a:r>
            <a:r>
              <a:rPr lang="es-ES" sz="2800" dirty="0">
                <a:solidFill>
                  <a:schemeClr val="tx1"/>
                </a:solidFill>
              </a:rPr>
              <a:t>in </a:t>
            </a:r>
            <a:r>
              <a:rPr lang="es-ES" sz="2800" dirty="0" err="1">
                <a:solidFill>
                  <a:schemeClr val="tx1"/>
                </a:solidFill>
              </a:rPr>
              <a:t>Chemical</a:t>
            </a:r>
            <a:r>
              <a:rPr lang="es-ES" sz="2800" dirty="0">
                <a:solidFill>
                  <a:schemeClr val="tx1"/>
                </a:solidFill>
              </a:rPr>
              <a:t> </a:t>
            </a:r>
            <a:r>
              <a:rPr lang="es-ES" sz="2800" dirty="0" err="1" smtClean="0">
                <a:solidFill>
                  <a:schemeClr val="tx1"/>
                </a:solidFill>
              </a:rPr>
              <a:t>Engineering</a:t>
            </a:r>
            <a:r>
              <a:rPr lang="es-ES" sz="2800" dirty="0">
                <a:solidFill>
                  <a:schemeClr val="tx1"/>
                </a:solidFill>
              </a:rPr>
              <a:t>, </a:t>
            </a:r>
            <a:r>
              <a:rPr lang="es-ES" sz="2800" dirty="0" err="1">
                <a:solidFill>
                  <a:schemeClr val="tx1"/>
                </a:solidFill>
              </a:rPr>
              <a:t>Agriculture</a:t>
            </a:r>
            <a:r>
              <a:rPr lang="es-ES" sz="2800" dirty="0">
                <a:solidFill>
                  <a:schemeClr val="tx1"/>
                </a:solidFill>
              </a:rPr>
              <a:t>, </a:t>
            </a:r>
            <a:r>
              <a:rPr lang="es-ES" sz="2800" dirty="0" err="1">
                <a:solidFill>
                  <a:schemeClr val="tx1"/>
                </a:solidFill>
              </a:rPr>
              <a:t>Forestry</a:t>
            </a:r>
            <a:r>
              <a:rPr lang="es-ES" sz="2800" dirty="0">
                <a:solidFill>
                  <a:schemeClr val="tx1"/>
                </a:solidFill>
              </a:rPr>
              <a:t>…</a:t>
            </a:r>
          </a:p>
        </p:txBody>
      </p:sp>
      <p:pic>
        <p:nvPicPr>
          <p:cNvPr id="8" name="Picture 4" descr="Resultado de imagen de the ranking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3642" y="4055543"/>
            <a:ext cx="1155170" cy="516429"/>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2852804" y="3964425"/>
            <a:ext cx="6291195" cy="698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800" dirty="0">
                <a:solidFill>
                  <a:schemeClr val="tx1"/>
                </a:solidFill>
              </a:rPr>
              <a:t>101-200 </a:t>
            </a:r>
            <a:r>
              <a:rPr lang="es-ES" sz="2800" dirty="0" err="1">
                <a:solidFill>
                  <a:schemeClr val="tx1"/>
                </a:solidFill>
              </a:rPr>
              <a:t>World</a:t>
            </a:r>
            <a:r>
              <a:rPr lang="es-ES" sz="2800" dirty="0">
                <a:solidFill>
                  <a:schemeClr val="tx1"/>
                </a:solidFill>
              </a:rPr>
              <a:t> Rank</a:t>
            </a:r>
          </a:p>
        </p:txBody>
      </p:sp>
      <p:sp>
        <p:nvSpPr>
          <p:cNvPr id="11" name="Rectángulo 10"/>
          <p:cNvSpPr/>
          <p:nvPr/>
        </p:nvSpPr>
        <p:spPr>
          <a:xfrm>
            <a:off x="4771918" y="4976743"/>
            <a:ext cx="1549859" cy="6902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3600" dirty="0" smtClean="0">
                <a:solidFill>
                  <a:schemeClr val="tx1"/>
                </a:solidFill>
              </a:rPr>
              <a:t>… AND</a:t>
            </a:r>
            <a:endParaRPr lang="es-ES" sz="3600" dirty="0">
              <a:solidFill>
                <a:schemeClr val="tx1"/>
              </a:solidFill>
            </a:endParaRPr>
          </a:p>
        </p:txBody>
      </p:sp>
      <p:grpSp>
        <p:nvGrpSpPr>
          <p:cNvPr id="13" name="Grupo 12"/>
          <p:cNvGrpSpPr/>
          <p:nvPr/>
        </p:nvGrpSpPr>
        <p:grpSpPr>
          <a:xfrm>
            <a:off x="877359" y="5759450"/>
            <a:ext cx="9443417" cy="841259"/>
            <a:chOff x="877359" y="5759450"/>
            <a:chExt cx="9443417" cy="841259"/>
          </a:xfrm>
        </p:grpSpPr>
        <p:pic>
          <p:nvPicPr>
            <p:cNvPr id="1032" name="Picture 8" descr="Resultado de imagen de leiden ranking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7359" y="5896483"/>
              <a:ext cx="1108781" cy="704226"/>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p:cNvSpPr/>
            <p:nvPr/>
          </p:nvSpPr>
          <p:spPr>
            <a:xfrm>
              <a:off x="2852805" y="5853553"/>
              <a:ext cx="6291194" cy="704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800" dirty="0">
                  <a:solidFill>
                    <a:schemeClr val="tx1"/>
                  </a:solidFill>
                </a:rPr>
                <a:t>5th </a:t>
              </a:r>
              <a:r>
                <a:rPr lang="es-ES" sz="2800" dirty="0" err="1" smtClean="0">
                  <a:solidFill>
                    <a:schemeClr val="tx1"/>
                  </a:solidFill>
                </a:rPr>
                <a:t>Spanish</a:t>
              </a:r>
              <a:r>
                <a:rPr lang="es-ES" sz="2800" dirty="0" smtClean="0">
                  <a:solidFill>
                    <a:schemeClr val="tx1"/>
                  </a:solidFill>
                </a:rPr>
                <a:t> </a:t>
              </a:r>
              <a:r>
                <a:rPr lang="es-ES" sz="2800" dirty="0">
                  <a:solidFill>
                    <a:schemeClr val="tx1"/>
                  </a:solidFill>
                </a:rPr>
                <a:t>Univ. in % O</a:t>
              </a:r>
              <a:r>
                <a:rPr lang="es-ES" sz="2800" dirty="0" smtClean="0">
                  <a:solidFill>
                    <a:schemeClr val="tx1"/>
                  </a:solidFill>
                </a:rPr>
                <a:t>pen Green</a:t>
              </a:r>
              <a:endParaRPr lang="es-ES" sz="2800" dirty="0">
                <a:solidFill>
                  <a:schemeClr val="tx1"/>
                </a:solidFill>
              </a:endParaRPr>
            </a:p>
          </p:txBody>
        </p:sp>
        <p:grpSp>
          <p:nvGrpSpPr>
            <p:cNvPr id="12" name="Grupo 11"/>
            <p:cNvGrpSpPr/>
            <p:nvPr/>
          </p:nvGrpSpPr>
          <p:grpSpPr>
            <a:xfrm>
              <a:off x="8669866" y="5759450"/>
              <a:ext cx="1650910" cy="768077"/>
              <a:chOff x="8306898" y="5694498"/>
              <a:chExt cx="1650910" cy="768077"/>
            </a:xfrm>
          </p:grpSpPr>
          <p:pic>
            <p:nvPicPr>
              <p:cNvPr id="1040" name="Picture 16" descr="Resultado de imagen de logo repositorio riune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526751">
                <a:off x="8306898" y="6142281"/>
                <a:ext cx="1650910" cy="32029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Resultado de imagen de green open access logo"/>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038519" y="5694498"/>
                <a:ext cx="458840" cy="458840"/>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15124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2890" y="240946"/>
            <a:ext cx="2878666" cy="4105275"/>
          </a:xfrm>
        </p:spPr>
        <p:txBody>
          <a:bodyPr>
            <a:normAutofit/>
          </a:bodyPr>
          <a:lstStyle/>
          <a:p>
            <a:r>
              <a:rPr lang="es-ES" dirty="0" err="1" smtClean="0"/>
              <a:t>The</a:t>
            </a:r>
            <a:r>
              <a:rPr lang="es-ES" dirty="0" smtClean="0"/>
              <a:t> Library </a:t>
            </a:r>
            <a:r>
              <a:rPr lang="es-ES" dirty="0" err="1" smtClean="0"/>
              <a:t>is</a:t>
            </a:r>
            <a:r>
              <a:rPr lang="es-ES" dirty="0" smtClean="0"/>
              <a:t> a central </a:t>
            </a:r>
            <a:r>
              <a:rPr lang="es-ES" dirty="0" err="1" smtClean="0"/>
              <a:t>service</a:t>
            </a:r>
            <a:r>
              <a:rPr lang="es-ES" dirty="0" smtClean="0"/>
              <a:t> in </a:t>
            </a:r>
            <a:r>
              <a:rPr lang="es-ES" dirty="0" err="1" smtClean="0"/>
              <a:t>universitary</a:t>
            </a:r>
            <a:r>
              <a:rPr lang="es-ES" dirty="0" smtClean="0"/>
              <a:t> </a:t>
            </a:r>
            <a:r>
              <a:rPr lang="es-ES" dirty="0" err="1" smtClean="0"/>
              <a:t>life</a:t>
            </a:r>
            <a:endParaRPr lang="es-ES" dirty="0"/>
          </a:p>
        </p:txBody>
      </p:sp>
      <p:pic>
        <p:nvPicPr>
          <p:cNvPr id="4" name="Imagen 3"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2291" y="-101599"/>
            <a:ext cx="8959709" cy="6762044"/>
          </a:xfrm>
          <a:prstGeom prst="rect">
            <a:avLst/>
          </a:prstGeom>
        </p:spPr>
      </p:pic>
      <p:sp>
        <p:nvSpPr>
          <p:cNvPr id="5" name="Estrella de 5 puntas 4"/>
          <p:cNvSpPr/>
          <p:nvPr/>
        </p:nvSpPr>
        <p:spPr>
          <a:xfrm>
            <a:off x="7010401" y="3149600"/>
            <a:ext cx="406399" cy="423334"/>
          </a:xfrm>
          <a:prstGeom prst="star5">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607920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8245" y="497592"/>
            <a:ext cx="2887133" cy="1325563"/>
          </a:xfrm>
        </p:spPr>
        <p:txBody>
          <a:bodyPr/>
          <a:lstStyle/>
          <a:p>
            <a:r>
              <a:rPr lang="es-ES" dirty="0" err="1" smtClean="0"/>
              <a:t>The</a:t>
            </a:r>
            <a:r>
              <a:rPr lang="es-ES" dirty="0" smtClean="0"/>
              <a:t> Library</a:t>
            </a:r>
            <a:endParaRPr lang="es-ES" dirty="0"/>
          </a:p>
        </p:txBody>
      </p:sp>
      <p:pic>
        <p:nvPicPr>
          <p:cNvPr id="4" name="Imagen 3"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5586" y="0"/>
            <a:ext cx="7616414" cy="6858000"/>
          </a:xfrm>
          <a:prstGeom prst="rect">
            <a:avLst/>
          </a:prstGeom>
        </p:spPr>
      </p:pic>
      <p:sp>
        <p:nvSpPr>
          <p:cNvPr id="5" name="Estrella de 5 puntas 4"/>
          <p:cNvSpPr/>
          <p:nvPr/>
        </p:nvSpPr>
        <p:spPr>
          <a:xfrm>
            <a:off x="7847189" y="3152422"/>
            <a:ext cx="406399" cy="423334"/>
          </a:xfrm>
          <a:prstGeom prst="star5">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Estrella de 5 puntas 5"/>
          <p:cNvSpPr/>
          <p:nvPr/>
        </p:nvSpPr>
        <p:spPr>
          <a:xfrm>
            <a:off x="11154068" y="2940755"/>
            <a:ext cx="406399" cy="423334"/>
          </a:xfrm>
          <a:prstGeom prst="star5">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565796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3985" y="1037413"/>
            <a:ext cx="10498015" cy="5820587"/>
          </a:xfrm>
          <a:prstGeom prst="rect">
            <a:avLst/>
          </a:prstGeom>
        </p:spPr>
      </p:pic>
      <p:sp>
        <p:nvSpPr>
          <p:cNvPr id="2" name="Título 1"/>
          <p:cNvSpPr>
            <a:spLocks noGrp="1"/>
          </p:cNvSpPr>
          <p:nvPr>
            <p:ph type="title"/>
          </p:nvPr>
        </p:nvSpPr>
        <p:spPr>
          <a:xfrm>
            <a:off x="8218311" y="0"/>
            <a:ext cx="3973689" cy="1388533"/>
          </a:xfrm>
        </p:spPr>
        <p:txBody>
          <a:bodyPr>
            <a:normAutofit fontScale="90000"/>
          </a:bodyPr>
          <a:lstStyle/>
          <a:p>
            <a:r>
              <a:rPr lang="es-ES" b="1" dirty="0" err="1" smtClean="0"/>
              <a:t>PoliConsulta</a:t>
            </a:r>
            <a:r>
              <a:rPr lang="es-ES" b="1" dirty="0" smtClean="0"/>
              <a:t>,</a:t>
            </a:r>
            <a:br>
              <a:rPr lang="es-ES" b="1" dirty="0" smtClean="0"/>
            </a:br>
            <a:r>
              <a:rPr lang="es-ES" b="1" dirty="0" err="1" smtClean="0"/>
              <a:t>our</a:t>
            </a:r>
            <a:r>
              <a:rPr lang="es-ES" b="1" dirty="0" smtClean="0"/>
              <a:t> </a:t>
            </a:r>
            <a:r>
              <a:rPr lang="es-ES" b="1" i="1" dirty="0" smtClean="0"/>
              <a:t>Ask a </a:t>
            </a:r>
            <a:r>
              <a:rPr lang="es-ES" b="1" i="1" dirty="0" err="1" smtClean="0"/>
              <a:t>Librarian</a:t>
            </a:r>
            <a:endParaRPr lang="es-ES" b="1" i="1" dirty="0"/>
          </a:p>
        </p:txBody>
      </p:sp>
      <p:sp>
        <p:nvSpPr>
          <p:cNvPr id="7" name="Estrella de 5 puntas 6"/>
          <p:cNvSpPr/>
          <p:nvPr/>
        </p:nvSpPr>
        <p:spPr>
          <a:xfrm>
            <a:off x="1133873" y="6069243"/>
            <a:ext cx="406399" cy="423334"/>
          </a:xfrm>
          <a:prstGeom prst="star5">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57566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4021041" y="156781"/>
            <a:ext cx="4127339" cy="915664"/>
          </a:xfrm>
        </p:spPr>
        <p:txBody>
          <a:bodyPr/>
          <a:lstStyle/>
          <a:p>
            <a:r>
              <a:rPr lang="es-ES" dirty="0" err="1" smtClean="0"/>
              <a:t>How</a:t>
            </a:r>
            <a:r>
              <a:rPr lang="es-ES" dirty="0" smtClean="0"/>
              <a:t> </a:t>
            </a:r>
            <a:r>
              <a:rPr lang="es-ES" dirty="0" err="1" smtClean="0"/>
              <a:t>we</a:t>
            </a:r>
            <a:r>
              <a:rPr lang="es-ES" dirty="0" smtClean="0"/>
              <a:t> </a:t>
            </a:r>
            <a:r>
              <a:rPr lang="es-ES" dirty="0" err="1" smtClean="0"/>
              <a:t>organize</a:t>
            </a:r>
            <a:endParaRPr lang="es-ES" dirty="0"/>
          </a:p>
        </p:txBody>
      </p:sp>
      <p:pic>
        <p:nvPicPr>
          <p:cNvPr id="3" name="Imagen 2"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466" y="1482343"/>
            <a:ext cx="11574490" cy="5039428"/>
          </a:xfrm>
          <a:prstGeom prst="rect">
            <a:avLst/>
          </a:prstGeom>
        </p:spPr>
      </p:pic>
    </p:spTree>
    <p:extLst>
      <p:ext uri="{BB962C8B-B14F-4D97-AF65-F5344CB8AC3E}">
        <p14:creationId xmlns:p14="http://schemas.microsoft.com/office/powerpoint/2010/main" val="36726679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Recorte de pantalla"/>
          <p:cNvPicPr>
            <a:picLocks noChangeAspect="1"/>
          </p:cNvPicPr>
          <p:nvPr/>
        </p:nvPicPr>
        <p:blipFill rotWithShape="1">
          <a:blip r:embed="rId3">
            <a:extLst>
              <a:ext uri="{28A0092B-C50C-407E-A947-70E740481C1C}">
                <a14:useLocalDpi xmlns:a14="http://schemas.microsoft.com/office/drawing/2010/main" val="0"/>
              </a:ext>
            </a:extLst>
          </a:blip>
          <a:srcRect l="3307" r="6136"/>
          <a:stretch/>
        </p:blipFill>
        <p:spPr>
          <a:xfrm>
            <a:off x="2822219" y="247032"/>
            <a:ext cx="4425245" cy="6505888"/>
          </a:xfrm>
          <a:prstGeom prst="rect">
            <a:avLst/>
          </a:prstGeom>
        </p:spPr>
      </p:pic>
      <p:sp>
        <p:nvSpPr>
          <p:cNvPr id="6" name="Rectángulo redondeado 5"/>
          <p:cNvSpPr/>
          <p:nvPr/>
        </p:nvSpPr>
        <p:spPr>
          <a:xfrm>
            <a:off x="7766753" y="2494843"/>
            <a:ext cx="4312358" cy="3725334"/>
          </a:xfrm>
          <a:prstGeom prst="roundRect">
            <a:avLst/>
          </a:prstGeom>
          <a:noFill/>
          <a:ln w="25400">
            <a:solidFill>
              <a:srgbClr val="3C564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s-ES" dirty="0" smtClean="0">
              <a:solidFill>
                <a:srgbClr val="334B40"/>
              </a:solidFill>
            </a:endParaRPr>
          </a:p>
          <a:p>
            <a:pPr algn="ctr">
              <a:spcAft>
                <a:spcPts val="2000"/>
              </a:spcAft>
            </a:pPr>
            <a:r>
              <a:rPr lang="es-ES" sz="2800" b="1" dirty="0" smtClean="0">
                <a:solidFill>
                  <a:srgbClr val="3B5750"/>
                </a:solidFill>
              </a:rPr>
              <a:t>TASKS</a:t>
            </a:r>
          </a:p>
          <a:p>
            <a:pPr marL="285750" indent="-285750">
              <a:spcAft>
                <a:spcPts val="300"/>
              </a:spcAft>
              <a:buFont typeface="Arial" panose="020B0604020202020204" pitchFamily="34" charset="0"/>
              <a:buChar char="•"/>
            </a:pPr>
            <a:r>
              <a:rPr lang="es-ES" sz="2000" dirty="0" err="1" smtClean="0">
                <a:solidFill>
                  <a:srgbClr val="3B5750"/>
                </a:solidFill>
              </a:rPr>
              <a:t>RiuNet</a:t>
            </a:r>
            <a:endParaRPr lang="es-ES" sz="2000" dirty="0" smtClean="0">
              <a:solidFill>
                <a:srgbClr val="3B5750"/>
              </a:solidFill>
            </a:endParaRPr>
          </a:p>
          <a:p>
            <a:pPr marL="285750" indent="-285750">
              <a:spcAft>
                <a:spcPts val="300"/>
              </a:spcAft>
              <a:buFont typeface="Arial" panose="020B0604020202020204" pitchFamily="34" charset="0"/>
              <a:buChar char="•"/>
            </a:pPr>
            <a:r>
              <a:rPr lang="es-ES" sz="2000" dirty="0" err="1" smtClean="0">
                <a:solidFill>
                  <a:srgbClr val="3B5750"/>
                </a:solidFill>
              </a:rPr>
              <a:t>PoliPapers</a:t>
            </a:r>
            <a:endParaRPr lang="es-ES" sz="2000" dirty="0" smtClean="0">
              <a:solidFill>
                <a:srgbClr val="3B5750"/>
              </a:solidFill>
            </a:endParaRPr>
          </a:p>
          <a:p>
            <a:pPr marL="285750" indent="-285750">
              <a:spcAft>
                <a:spcPts val="300"/>
              </a:spcAft>
              <a:buFont typeface="Arial" panose="020B0604020202020204" pitchFamily="34" charset="0"/>
              <a:buChar char="•"/>
            </a:pPr>
            <a:r>
              <a:rPr lang="es-ES" sz="2000" dirty="0" err="1" smtClean="0">
                <a:solidFill>
                  <a:srgbClr val="3B5750"/>
                </a:solidFill>
              </a:rPr>
              <a:t>Bibliometrics</a:t>
            </a:r>
            <a:r>
              <a:rPr lang="es-ES" sz="2000" dirty="0" smtClean="0">
                <a:solidFill>
                  <a:srgbClr val="3B5750"/>
                </a:solidFill>
              </a:rPr>
              <a:t> </a:t>
            </a:r>
            <a:r>
              <a:rPr lang="es-ES" sz="2000" dirty="0" err="1" smtClean="0">
                <a:solidFill>
                  <a:srgbClr val="3B5750"/>
                </a:solidFill>
              </a:rPr>
              <a:t>studies</a:t>
            </a:r>
            <a:endParaRPr lang="es-ES" sz="2000" dirty="0" smtClean="0">
              <a:solidFill>
                <a:srgbClr val="3B5750"/>
              </a:solidFill>
            </a:endParaRPr>
          </a:p>
          <a:p>
            <a:pPr marL="285750" indent="-285750">
              <a:spcAft>
                <a:spcPts val="300"/>
              </a:spcAft>
              <a:buFont typeface="Arial" panose="020B0604020202020204" pitchFamily="34" charset="0"/>
              <a:buChar char="•"/>
            </a:pPr>
            <a:r>
              <a:rPr lang="es-ES" sz="2000" dirty="0" smtClean="0">
                <a:solidFill>
                  <a:srgbClr val="3B5750"/>
                </a:solidFill>
              </a:rPr>
              <a:t>CRIS: </a:t>
            </a:r>
            <a:r>
              <a:rPr lang="es-ES" sz="2000" dirty="0" err="1" smtClean="0">
                <a:solidFill>
                  <a:srgbClr val="3B5750"/>
                </a:solidFill>
              </a:rPr>
              <a:t>metadata</a:t>
            </a:r>
            <a:r>
              <a:rPr lang="es-ES" sz="2000" dirty="0" smtClean="0">
                <a:solidFill>
                  <a:srgbClr val="3B5750"/>
                </a:solidFill>
              </a:rPr>
              <a:t>, </a:t>
            </a:r>
            <a:r>
              <a:rPr lang="es-ES" sz="2000" dirty="0" err="1" smtClean="0">
                <a:solidFill>
                  <a:srgbClr val="3B5750"/>
                </a:solidFill>
              </a:rPr>
              <a:t>APIs</a:t>
            </a:r>
            <a:r>
              <a:rPr lang="es-ES" sz="2000" dirty="0" smtClean="0">
                <a:solidFill>
                  <a:srgbClr val="3B5750"/>
                </a:solidFill>
              </a:rPr>
              <a:t> </a:t>
            </a:r>
            <a:r>
              <a:rPr lang="es-ES" sz="2000" dirty="0" err="1" smtClean="0">
                <a:solidFill>
                  <a:srgbClr val="3B5750"/>
                </a:solidFill>
              </a:rPr>
              <a:t>with</a:t>
            </a:r>
            <a:r>
              <a:rPr lang="es-ES" sz="2000" dirty="0" smtClean="0">
                <a:solidFill>
                  <a:srgbClr val="3B5750"/>
                </a:solidFill>
              </a:rPr>
              <a:t> </a:t>
            </a:r>
            <a:r>
              <a:rPr lang="es-ES" sz="2000" dirty="0" err="1" smtClean="0">
                <a:solidFill>
                  <a:srgbClr val="3B5750"/>
                </a:solidFill>
              </a:rPr>
              <a:t>RiuNet</a:t>
            </a:r>
            <a:endParaRPr lang="es-ES" sz="2000" dirty="0" smtClean="0">
              <a:solidFill>
                <a:srgbClr val="3B5750"/>
              </a:solidFill>
            </a:endParaRPr>
          </a:p>
          <a:p>
            <a:pPr marL="285750" indent="-285750">
              <a:spcAft>
                <a:spcPts val="300"/>
              </a:spcAft>
              <a:buFont typeface="Arial" panose="020B0604020202020204" pitchFamily="34" charset="0"/>
              <a:buChar char="•"/>
            </a:pPr>
            <a:r>
              <a:rPr lang="es-ES" sz="2000" dirty="0" smtClean="0">
                <a:solidFill>
                  <a:srgbClr val="3B5750"/>
                </a:solidFill>
              </a:rPr>
              <a:t>Copyright</a:t>
            </a:r>
          </a:p>
          <a:p>
            <a:pPr marL="285750" indent="-285750">
              <a:spcAft>
                <a:spcPts val="300"/>
              </a:spcAft>
              <a:buFont typeface="Arial" panose="020B0604020202020204" pitchFamily="34" charset="0"/>
              <a:buChar char="•"/>
            </a:pPr>
            <a:r>
              <a:rPr lang="es-ES" sz="2000" dirty="0" err="1" smtClean="0">
                <a:solidFill>
                  <a:srgbClr val="3B5750"/>
                </a:solidFill>
              </a:rPr>
              <a:t>Support</a:t>
            </a:r>
            <a:r>
              <a:rPr lang="es-ES" sz="2000" dirty="0" smtClean="0">
                <a:solidFill>
                  <a:srgbClr val="3B5750"/>
                </a:solidFill>
              </a:rPr>
              <a:t> </a:t>
            </a:r>
            <a:r>
              <a:rPr lang="es-ES" sz="2000" dirty="0" err="1" smtClean="0">
                <a:solidFill>
                  <a:srgbClr val="3B5750"/>
                </a:solidFill>
              </a:rPr>
              <a:t>researchers</a:t>
            </a:r>
            <a:endParaRPr lang="es-ES" sz="2000" dirty="0" smtClean="0">
              <a:solidFill>
                <a:srgbClr val="3B5750"/>
              </a:solidFill>
            </a:endParaRPr>
          </a:p>
          <a:p>
            <a:pPr marL="285750" indent="-285750">
              <a:spcAft>
                <a:spcPts val="300"/>
              </a:spcAft>
              <a:buFont typeface="Arial" panose="020B0604020202020204" pitchFamily="34" charset="0"/>
              <a:buChar char="•"/>
            </a:pPr>
            <a:r>
              <a:rPr lang="es-ES" sz="2000" dirty="0" err="1" smtClean="0">
                <a:solidFill>
                  <a:srgbClr val="3B5750"/>
                </a:solidFill>
              </a:rPr>
              <a:t>Mendeley</a:t>
            </a:r>
            <a:endParaRPr lang="es-ES" sz="2000" dirty="0" smtClean="0">
              <a:solidFill>
                <a:srgbClr val="3B5750"/>
              </a:solidFill>
            </a:endParaRPr>
          </a:p>
          <a:p>
            <a:pPr marL="285750" indent="-285750">
              <a:spcAft>
                <a:spcPts val="300"/>
              </a:spcAft>
              <a:buFont typeface="Arial" panose="020B0604020202020204" pitchFamily="34" charset="0"/>
              <a:buChar char="•"/>
            </a:pPr>
            <a:r>
              <a:rPr lang="es-ES" sz="2000" dirty="0" smtClean="0">
                <a:solidFill>
                  <a:srgbClr val="3B5750"/>
                </a:solidFill>
              </a:rPr>
              <a:t>…</a:t>
            </a:r>
          </a:p>
          <a:p>
            <a:pPr marL="285750" indent="-285750">
              <a:buFont typeface="Arial" panose="020B0604020202020204" pitchFamily="34" charset="0"/>
              <a:buChar char="•"/>
            </a:pPr>
            <a:endParaRPr lang="es-ES" dirty="0"/>
          </a:p>
        </p:txBody>
      </p:sp>
      <p:sp>
        <p:nvSpPr>
          <p:cNvPr id="2" name="Título 1"/>
          <p:cNvSpPr>
            <a:spLocks noGrp="1"/>
          </p:cNvSpPr>
          <p:nvPr>
            <p:ph type="title"/>
          </p:nvPr>
        </p:nvSpPr>
        <p:spPr>
          <a:xfrm>
            <a:off x="141108" y="894466"/>
            <a:ext cx="4323644" cy="1600377"/>
          </a:xfrm>
        </p:spPr>
        <p:txBody>
          <a:bodyPr>
            <a:normAutofit/>
          </a:bodyPr>
          <a:lstStyle/>
          <a:p>
            <a:pPr>
              <a:spcBef>
                <a:spcPts val="2000"/>
              </a:spcBef>
            </a:pPr>
            <a:r>
              <a:rPr lang="es-ES" dirty="0" err="1" smtClean="0"/>
              <a:t>My</a:t>
            </a:r>
            <a:r>
              <a:rPr lang="es-ES" dirty="0" smtClean="0"/>
              <a:t> </a:t>
            </a:r>
            <a:r>
              <a:rPr lang="es-ES" dirty="0" err="1" smtClean="0"/>
              <a:t>team</a:t>
            </a:r>
            <a:r>
              <a:rPr lang="es-ES" dirty="0" smtClean="0"/>
              <a:t>.</a:t>
            </a:r>
            <a:br>
              <a:rPr lang="es-ES" dirty="0" smtClean="0"/>
            </a:br>
            <a:r>
              <a:rPr lang="es-ES" dirty="0" err="1" smtClean="0"/>
              <a:t>Research</a:t>
            </a:r>
            <a:r>
              <a:rPr lang="es-ES" dirty="0" smtClean="0"/>
              <a:t> </a:t>
            </a:r>
            <a:r>
              <a:rPr lang="es-ES" dirty="0" err="1" smtClean="0"/>
              <a:t>support</a:t>
            </a:r>
            <a:endParaRPr lang="es-ES" dirty="0"/>
          </a:p>
        </p:txBody>
      </p:sp>
    </p:spTree>
    <p:extLst>
      <p:ext uri="{BB962C8B-B14F-4D97-AF65-F5344CB8AC3E}">
        <p14:creationId xmlns:p14="http://schemas.microsoft.com/office/powerpoint/2010/main" val="39376453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01437" y="321529"/>
            <a:ext cx="10515600" cy="1105291"/>
          </a:xfrm>
        </p:spPr>
        <p:txBody>
          <a:bodyPr>
            <a:normAutofit fontScale="90000"/>
          </a:bodyPr>
          <a:lstStyle/>
          <a:p>
            <a:pPr algn="ctr"/>
            <a:r>
              <a:rPr lang="es-ES" dirty="0" err="1" smtClean="0"/>
              <a:t>The</a:t>
            </a:r>
            <a:r>
              <a:rPr lang="es-ES" dirty="0" smtClean="0"/>
              <a:t> Library and </a:t>
            </a:r>
            <a:r>
              <a:rPr lang="es-ES" dirty="0" err="1" smtClean="0"/>
              <a:t>the</a:t>
            </a:r>
            <a:r>
              <a:rPr lang="es-ES" dirty="0" smtClean="0"/>
              <a:t> Open Access. </a:t>
            </a:r>
            <a:r>
              <a:rPr lang="es-ES" dirty="0" err="1" smtClean="0"/>
              <a:t>Gateways</a:t>
            </a:r>
            <a:r>
              <a:rPr lang="es-ES" dirty="0" smtClean="0"/>
              <a:t> </a:t>
            </a:r>
            <a:r>
              <a:rPr lang="es-ES" dirty="0" err="1" smtClean="0"/>
              <a:t>among</a:t>
            </a:r>
            <a:r>
              <a:rPr lang="es-ES" dirty="0" smtClean="0"/>
              <a:t> </a:t>
            </a:r>
            <a:r>
              <a:rPr lang="es-ES" dirty="0" err="1" smtClean="0"/>
              <a:t>internal</a:t>
            </a:r>
            <a:r>
              <a:rPr lang="es-ES" dirty="0" smtClean="0"/>
              <a:t> </a:t>
            </a:r>
            <a:r>
              <a:rPr lang="es-ES" dirty="0" err="1" smtClean="0"/>
              <a:t>databases</a:t>
            </a:r>
            <a:endParaRPr lang="es-ES" dirty="0"/>
          </a:p>
        </p:txBody>
      </p:sp>
      <p:pic>
        <p:nvPicPr>
          <p:cNvPr id="1026" name="Picture 2" descr="https://upload.wikimedia.org/wikipedia/commons/4/4d/Logo_RiuN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3833" y="2838630"/>
            <a:ext cx="2851680" cy="544503"/>
          </a:xfrm>
          <a:prstGeom prst="rect">
            <a:avLst/>
          </a:prstGeom>
          <a:noFill/>
          <a:ln w="25400">
            <a:solidFill>
              <a:schemeClr val="tx1">
                <a:lumMod val="65000"/>
                <a:lumOff val="35000"/>
              </a:schemeClr>
            </a:solidFill>
          </a:ln>
          <a:extLst>
            <a:ext uri="{909E8E84-426E-40DD-AFC4-6F175D3DCCD1}">
              <a14:hiddenFill xmlns:a14="http://schemas.microsoft.com/office/drawing/2010/main">
                <a:solidFill>
                  <a:srgbClr val="FFFFFF"/>
                </a:solidFill>
              </a14:hiddenFill>
            </a:ext>
          </a:extLst>
        </p:spPr>
      </p:pic>
      <p:pic>
        <p:nvPicPr>
          <p:cNvPr id="4" name="Imagen 3" descr="Recorte de pantall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6877" y="2838630"/>
            <a:ext cx="1624362" cy="553256"/>
          </a:xfrm>
          <a:prstGeom prst="rect">
            <a:avLst/>
          </a:prstGeom>
        </p:spPr>
      </p:pic>
      <p:sp>
        <p:nvSpPr>
          <p:cNvPr id="6" name="Rectángulo 5"/>
          <p:cNvSpPr/>
          <p:nvPr/>
        </p:nvSpPr>
        <p:spPr>
          <a:xfrm>
            <a:off x="1314049" y="2838631"/>
            <a:ext cx="1603022" cy="5532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CRIS (</a:t>
            </a:r>
            <a:r>
              <a:rPr lang="es-ES" dirty="0" err="1">
                <a:solidFill>
                  <a:schemeClr val="tx1"/>
                </a:solidFill>
              </a:rPr>
              <a:t>Senia</a:t>
            </a:r>
            <a:r>
              <a:rPr lang="es-ES" dirty="0">
                <a:solidFill>
                  <a:schemeClr val="tx1"/>
                </a:solidFill>
              </a:rPr>
              <a:t>)</a:t>
            </a:r>
          </a:p>
        </p:txBody>
      </p:sp>
      <p:sp>
        <p:nvSpPr>
          <p:cNvPr id="7" name="Rectángulo 6"/>
          <p:cNvSpPr/>
          <p:nvPr/>
        </p:nvSpPr>
        <p:spPr>
          <a:xfrm>
            <a:off x="6050845" y="5874637"/>
            <a:ext cx="1800620" cy="5421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rPr>
              <a:t>Master </a:t>
            </a:r>
            <a:r>
              <a:rPr lang="es-ES" dirty="0">
                <a:solidFill>
                  <a:schemeClr val="tx1"/>
                </a:solidFill>
              </a:rPr>
              <a:t>and </a:t>
            </a:r>
            <a:r>
              <a:rPr lang="es-ES" dirty="0" err="1">
                <a:solidFill>
                  <a:schemeClr val="tx1"/>
                </a:solidFill>
              </a:rPr>
              <a:t>bachelor</a:t>
            </a:r>
            <a:r>
              <a:rPr lang="es-ES" dirty="0">
                <a:solidFill>
                  <a:schemeClr val="tx1"/>
                </a:solidFill>
              </a:rPr>
              <a:t> </a:t>
            </a:r>
            <a:r>
              <a:rPr lang="es-ES" dirty="0" err="1" smtClean="0">
                <a:solidFill>
                  <a:schemeClr val="tx1"/>
                </a:solidFill>
              </a:rPr>
              <a:t>theses</a:t>
            </a:r>
            <a:endParaRPr lang="es-ES" dirty="0">
              <a:solidFill>
                <a:schemeClr val="tx1"/>
              </a:solidFill>
            </a:endParaRPr>
          </a:p>
        </p:txBody>
      </p:sp>
      <p:sp>
        <p:nvSpPr>
          <p:cNvPr id="8" name="Rectángulo 7"/>
          <p:cNvSpPr/>
          <p:nvPr/>
        </p:nvSpPr>
        <p:spPr>
          <a:xfrm>
            <a:off x="4059355" y="5874637"/>
            <a:ext cx="1782330" cy="5421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Doctoral </a:t>
            </a:r>
            <a:r>
              <a:rPr lang="es-ES" dirty="0" err="1" smtClean="0">
                <a:solidFill>
                  <a:schemeClr val="tx1"/>
                </a:solidFill>
              </a:rPr>
              <a:t>theses</a:t>
            </a:r>
            <a:endParaRPr lang="es-ES" dirty="0">
              <a:solidFill>
                <a:schemeClr val="tx1"/>
              </a:solidFill>
            </a:endParaRPr>
          </a:p>
        </p:txBody>
      </p:sp>
      <p:grpSp>
        <p:nvGrpSpPr>
          <p:cNvPr id="11" name="Grupo 10"/>
          <p:cNvGrpSpPr/>
          <p:nvPr/>
        </p:nvGrpSpPr>
        <p:grpSpPr>
          <a:xfrm>
            <a:off x="9106877" y="4097906"/>
            <a:ext cx="2366045" cy="1746200"/>
            <a:chOff x="3386667" y="4268610"/>
            <a:chExt cx="1800850" cy="1158136"/>
          </a:xfrm>
        </p:grpSpPr>
        <p:pic>
          <p:nvPicPr>
            <p:cNvPr id="1030" name="Picture 6" descr="Resultado de imagen de polimedia upv"/>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86667" y="4268610"/>
              <a:ext cx="1663229" cy="935567"/>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p:cNvSpPr/>
            <p:nvPr/>
          </p:nvSpPr>
          <p:spPr>
            <a:xfrm rot="20464099">
              <a:off x="4194096" y="4907457"/>
              <a:ext cx="993421" cy="519289"/>
            </a:xfrm>
            <a:prstGeom prst="rect">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err="1" smtClean="0">
                  <a:solidFill>
                    <a:schemeClr val="accent4">
                      <a:lumMod val="75000"/>
                    </a:schemeClr>
                  </a:solidFill>
                </a:rPr>
                <a:t>Learning</a:t>
              </a:r>
              <a:r>
                <a:rPr lang="es-ES" sz="2400" b="1" dirty="0" smtClean="0">
                  <a:solidFill>
                    <a:schemeClr val="accent4">
                      <a:lumMod val="75000"/>
                    </a:schemeClr>
                  </a:solidFill>
                </a:rPr>
                <a:t> </a:t>
              </a:r>
              <a:r>
                <a:rPr lang="es-ES" sz="2400" b="1" dirty="0" err="1" smtClean="0">
                  <a:solidFill>
                    <a:schemeClr val="accent4">
                      <a:lumMod val="75000"/>
                    </a:schemeClr>
                  </a:solidFill>
                </a:rPr>
                <a:t>objetcs</a:t>
              </a:r>
              <a:endParaRPr lang="es-ES" sz="2400" b="1" dirty="0">
                <a:solidFill>
                  <a:schemeClr val="accent4">
                    <a:lumMod val="75000"/>
                  </a:schemeClr>
                </a:solidFill>
              </a:endParaRPr>
            </a:p>
          </p:txBody>
        </p:sp>
      </p:grpSp>
      <p:grpSp>
        <p:nvGrpSpPr>
          <p:cNvPr id="17" name="Grupo 16"/>
          <p:cNvGrpSpPr/>
          <p:nvPr/>
        </p:nvGrpSpPr>
        <p:grpSpPr>
          <a:xfrm>
            <a:off x="416262" y="4419112"/>
            <a:ext cx="2661004" cy="1430811"/>
            <a:chOff x="2085534" y="4428059"/>
            <a:chExt cx="2661004" cy="1430811"/>
          </a:xfrm>
        </p:grpSpPr>
        <p:grpSp>
          <p:nvGrpSpPr>
            <p:cNvPr id="15" name="Grupo 14"/>
            <p:cNvGrpSpPr/>
            <p:nvPr/>
          </p:nvGrpSpPr>
          <p:grpSpPr>
            <a:xfrm>
              <a:off x="2085534" y="4968438"/>
              <a:ext cx="2376606" cy="890432"/>
              <a:chOff x="6970594" y="5238696"/>
              <a:chExt cx="2376606" cy="890432"/>
            </a:xfrm>
          </p:grpSpPr>
          <p:pic>
            <p:nvPicPr>
              <p:cNvPr id="12" name="Imagen 11" descr="Recorte de pantalla"/>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96212" y="5281841"/>
                <a:ext cx="1150988" cy="411526"/>
              </a:xfrm>
              <a:prstGeom prst="rect">
                <a:avLst/>
              </a:prstGeom>
            </p:spPr>
          </p:pic>
          <p:pic>
            <p:nvPicPr>
              <p:cNvPr id="13" name="Imagen 12" descr="Recorte de pantalla"/>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70594" y="5238696"/>
                <a:ext cx="1152686" cy="454671"/>
              </a:xfrm>
              <a:prstGeom prst="rect">
                <a:avLst/>
              </a:prstGeom>
            </p:spPr>
          </p:pic>
          <p:pic>
            <p:nvPicPr>
              <p:cNvPr id="14" name="Imagen 13" descr="Recorte de pantalla"/>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19020" y="5709970"/>
                <a:ext cx="1152686" cy="419158"/>
              </a:xfrm>
              <a:prstGeom prst="rect">
                <a:avLst/>
              </a:prstGeom>
            </p:spPr>
          </p:pic>
        </p:grpSp>
        <p:sp>
          <p:nvSpPr>
            <p:cNvPr id="16" name="Rectángulo 15"/>
            <p:cNvSpPr/>
            <p:nvPr/>
          </p:nvSpPr>
          <p:spPr>
            <a:xfrm rot="20638876">
              <a:off x="2755428" y="4428059"/>
              <a:ext cx="1991110" cy="435760"/>
            </a:xfrm>
            <a:prstGeom prst="rect">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solidFill>
                    <a:schemeClr val="accent4">
                      <a:lumMod val="75000"/>
                    </a:schemeClr>
                  </a:solidFill>
                </a:rPr>
                <a:t>UPV Editorial</a:t>
              </a:r>
              <a:endParaRPr lang="es-ES" sz="2400" b="1" dirty="0">
                <a:solidFill>
                  <a:schemeClr val="accent4">
                    <a:lumMod val="75000"/>
                  </a:schemeClr>
                </a:solidFill>
              </a:endParaRPr>
            </a:p>
          </p:txBody>
        </p:sp>
      </p:grpSp>
      <p:sp>
        <p:nvSpPr>
          <p:cNvPr id="18" name="Rectángulo 17"/>
          <p:cNvSpPr/>
          <p:nvPr/>
        </p:nvSpPr>
        <p:spPr>
          <a:xfrm>
            <a:off x="498027" y="1890015"/>
            <a:ext cx="1695964" cy="485422"/>
          </a:xfrm>
          <a:prstGeom prst="rect">
            <a:avLst/>
          </a:prstGeom>
          <a:solidFill>
            <a:schemeClr val="bg1"/>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smtClean="0">
                <a:solidFill>
                  <a:schemeClr val="tx2">
                    <a:lumMod val="40000"/>
                    <a:lumOff val="60000"/>
                  </a:schemeClr>
                </a:solidFill>
              </a:rPr>
              <a:t>External</a:t>
            </a:r>
            <a:r>
              <a:rPr lang="es-ES" dirty="0" smtClean="0">
                <a:solidFill>
                  <a:schemeClr val="tx2">
                    <a:lumMod val="40000"/>
                    <a:lumOff val="60000"/>
                  </a:schemeClr>
                </a:solidFill>
              </a:rPr>
              <a:t> </a:t>
            </a:r>
            <a:r>
              <a:rPr lang="es-ES" dirty="0" err="1" smtClean="0">
                <a:solidFill>
                  <a:schemeClr val="tx2">
                    <a:lumMod val="40000"/>
                    <a:lumOff val="60000"/>
                  </a:schemeClr>
                </a:solidFill>
              </a:rPr>
              <a:t>ddbb</a:t>
            </a:r>
            <a:r>
              <a:rPr lang="es-ES" dirty="0" smtClean="0">
                <a:solidFill>
                  <a:schemeClr val="tx2">
                    <a:lumMod val="40000"/>
                    <a:lumOff val="60000"/>
                  </a:schemeClr>
                </a:solidFill>
              </a:rPr>
              <a:t> (</a:t>
            </a:r>
            <a:r>
              <a:rPr lang="es-ES" dirty="0" err="1" smtClean="0">
                <a:solidFill>
                  <a:schemeClr val="tx2">
                    <a:lumMod val="40000"/>
                    <a:lumOff val="60000"/>
                  </a:schemeClr>
                </a:solidFill>
              </a:rPr>
              <a:t>WoS</a:t>
            </a:r>
            <a:r>
              <a:rPr lang="es-ES" dirty="0" smtClean="0">
                <a:solidFill>
                  <a:schemeClr val="tx2">
                    <a:lumMod val="40000"/>
                    <a:lumOff val="60000"/>
                  </a:schemeClr>
                </a:solidFill>
              </a:rPr>
              <a:t>…)</a:t>
            </a:r>
            <a:endParaRPr lang="es-ES" dirty="0">
              <a:solidFill>
                <a:schemeClr val="tx2">
                  <a:lumMod val="40000"/>
                  <a:lumOff val="60000"/>
                </a:schemeClr>
              </a:solidFill>
            </a:endParaRPr>
          </a:p>
        </p:txBody>
      </p:sp>
      <p:cxnSp>
        <p:nvCxnSpPr>
          <p:cNvPr id="21" name="Conector angular 20"/>
          <p:cNvCxnSpPr>
            <a:endCxn id="1026" idx="1"/>
          </p:cNvCxnSpPr>
          <p:nvPr/>
        </p:nvCxnSpPr>
        <p:spPr>
          <a:xfrm flipV="1">
            <a:off x="3016210" y="3110882"/>
            <a:ext cx="1537623" cy="4377"/>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angular 24"/>
          <p:cNvCxnSpPr/>
          <p:nvPr/>
        </p:nvCxnSpPr>
        <p:spPr>
          <a:xfrm flipV="1">
            <a:off x="3098136" y="3300492"/>
            <a:ext cx="1472911" cy="106177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angular 27"/>
          <p:cNvCxnSpPr/>
          <p:nvPr/>
        </p:nvCxnSpPr>
        <p:spPr>
          <a:xfrm rot="5400000" flipH="1" flipV="1">
            <a:off x="3723343" y="4619064"/>
            <a:ext cx="2458036" cy="3682"/>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angular 29"/>
          <p:cNvCxnSpPr>
            <a:stCxn id="7" idx="0"/>
          </p:cNvCxnSpPr>
          <p:nvPr/>
        </p:nvCxnSpPr>
        <p:spPr>
          <a:xfrm rot="16200000" flipV="1">
            <a:off x="5706590" y="4630072"/>
            <a:ext cx="2483520" cy="5610"/>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ector angular 31"/>
          <p:cNvCxnSpPr/>
          <p:nvPr/>
        </p:nvCxnSpPr>
        <p:spPr>
          <a:xfrm rot="10800000">
            <a:off x="7418499" y="3300493"/>
            <a:ext cx="1704723" cy="106177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ector angular 39"/>
          <p:cNvCxnSpPr/>
          <p:nvPr/>
        </p:nvCxnSpPr>
        <p:spPr>
          <a:xfrm rot="16200000" flipH="1">
            <a:off x="1558713" y="2222259"/>
            <a:ext cx="463194" cy="769551"/>
          </a:xfrm>
          <a:prstGeom prst="bentConnector3">
            <a:avLst/>
          </a:prstGeom>
          <a:ln>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2" name="Conector angular 1031"/>
          <p:cNvCxnSpPr>
            <a:stCxn id="4" idx="1"/>
            <a:endCxn id="1026" idx="3"/>
          </p:cNvCxnSpPr>
          <p:nvPr/>
        </p:nvCxnSpPr>
        <p:spPr>
          <a:xfrm rot="10800000">
            <a:off x="7405513" y="3110882"/>
            <a:ext cx="1701364" cy="437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627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170982" y="298951"/>
            <a:ext cx="3398030" cy="1473403"/>
          </a:xfrm>
        </p:spPr>
        <p:txBody>
          <a:bodyPr>
            <a:normAutofit fontScale="90000"/>
          </a:bodyPr>
          <a:lstStyle/>
          <a:p>
            <a:pPr algn="ctr"/>
            <a:r>
              <a:rPr lang="es-ES" dirty="0" err="1" smtClean="0"/>
              <a:t>The</a:t>
            </a:r>
            <a:r>
              <a:rPr lang="es-ES" dirty="0" smtClean="0"/>
              <a:t> </a:t>
            </a:r>
            <a:r>
              <a:rPr lang="es-ES" dirty="0" err="1" smtClean="0"/>
              <a:t>repository</a:t>
            </a:r>
            <a:r>
              <a:rPr lang="es-ES" dirty="0" smtClean="0"/>
              <a:t>, </a:t>
            </a:r>
            <a:r>
              <a:rPr lang="es-ES" dirty="0" err="1" smtClean="0"/>
              <a:t>step</a:t>
            </a:r>
            <a:r>
              <a:rPr lang="es-ES" dirty="0" smtClean="0"/>
              <a:t> </a:t>
            </a:r>
            <a:r>
              <a:rPr lang="es-ES" dirty="0" err="1" smtClean="0"/>
              <a:t>by</a:t>
            </a:r>
            <a:r>
              <a:rPr lang="es-ES" dirty="0" smtClean="0"/>
              <a:t> </a:t>
            </a:r>
            <a:r>
              <a:rPr lang="es-ES" dirty="0" err="1" smtClean="0"/>
              <a:t>step</a:t>
            </a:r>
            <a:endParaRPr lang="es-ES" dirty="0"/>
          </a:p>
        </p:txBody>
      </p:sp>
      <p:sp>
        <p:nvSpPr>
          <p:cNvPr id="13" name="Rectángulo 12"/>
          <p:cNvSpPr/>
          <p:nvPr/>
        </p:nvSpPr>
        <p:spPr>
          <a:xfrm>
            <a:off x="8876917" y="518307"/>
            <a:ext cx="2919971" cy="3838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a:r>
              <a:rPr lang="es-ES" sz="1200" dirty="0" smtClean="0">
                <a:solidFill>
                  <a:schemeClr val="tx1"/>
                </a:solidFill>
                <a:hlinkClick r:id="rId3"/>
              </a:rPr>
              <a:t>www.riunet.upv.es</a:t>
            </a:r>
            <a:r>
              <a:rPr lang="es-ES" sz="1200" dirty="0">
                <a:solidFill>
                  <a:schemeClr val="tx1"/>
                </a:solidFill>
              </a:rPr>
              <a:t> </a:t>
            </a:r>
            <a:r>
              <a:rPr lang="es-ES" sz="1200" dirty="0" smtClean="0">
                <a:solidFill>
                  <a:schemeClr val="tx1"/>
                </a:solidFill>
              </a:rPr>
              <a:t> </a:t>
            </a:r>
            <a:endParaRPr lang="es-ES" sz="1200" dirty="0">
              <a:solidFill>
                <a:schemeClr val="tx1"/>
              </a:solidFill>
            </a:endParaRPr>
          </a:p>
        </p:txBody>
      </p:sp>
      <p:sp>
        <p:nvSpPr>
          <p:cNvPr id="14" name="Rectángulo 13"/>
          <p:cNvSpPr/>
          <p:nvPr/>
        </p:nvSpPr>
        <p:spPr>
          <a:xfrm>
            <a:off x="8876916" y="1117422"/>
            <a:ext cx="2919973" cy="10255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s-ES" sz="1200" dirty="0">
                <a:solidFill>
                  <a:schemeClr val="tx1"/>
                </a:solidFill>
                <a:hlinkClick r:id="rId4"/>
              </a:rPr>
              <a:t>https://</a:t>
            </a:r>
            <a:r>
              <a:rPr lang="es-ES" sz="1200" dirty="0" smtClean="0">
                <a:solidFill>
                  <a:schemeClr val="tx1"/>
                </a:solidFill>
                <a:hlinkClick r:id="rId4"/>
              </a:rPr>
              <a:t>riunet.upv.es/handle/10251/11342</a:t>
            </a:r>
            <a:endParaRPr lang="es-ES" sz="1200" dirty="0" smtClean="0">
              <a:solidFill>
                <a:schemeClr val="tx1"/>
              </a:solidFill>
            </a:endParaRPr>
          </a:p>
          <a:p>
            <a:pPr marL="171450" indent="-171450">
              <a:buFont typeface="Arial" panose="020B0604020202020204" pitchFamily="34" charset="0"/>
              <a:buChar char="•"/>
            </a:pPr>
            <a:r>
              <a:rPr lang="es-ES" sz="1200" dirty="0">
                <a:solidFill>
                  <a:schemeClr val="tx1"/>
                </a:solidFill>
                <a:hlinkClick r:id="rId5"/>
              </a:rPr>
              <a:t>https://</a:t>
            </a:r>
            <a:r>
              <a:rPr lang="es-ES" sz="1200" dirty="0" smtClean="0">
                <a:solidFill>
                  <a:schemeClr val="tx1"/>
                </a:solidFill>
                <a:hlinkClick r:id="rId5"/>
              </a:rPr>
              <a:t>www.boe.es/buscar/pdf/2011/BOE-A-2011-2541-consolidado.pdf</a:t>
            </a:r>
            <a:endParaRPr lang="es-ES" sz="1200" dirty="0" smtClean="0">
              <a:solidFill>
                <a:schemeClr val="tx1"/>
              </a:solidFill>
            </a:endParaRPr>
          </a:p>
          <a:p>
            <a:pPr marL="171450" indent="-171450">
              <a:buFont typeface="Arial" panose="020B0604020202020204" pitchFamily="34" charset="0"/>
              <a:buChar char="•"/>
            </a:pPr>
            <a:r>
              <a:rPr lang="es-ES" sz="1200" dirty="0">
                <a:solidFill>
                  <a:schemeClr val="tx1"/>
                </a:solidFill>
                <a:hlinkClick r:id="rId6"/>
              </a:rPr>
              <a:t>https://</a:t>
            </a:r>
            <a:r>
              <a:rPr lang="es-ES" sz="1200" dirty="0" smtClean="0">
                <a:solidFill>
                  <a:schemeClr val="tx1"/>
                </a:solidFill>
                <a:hlinkClick r:id="rId6"/>
              </a:rPr>
              <a:t>www.boe.es/buscar/pdf/2011/BOE-A-2011-9617-consolidado.pdf</a:t>
            </a:r>
            <a:endParaRPr lang="es-ES" sz="1200" dirty="0" smtClean="0">
              <a:solidFill>
                <a:schemeClr val="tx1"/>
              </a:solidFill>
            </a:endParaRPr>
          </a:p>
        </p:txBody>
      </p:sp>
      <p:pic>
        <p:nvPicPr>
          <p:cNvPr id="17" name="Imagen 16" descr="Recorte de pantalla"/>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76915" y="3383844"/>
            <a:ext cx="2946331" cy="2698669"/>
          </a:xfrm>
          <a:prstGeom prst="rect">
            <a:avLst/>
          </a:prstGeom>
          <a:ln>
            <a:solidFill>
              <a:schemeClr val="tx1"/>
            </a:solidFill>
          </a:ln>
        </p:spPr>
      </p:pic>
      <p:sp>
        <p:nvSpPr>
          <p:cNvPr id="2" name="Rectángulo 1"/>
          <p:cNvSpPr/>
          <p:nvPr/>
        </p:nvSpPr>
        <p:spPr>
          <a:xfrm>
            <a:off x="8857622" y="2358279"/>
            <a:ext cx="2965625" cy="4051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s-ES" sz="1200" dirty="0">
                <a:hlinkClick r:id="rId8"/>
              </a:rPr>
              <a:t>https://riunet.upv.es/handle/10251/112322</a:t>
            </a:r>
            <a:endParaRPr lang="es-ES" sz="1200" dirty="0"/>
          </a:p>
        </p:txBody>
      </p:sp>
      <p:pic>
        <p:nvPicPr>
          <p:cNvPr id="5" name="Imagen 4" descr="Recorte de pantalla"/>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52814" y="34290"/>
            <a:ext cx="4780784" cy="6823710"/>
          </a:xfrm>
          <a:prstGeom prst="rect">
            <a:avLst/>
          </a:prstGeom>
        </p:spPr>
      </p:pic>
    </p:spTree>
    <p:extLst>
      <p:ext uri="{BB962C8B-B14F-4D97-AF65-F5344CB8AC3E}">
        <p14:creationId xmlns:p14="http://schemas.microsoft.com/office/powerpoint/2010/main" val="208622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565" y="0"/>
            <a:ext cx="10715625" cy="6858000"/>
          </a:xfrm>
          <a:prstGeom prst="rect">
            <a:avLst/>
          </a:prstGeom>
        </p:spPr>
      </p:pic>
    </p:spTree>
    <p:extLst>
      <p:ext uri="{BB962C8B-B14F-4D97-AF65-F5344CB8AC3E}">
        <p14:creationId xmlns:p14="http://schemas.microsoft.com/office/powerpoint/2010/main" val="19424074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81755" y="274814"/>
            <a:ext cx="10515600" cy="797631"/>
          </a:xfrm>
        </p:spPr>
        <p:txBody>
          <a:bodyPr/>
          <a:lstStyle/>
          <a:p>
            <a:r>
              <a:rPr lang="es-ES" dirty="0" err="1" smtClean="0"/>
              <a:t>RiuNet</a:t>
            </a:r>
            <a:r>
              <a:rPr lang="es-ES" dirty="0" smtClean="0"/>
              <a:t> </a:t>
            </a:r>
            <a:r>
              <a:rPr lang="es-ES" dirty="0" err="1" smtClean="0"/>
              <a:t>today</a:t>
            </a:r>
            <a:endParaRPr lang="es-ES" dirty="0"/>
          </a:p>
        </p:txBody>
      </p:sp>
      <p:pic>
        <p:nvPicPr>
          <p:cNvPr id="3" name="Imagen 2"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6061" y="1557866"/>
            <a:ext cx="9271167" cy="5212753"/>
          </a:xfrm>
          <a:prstGeom prst="rect">
            <a:avLst/>
          </a:prstGeom>
        </p:spPr>
      </p:pic>
    </p:spTree>
    <p:extLst>
      <p:ext uri="{BB962C8B-B14F-4D97-AF65-F5344CB8AC3E}">
        <p14:creationId xmlns:p14="http://schemas.microsoft.com/office/powerpoint/2010/main" val="5469410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RiuNet</a:t>
            </a:r>
            <a:r>
              <a:rPr lang="es-ES" dirty="0" smtClean="0"/>
              <a:t> in </a:t>
            </a:r>
            <a:r>
              <a:rPr lang="es-ES" dirty="0" err="1" smtClean="0"/>
              <a:t>the</a:t>
            </a:r>
            <a:r>
              <a:rPr lang="es-ES" dirty="0" smtClean="0"/>
              <a:t> </a:t>
            </a:r>
            <a:r>
              <a:rPr lang="es-ES" dirty="0" err="1" smtClean="0"/>
              <a:t>world</a:t>
            </a:r>
            <a:endParaRPr lang="es-ES" dirty="0"/>
          </a:p>
        </p:txBody>
      </p:sp>
      <p:pic>
        <p:nvPicPr>
          <p:cNvPr id="4098" name="Picture 2" descr="Resultado de imagen de recolect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914" y="3369698"/>
            <a:ext cx="3592336" cy="104908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sultado de imagen de logo google scholar">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82780" y="1591522"/>
            <a:ext cx="2809875" cy="107632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esultado de imagen de logo opendoar">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70739" y="1752360"/>
            <a:ext cx="1196686" cy="106134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Resultado de imagen de roarmap logo">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11911" y="3423899"/>
            <a:ext cx="3273777" cy="994888"/>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9448800" y="5191300"/>
            <a:ext cx="2156178" cy="9385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smtClean="0">
                <a:solidFill>
                  <a:schemeClr val="tx1"/>
                </a:solidFill>
              </a:rPr>
              <a:t>And more…</a:t>
            </a:r>
            <a:endParaRPr lang="es-ES" sz="2800" dirty="0">
              <a:solidFill>
                <a:schemeClr val="tx1"/>
              </a:solidFill>
            </a:endParaRPr>
          </a:p>
        </p:txBody>
      </p:sp>
      <p:pic>
        <p:nvPicPr>
          <p:cNvPr id="4106" name="Picture 10" descr="Resultado de imagen de rebiun logo">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26521" y="4858604"/>
            <a:ext cx="2532592" cy="161164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esultado de imagen de logo base bielefeld">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38200" y="1843109"/>
            <a:ext cx="1932039" cy="10867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n de logo fecyt"/>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76049" y="5422411"/>
            <a:ext cx="3906731" cy="47634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sultado de imagen de logo de hispana patrimonio cultural"/>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26131" y="3403663"/>
            <a:ext cx="2985831" cy="77524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sultado de imagen de openaire logo"/>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192817" y="1989229"/>
            <a:ext cx="1916062" cy="683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0376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066" y="579034"/>
            <a:ext cx="4448796" cy="5782482"/>
          </a:xfrm>
          <a:prstGeom prst="rect">
            <a:avLst/>
          </a:prstGeom>
          <a:ln>
            <a:solidFill>
              <a:schemeClr val="tx1"/>
            </a:solidFill>
          </a:ln>
        </p:spPr>
      </p:pic>
      <p:pic>
        <p:nvPicPr>
          <p:cNvPr id="4" name="Imagen 3" descr="Recorte de pantall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7817" y="2288566"/>
            <a:ext cx="4791744" cy="3658111"/>
          </a:xfrm>
          <a:prstGeom prst="rect">
            <a:avLst/>
          </a:prstGeom>
          <a:ln>
            <a:solidFill>
              <a:schemeClr val="tx1"/>
            </a:solidFill>
          </a:ln>
        </p:spPr>
      </p:pic>
      <p:sp>
        <p:nvSpPr>
          <p:cNvPr id="6" name="Título 1"/>
          <p:cNvSpPr>
            <a:spLocks noGrp="1"/>
          </p:cNvSpPr>
          <p:nvPr>
            <p:ph type="title"/>
          </p:nvPr>
        </p:nvSpPr>
        <p:spPr>
          <a:xfrm>
            <a:off x="5727032" y="225779"/>
            <a:ext cx="6206467" cy="982134"/>
          </a:xfrm>
        </p:spPr>
        <p:txBody>
          <a:bodyPr>
            <a:normAutofit fontScale="90000"/>
          </a:bodyPr>
          <a:lstStyle/>
          <a:p>
            <a:r>
              <a:rPr lang="es-ES" b="1" dirty="0" err="1" smtClean="0"/>
              <a:t>Percentage</a:t>
            </a:r>
            <a:r>
              <a:rPr lang="es-ES" b="1" dirty="0" smtClean="0"/>
              <a:t> Open Access and </a:t>
            </a:r>
            <a:br>
              <a:rPr lang="es-ES" b="1" dirty="0" smtClean="0"/>
            </a:br>
            <a:r>
              <a:rPr lang="es-ES" b="1" dirty="0" err="1" smtClean="0"/>
              <a:t>Annual</a:t>
            </a:r>
            <a:r>
              <a:rPr lang="es-ES" b="1" dirty="0" smtClean="0"/>
              <a:t> </a:t>
            </a:r>
            <a:r>
              <a:rPr lang="es-ES" b="1" dirty="0" err="1" smtClean="0"/>
              <a:t>evolution</a:t>
            </a:r>
            <a:endParaRPr lang="es-ES" b="1" dirty="0"/>
          </a:p>
        </p:txBody>
      </p:sp>
    </p:spTree>
    <p:extLst>
      <p:ext uri="{BB962C8B-B14F-4D97-AF65-F5344CB8AC3E}">
        <p14:creationId xmlns:p14="http://schemas.microsoft.com/office/powerpoint/2010/main" val="20941606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597719" y="1"/>
            <a:ext cx="6594281" cy="1690688"/>
          </a:xfrm>
        </p:spPr>
        <p:txBody>
          <a:bodyPr>
            <a:normAutofit fontScale="90000"/>
          </a:bodyPr>
          <a:lstStyle/>
          <a:p>
            <a:r>
              <a:rPr lang="es-ES" sz="3600" b="1" dirty="0" err="1"/>
              <a:t>Percentage</a:t>
            </a:r>
            <a:r>
              <a:rPr lang="es-ES" sz="3600" b="1" dirty="0"/>
              <a:t> </a:t>
            </a:r>
            <a:r>
              <a:rPr lang="es-ES" sz="3600" b="1" dirty="0" smtClean="0"/>
              <a:t>Potencial Open Access and</a:t>
            </a:r>
            <a:r>
              <a:rPr lang="es-ES" sz="3600" b="1" dirty="0"/>
              <a:t/>
            </a:r>
            <a:br>
              <a:rPr lang="es-ES" sz="3600" b="1" dirty="0"/>
            </a:br>
            <a:r>
              <a:rPr lang="es-ES" sz="3600" b="1" dirty="0" err="1"/>
              <a:t>Annual</a:t>
            </a:r>
            <a:r>
              <a:rPr lang="es-ES" sz="3600" b="1" dirty="0"/>
              <a:t> </a:t>
            </a:r>
            <a:r>
              <a:rPr lang="es-ES" sz="3600" b="1" dirty="0" err="1" smtClean="0"/>
              <a:t>evolution</a:t>
            </a:r>
            <a:r>
              <a:rPr lang="es-ES" sz="3600" b="1" dirty="0" smtClean="0"/>
              <a:t/>
            </a:r>
            <a:br>
              <a:rPr lang="es-ES" sz="3600" b="1" dirty="0" smtClean="0"/>
            </a:br>
            <a:r>
              <a:rPr lang="es-ES" sz="1800" dirty="0" err="1"/>
              <a:t>S</a:t>
            </a:r>
            <a:r>
              <a:rPr lang="es-ES" sz="1800" dirty="0" err="1" smtClean="0"/>
              <a:t>ee</a:t>
            </a:r>
            <a:r>
              <a:rPr lang="es-ES" sz="1800" dirty="0" smtClean="0"/>
              <a:t> more </a:t>
            </a:r>
            <a:r>
              <a:rPr lang="es-ES" sz="1800" dirty="0">
                <a:hlinkClick r:id="rId3"/>
              </a:rPr>
              <a:t>https://poliscience.blogs.upv.es/monitor-upv-del-acceso-abierto/</a:t>
            </a:r>
            <a:endParaRPr lang="es-ES" sz="1800" dirty="0"/>
          </a:p>
        </p:txBody>
      </p:sp>
      <p:pic>
        <p:nvPicPr>
          <p:cNvPr id="3" name="Imagen 2" descr="Recorte de pantall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501" y="1180890"/>
            <a:ext cx="5325218" cy="5534797"/>
          </a:xfrm>
          <a:prstGeom prst="rect">
            <a:avLst/>
          </a:prstGeom>
          <a:ln>
            <a:solidFill>
              <a:schemeClr val="tx1"/>
            </a:solidFill>
          </a:ln>
        </p:spPr>
      </p:pic>
      <p:pic>
        <p:nvPicPr>
          <p:cNvPr id="4" name="Imagen 3" descr="Recorte de pantall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6582" y="1690689"/>
            <a:ext cx="5325218" cy="5001323"/>
          </a:xfrm>
          <a:prstGeom prst="rect">
            <a:avLst/>
          </a:prstGeom>
          <a:ln>
            <a:solidFill>
              <a:schemeClr val="tx1"/>
            </a:solidFill>
          </a:ln>
        </p:spPr>
      </p:pic>
    </p:spTree>
    <p:extLst>
      <p:ext uri="{BB962C8B-B14F-4D97-AF65-F5344CB8AC3E}">
        <p14:creationId xmlns:p14="http://schemas.microsoft.com/office/powerpoint/2010/main" val="36049472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74814"/>
            <a:ext cx="10515600" cy="910519"/>
          </a:xfrm>
        </p:spPr>
        <p:txBody>
          <a:bodyPr/>
          <a:lstStyle/>
          <a:p>
            <a:r>
              <a:rPr lang="es-ES" b="1" dirty="0" err="1"/>
              <a:t>Improving</a:t>
            </a:r>
            <a:r>
              <a:rPr lang="es-ES" b="1" dirty="0"/>
              <a:t> </a:t>
            </a:r>
            <a:r>
              <a:rPr lang="es-ES" b="1" dirty="0" err="1"/>
              <a:t>the</a:t>
            </a:r>
            <a:r>
              <a:rPr lang="es-ES" b="1" dirty="0"/>
              <a:t> CRIS to </a:t>
            </a:r>
            <a:r>
              <a:rPr lang="es-ES" b="1" dirty="0" err="1"/>
              <a:t>increase</a:t>
            </a:r>
            <a:r>
              <a:rPr lang="es-ES" b="1" dirty="0"/>
              <a:t> Open Access</a:t>
            </a:r>
          </a:p>
        </p:txBody>
      </p:sp>
      <p:sp>
        <p:nvSpPr>
          <p:cNvPr id="3" name="Marcador de contenido 2"/>
          <p:cNvSpPr>
            <a:spLocks noGrp="1"/>
          </p:cNvSpPr>
          <p:nvPr>
            <p:ph idx="1"/>
          </p:nvPr>
        </p:nvSpPr>
        <p:spPr>
          <a:xfrm>
            <a:off x="1931161" y="1803047"/>
            <a:ext cx="9682282" cy="4541308"/>
          </a:xfrm>
        </p:spPr>
        <p:txBody>
          <a:bodyPr>
            <a:normAutofit lnSpcReduction="10000"/>
          </a:bodyPr>
          <a:lstStyle/>
          <a:p>
            <a:pPr>
              <a:spcBef>
                <a:spcPts val="0"/>
              </a:spcBef>
              <a:spcAft>
                <a:spcPts val="5000"/>
              </a:spcAft>
            </a:pPr>
            <a:r>
              <a:rPr lang="es-ES" dirty="0" err="1" smtClean="0"/>
              <a:t>Monitoring</a:t>
            </a:r>
            <a:r>
              <a:rPr lang="es-ES" dirty="0" smtClean="0"/>
              <a:t> of </a:t>
            </a:r>
            <a:r>
              <a:rPr lang="es-ES" dirty="0" err="1" smtClean="0"/>
              <a:t>APCs</a:t>
            </a:r>
            <a:endParaRPr lang="es-ES" dirty="0"/>
          </a:p>
          <a:p>
            <a:r>
              <a:rPr lang="es-ES" dirty="0" err="1" smtClean="0"/>
              <a:t>Normalization</a:t>
            </a:r>
            <a:r>
              <a:rPr lang="es-ES" dirty="0" smtClean="0"/>
              <a:t> of </a:t>
            </a:r>
            <a:r>
              <a:rPr lang="es-ES" dirty="0" err="1" smtClean="0"/>
              <a:t>funders</a:t>
            </a:r>
            <a:endParaRPr lang="es-ES" dirty="0" smtClean="0"/>
          </a:p>
          <a:p>
            <a:r>
              <a:rPr lang="es-ES" dirty="0" err="1" smtClean="0"/>
              <a:t>Communication</a:t>
            </a:r>
            <a:r>
              <a:rPr lang="es-ES" dirty="0" smtClean="0"/>
              <a:t> </a:t>
            </a:r>
            <a:r>
              <a:rPr lang="es-ES" dirty="0" err="1" smtClean="0"/>
              <a:t>flow</a:t>
            </a:r>
            <a:r>
              <a:rPr lang="es-ES" dirty="0" smtClean="0"/>
              <a:t> </a:t>
            </a:r>
            <a:r>
              <a:rPr lang="es-ES" dirty="0" err="1" smtClean="0"/>
              <a:t>with</a:t>
            </a:r>
            <a:r>
              <a:rPr lang="es-ES" dirty="0" smtClean="0"/>
              <a:t> </a:t>
            </a:r>
            <a:r>
              <a:rPr lang="es-ES" dirty="0" err="1" smtClean="0"/>
              <a:t>authors</a:t>
            </a:r>
            <a:endParaRPr lang="es-ES" dirty="0" smtClean="0"/>
          </a:p>
          <a:p>
            <a:pPr>
              <a:spcBef>
                <a:spcPts val="5000"/>
              </a:spcBef>
            </a:pPr>
            <a:r>
              <a:rPr lang="en-US" dirty="0" smtClean="0"/>
              <a:t>Some bug </a:t>
            </a:r>
            <a:r>
              <a:rPr lang="en-US" dirty="0"/>
              <a:t>in funders of </a:t>
            </a:r>
            <a:r>
              <a:rPr lang="en-US" dirty="0" err="1" smtClean="0"/>
              <a:t>proyects</a:t>
            </a:r>
            <a:endParaRPr lang="es-ES" dirty="0"/>
          </a:p>
          <a:p>
            <a:r>
              <a:rPr lang="es-ES" dirty="0" err="1" smtClean="0"/>
              <a:t>Loading</a:t>
            </a:r>
            <a:r>
              <a:rPr lang="es-ES" dirty="0" smtClean="0"/>
              <a:t> </a:t>
            </a:r>
            <a:r>
              <a:rPr lang="es-ES" dirty="0"/>
              <a:t>in CRIS </a:t>
            </a:r>
            <a:r>
              <a:rPr lang="es-ES" dirty="0" err="1"/>
              <a:t>by</a:t>
            </a:r>
            <a:r>
              <a:rPr lang="es-ES" dirty="0"/>
              <a:t> </a:t>
            </a:r>
            <a:r>
              <a:rPr lang="es-ES" dirty="0" err="1"/>
              <a:t>librarians</a:t>
            </a:r>
            <a:r>
              <a:rPr lang="es-ES" dirty="0"/>
              <a:t> (</a:t>
            </a:r>
            <a:r>
              <a:rPr lang="es-ES" dirty="0" err="1"/>
              <a:t>not</a:t>
            </a:r>
            <a:r>
              <a:rPr lang="es-ES" dirty="0"/>
              <a:t> </a:t>
            </a:r>
            <a:r>
              <a:rPr lang="es-ES" dirty="0" err="1"/>
              <a:t>only</a:t>
            </a:r>
            <a:r>
              <a:rPr lang="es-ES" dirty="0"/>
              <a:t> </a:t>
            </a:r>
            <a:r>
              <a:rPr lang="es-ES" dirty="0" err="1"/>
              <a:t>by</a:t>
            </a:r>
            <a:r>
              <a:rPr lang="es-ES" dirty="0"/>
              <a:t> </a:t>
            </a:r>
            <a:r>
              <a:rPr lang="es-ES" dirty="0" err="1"/>
              <a:t>researchers</a:t>
            </a:r>
            <a:r>
              <a:rPr lang="es-ES" dirty="0"/>
              <a:t>)</a:t>
            </a:r>
          </a:p>
          <a:p>
            <a:r>
              <a:rPr lang="es-ES" dirty="0" err="1" smtClean="0"/>
              <a:t>Not</a:t>
            </a:r>
            <a:r>
              <a:rPr lang="es-ES" dirty="0" smtClean="0"/>
              <a:t> </a:t>
            </a:r>
            <a:r>
              <a:rPr lang="es-ES" dirty="0" err="1"/>
              <a:t>only</a:t>
            </a:r>
            <a:r>
              <a:rPr lang="es-ES" dirty="0"/>
              <a:t> </a:t>
            </a:r>
            <a:r>
              <a:rPr lang="es-ES" dirty="0" err="1"/>
              <a:t>articles</a:t>
            </a:r>
            <a:r>
              <a:rPr lang="es-ES" dirty="0"/>
              <a:t>, </a:t>
            </a:r>
            <a:r>
              <a:rPr lang="es-ES" dirty="0" err="1"/>
              <a:t>also</a:t>
            </a:r>
            <a:r>
              <a:rPr lang="es-ES" dirty="0"/>
              <a:t> </a:t>
            </a:r>
            <a:r>
              <a:rPr lang="es-ES" dirty="0" err="1"/>
              <a:t>conferences</a:t>
            </a:r>
            <a:r>
              <a:rPr lang="es-ES" dirty="0"/>
              <a:t>, </a:t>
            </a:r>
            <a:r>
              <a:rPr lang="es-ES" dirty="0" err="1"/>
              <a:t>congress</a:t>
            </a:r>
            <a:r>
              <a:rPr lang="es-ES" dirty="0" smtClean="0"/>
              <a:t>… in </a:t>
            </a:r>
            <a:r>
              <a:rPr lang="es-ES" dirty="0" err="1" smtClean="0"/>
              <a:t>gateway</a:t>
            </a:r>
            <a:r>
              <a:rPr lang="es-ES" dirty="0" smtClean="0"/>
              <a:t> CRIS - </a:t>
            </a:r>
            <a:r>
              <a:rPr lang="es-ES" dirty="0" err="1" smtClean="0"/>
              <a:t>RiuNet</a:t>
            </a:r>
            <a:endParaRPr lang="es-ES" dirty="0"/>
          </a:p>
        </p:txBody>
      </p:sp>
      <p:pic>
        <p:nvPicPr>
          <p:cNvPr id="2052" name="Picture 4" descr="Resultado de imagen de icono exi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280" y="1591898"/>
            <a:ext cx="848637" cy="84981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o 5"/>
          <p:cNvGrpSpPr/>
          <p:nvPr/>
        </p:nvGrpSpPr>
        <p:grpSpPr>
          <a:xfrm>
            <a:off x="303063" y="2962958"/>
            <a:ext cx="1400615" cy="846669"/>
            <a:chOff x="711200" y="3339925"/>
            <a:chExt cx="1006299" cy="611188"/>
          </a:xfrm>
        </p:grpSpPr>
        <p:pic>
          <p:nvPicPr>
            <p:cNvPr id="2054" name="Picture 6" descr="Resultado de imagen de icono progres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200" y="3339925"/>
              <a:ext cx="611188" cy="61118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746655" y="3396370"/>
              <a:ext cx="970844" cy="4982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smtClean="0">
                  <a:solidFill>
                    <a:schemeClr val="tx1"/>
                  </a:solidFill>
                </a:rPr>
                <a:t>4 </a:t>
              </a:r>
              <a:r>
                <a:rPr lang="es-ES" sz="1600" dirty="0" err="1" smtClean="0">
                  <a:solidFill>
                    <a:schemeClr val="tx1"/>
                  </a:solidFill>
                </a:rPr>
                <a:t>months</a:t>
              </a:r>
              <a:endParaRPr lang="es-ES" sz="1600" dirty="0">
                <a:solidFill>
                  <a:schemeClr val="tx1"/>
                </a:solidFill>
              </a:endParaRPr>
            </a:p>
          </p:txBody>
        </p:sp>
      </p:grpSp>
      <p:grpSp>
        <p:nvGrpSpPr>
          <p:cNvPr id="9" name="Grupo 8"/>
          <p:cNvGrpSpPr/>
          <p:nvPr/>
        </p:nvGrpSpPr>
        <p:grpSpPr>
          <a:xfrm>
            <a:off x="298552" y="4728305"/>
            <a:ext cx="1321594" cy="852619"/>
            <a:chOff x="711200" y="3339925"/>
            <a:chExt cx="1006299" cy="611188"/>
          </a:xfrm>
        </p:grpSpPr>
        <p:pic>
          <p:nvPicPr>
            <p:cNvPr id="10" name="Picture 6" descr="Resultado de imagen de icono progres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200" y="3339925"/>
              <a:ext cx="611188" cy="611188"/>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p:cNvSpPr/>
            <p:nvPr/>
          </p:nvSpPr>
          <p:spPr>
            <a:xfrm>
              <a:off x="746655" y="3396370"/>
              <a:ext cx="970844" cy="4982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smtClean="0">
                  <a:solidFill>
                    <a:schemeClr val="tx1"/>
                  </a:solidFill>
                </a:rPr>
                <a:t>12 </a:t>
              </a:r>
              <a:r>
                <a:rPr lang="es-ES" sz="1600" dirty="0" err="1" smtClean="0">
                  <a:solidFill>
                    <a:schemeClr val="tx1"/>
                  </a:solidFill>
                </a:rPr>
                <a:t>months</a:t>
              </a:r>
              <a:endParaRPr lang="es-ES" sz="1600" dirty="0">
                <a:solidFill>
                  <a:schemeClr val="tx1"/>
                </a:solidFill>
              </a:endParaRPr>
            </a:p>
          </p:txBody>
        </p:sp>
      </p:grpSp>
      <p:sp>
        <p:nvSpPr>
          <p:cNvPr id="8" name="Rectángulo 7"/>
          <p:cNvSpPr/>
          <p:nvPr/>
        </p:nvSpPr>
        <p:spPr>
          <a:xfrm>
            <a:off x="5271910" y="1697472"/>
            <a:ext cx="3127023" cy="6386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es-ES" dirty="0" err="1" smtClean="0">
                <a:solidFill>
                  <a:schemeClr val="tx1"/>
                </a:solidFill>
              </a:rPr>
              <a:t>Have</a:t>
            </a:r>
            <a:r>
              <a:rPr lang="es-ES" dirty="0" smtClean="0">
                <a:solidFill>
                  <a:schemeClr val="tx1"/>
                </a:solidFill>
              </a:rPr>
              <a:t> </a:t>
            </a:r>
            <a:r>
              <a:rPr lang="es-ES" dirty="0" err="1" smtClean="0">
                <a:solidFill>
                  <a:schemeClr val="tx1"/>
                </a:solidFill>
              </a:rPr>
              <a:t>you</a:t>
            </a:r>
            <a:r>
              <a:rPr lang="es-ES" dirty="0" smtClean="0">
                <a:solidFill>
                  <a:schemeClr val="tx1"/>
                </a:solidFill>
              </a:rPr>
              <a:t> </a:t>
            </a:r>
            <a:r>
              <a:rPr lang="es-ES" dirty="0" err="1" smtClean="0">
                <a:solidFill>
                  <a:schemeClr val="tx1"/>
                </a:solidFill>
              </a:rPr>
              <a:t>paid</a:t>
            </a:r>
            <a:r>
              <a:rPr lang="es-ES" dirty="0" smtClean="0">
                <a:solidFill>
                  <a:schemeClr val="tx1"/>
                </a:solidFill>
              </a:rPr>
              <a:t> </a:t>
            </a:r>
            <a:r>
              <a:rPr lang="es-ES" dirty="0" err="1" smtClean="0">
                <a:solidFill>
                  <a:schemeClr val="tx1"/>
                </a:solidFill>
              </a:rPr>
              <a:t>for</a:t>
            </a:r>
            <a:r>
              <a:rPr lang="es-ES" dirty="0" smtClean="0">
                <a:solidFill>
                  <a:schemeClr val="tx1"/>
                </a:solidFill>
              </a:rPr>
              <a:t> </a:t>
            </a:r>
            <a:r>
              <a:rPr lang="es-ES" dirty="0" err="1" smtClean="0">
                <a:solidFill>
                  <a:schemeClr val="tx1"/>
                </a:solidFill>
              </a:rPr>
              <a:t>an</a:t>
            </a:r>
            <a:r>
              <a:rPr lang="es-ES" dirty="0" smtClean="0">
                <a:solidFill>
                  <a:schemeClr val="tx1"/>
                </a:solidFill>
              </a:rPr>
              <a:t> APC?</a:t>
            </a:r>
          </a:p>
          <a:p>
            <a:pPr marL="285750" indent="-285750">
              <a:buFontTx/>
              <a:buChar char="-"/>
            </a:pPr>
            <a:r>
              <a:rPr lang="es-ES" dirty="0" err="1" smtClean="0">
                <a:solidFill>
                  <a:schemeClr val="tx1"/>
                </a:solidFill>
              </a:rPr>
              <a:t>How</a:t>
            </a:r>
            <a:r>
              <a:rPr lang="es-ES" dirty="0" smtClean="0">
                <a:solidFill>
                  <a:schemeClr val="tx1"/>
                </a:solidFill>
              </a:rPr>
              <a:t> </a:t>
            </a:r>
            <a:r>
              <a:rPr lang="es-ES" dirty="0" err="1" smtClean="0">
                <a:solidFill>
                  <a:schemeClr val="tx1"/>
                </a:solidFill>
              </a:rPr>
              <a:t>much</a:t>
            </a:r>
            <a:r>
              <a:rPr lang="es-ES" dirty="0" smtClean="0">
                <a:solidFill>
                  <a:schemeClr val="tx1"/>
                </a:solidFill>
              </a:rPr>
              <a:t> </a:t>
            </a:r>
            <a:r>
              <a:rPr lang="es-ES" dirty="0" err="1" smtClean="0">
                <a:solidFill>
                  <a:schemeClr val="tx1"/>
                </a:solidFill>
              </a:rPr>
              <a:t>did</a:t>
            </a:r>
            <a:r>
              <a:rPr lang="es-ES" dirty="0" smtClean="0">
                <a:solidFill>
                  <a:schemeClr val="tx1"/>
                </a:solidFill>
              </a:rPr>
              <a:t> </a:t>
            </a:r>
            <a:r>
              <a:rPr lang="es-ES" dirty="0" err="1" smtClean="0">
                <a:solidFill>
                  <a:schemeClr val="tx1"/>
                </a:solidFill>
              </a:rPr>
              <a:t>it</a:t>
            </a:r>
            <a:r>
              <a:rPr lang="es-ES" dirty="0" smtClean="0">
                <a:solidFill>
                  <a:schemeClr val="tx1"/>
                </a:solidFill>
              </a:rPr>
              <a:t> </a:t>
            </a:r>
            <a:r>
              <a:rPr lang="es-ES" dirty="0" err="1" smtClean="0">
                <a:solidFill>
                  <a:schemeClr val="tx1"/>
                </a:solidFill>
              </a:rPr>
              <a:t>cost</a:t>
            </a:r>
            <a:r>
              <a:rPr lang="es-ES" dirty="0" smtClean="0">
                <a:solidFill>
                  <a:schemeClr val="tx1"/>
                </a:solidFill>
              </a:rPr>
              <a:t>?</a:t>
            </a:r>
            <a:endParaRPr lang="es-ES" dirty="0">
              <a:solidFill>
                <a:schemeClr val="tx1"/>
              </a:solidFill>
            </a:endParaRPr>
          </a:p>
        </p:txBody>
      </p:sp>
    </p:spTree>
    <p:extLst>
      <p:ext uri="{BB962C8B-B14F-4D97-AF65-F5344CB8AC3E}">
        <p14:creationId xmlns:p14="http://schemas.microsoft.com/office/powerpoint/2010/main" val="40546822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68777" y="2232025"/>
            <a:ext cx="3327400" cy="3017307"/>
          </a:xfrm>
        </p:spPr>
        <p:txBody>
          <a:bodyPr>
            <a:normAutofit fontScale="85000" lnSpcReduction="20000"/>
          </a:bodyPr>
          <a:lstStyle/>
          <a:p>
            <a:pPr marL="0" indent="0">
              <a:buNone/>
            </a:pPr>
            <a:r>
              <a:rPr lang="es-ES" dirty="0" err="1" smtClean="0"/>
              <a:t>You</a:t>
            </a:r>
            <a:r>
              <a:rPr lang="es-ES" dirty="0" smtClean="0"/>
              <a:t> can </a:t>
            </a:r>
            <a:r>
              <a:rPr lang="es-ES" dirty="0" err="1" smtClean="0"/>
              <a:t>find</a:t>
            </a:r>
            <a:r>
              <a:rPr lang="es-ES" dirty="0" smtClean="0"/>
              <a:t> </a:t>
            </a:r>
            <a:r>
              <a:rPr lang="es-ES" dirty="0" err="1" smtClean="0"/>
              <a:t>us</a:t>
            </a:r>
            <a:r>
              <a:rPr lang="es-ES" dirty="0" smtClean="0"/>
              <a:t> at</a:t>
            </a:r>
          </a:p>
          <a:p>
            <a:pPr marL="0" indent="0">
              <a:buNone/>
            </a:pPr>
            <a:endParaRPr lang="es-ES" dirty="0"/>
          </a:p>
          <a:p>
            <a:pPr marL="0" indent="0">
              <a:buNone/>
            </a:pPr>
            <a:endParaRPr lang="es-ES" dirty="0" smtClean="0"/>
          </a:p>
          <a:p>
            <a:pPr marL="0" indent="0">
              <a:buNone/>
            </a:pPr>
            <a:r>
              <a:rPr lang="es-ES" dirty="0" smtClean="0"/>
              <a:t>+34 96 387 7085</a:t>
            </a:r>
          </a:p>
          <a:p>
            <a:pPr marL="0" indent="0">
              <a:buNone/>
            </a:pPr>
            <a:r>
              <a:rPr lang="es-ES" dirty="0" smtClean="0"/>
              <a:t>And </a:t>
            </a:r>
            <a:r>
              <a:rPr lang="es-ES" dirty="0" err="1" smtClean="0"/>
              <a:t>here</a:t>
            </a:r>
            <a:endParaRPr lang="es-ES" dirty="0" smtClean="0"/>
          </a:p>
          <a:p>
            <a:pPr marL="0" indent="0">
              <a:buNone/>
            </a:pPr>
            <a:endParaRPr lang="es-ES" dirty="0" smtClean="0"/>
          </a:p>
          <a:p>
            <a:pPr marL="0" indent="0">
              <a:buNone/>
            </a:pPr>
            <a:r>
              <a:rPr lang="es-ES" dirty="0" err="1" smtClean="0"/>
              <a:t>Thank</a:t>
            </a:r>
            <a:r>
              <a:rPr lang="es-ES" dirty="0" smtClean="0"/>
              <a:t> </a:t>
            </a:r>
            <a:r>
              <a:rPr lang="es-ES" dirty="0" err="1" smtClean="0"/>
              <a:t>you</a:t>
            </a:r>
            <a:r>
              <a:rPr lang="es-ES" dirty="0" smtClean="0"/>
              <a:t>, and </a:t>
            </a:r>
            <a:r>
              <a:rPr lang="es-ES" dirty="0" err="1" smtClean="0"/>
              <a:t>have</a:t>
            </a:r>
            <a:r>
              <a:rPr lang="es-ES" dirty="0" smtClean="0"/>
              <a:t> a </a:t>
            </a:r>
            <a:r>
              <a:rPr lang="es-ES" dirty="0" err="1" smtClean="0"/>
              <a:t>nice</a:t>
            </a:r>
            <a:r>
              <a:rPr lang="es-ES" dirty="0" smtClean="0"/>
              <a:t> </a:t>
            </a:r>
            <a:r>
              <a:rPr lang="es-ES" dirty="0" err="1" smtClean="0"/>
              <a:t>travel</a:t>
            </a:r>
            <a:endParaRPr lang="es-ES" dirty="0"/>
          </a:p>
        </p:txBody>
      </p:sp>
      <p:grpSp>
        <p:nvGrpSpPr>
          <p:cNvPr id="8" name="Grupo 7"/>
          <p:cNvGrpSpPr/>
          <p:nvPr/>
        </p:nvGrpSpPr>
        <p:grpSpPr>
          <a:xfrm>
            <a:off x="5664553" y="1144335"/>
            <a:ext cx="5982105" cy="4847717"/>
            <a:chOff x="5664553" y="1144335"/>
            <a:chExt cx="5982105" cy="4847717"/>
          </a:xfrm>
        </p:grpSpPr>
        <p:pic>
          <p:nvPicPr>
            <p:cNvPr id="5122" name="Picture 2" descr="Resultado de imagen de foto biblioteca up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4553" y="1144335"/>
              <a:ext cx="5982105" cy="398082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6155" y="5125156"/>
              <a:ext cx="3038899" cy="866896"/>
            </a:xfrm>
            <a:prstGeom prst="rect">
              <a:avLst/>
            </a:prstGeom>
          </p:spPr>
        </p:pic>
      </p:grpSp>
      <p:cxnSp>
        <p:nvCxnSpPr>
          <p:cNvPr id="7" name="Conector recto de flecha 6"/>
          <p:cNvCxnSpPr/>
          <p:nvPr/>
        </p:nvCxnSpPr>
        <p:spPr>
          <a:xfrm flipV="1">
            <a:off x="2957689" y="3729389"/>
            <a:ext cx="2706864" cy="22578"/>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 name="Imagen 1" descr="Recorte de pantalla">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9093" y="2689027"/>
            <a:ext cx="1838582" cy="476316"/>
          </a:xfrm>
          <a:prstGeom prst="rect">
            <a:avLst/>
          </a:prstGeom>
        </p:spPr>
      </p:pic>
    </p:spTree>
    <p:extLst>
      <p:ext uri="{BB962C8B-B14F-4D97-AF65-F5344CB8AC3E}">
        <p14:creationId xmlns:p14="http://schemas.microsoft.com/office/powerpoint/2010/main" val="138027906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1058</TotalTime>
  <Words>1475</Words>
  <Application>Microsoft Office PowerPoint</Application>
  <PresentationFormat>Panorámica</PresentationFormat>
  <Paragraphs>164</Paragraphs>
  <Slides>17</Slides>
  <Notes>16</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17</vt:i4>
      </vt:variant>
    </vt:vector>
  </HeadingPairs>
  <TitlesOfParts>
    <vt:vector size="21" baseType="lpstr">
      <vt:lpstr>Arial</vt:lpstr>
      <vt:lpstr>Calibri</vt:lpstr>
      <vt:lpstr>Calibri Light</vt:lpstr>
      <vt:lpstr>Tema de Office</vt:lpstr>
      <vt:lpstr>Actions for Open Science at Universitat Politecnica de Valencia </vt:lpstr>
      <vt:lpstr>Welcome and thanks</vt:lpstr>
      <vt:lpstr>UPV in rankings</vt:lpstr>
      <vt:lpstr>The Library is a central service in universitary life</vt:lpstr>
      <vt:lpstr>The Library</vt:lpstr>
      <vt:lpstr>PoliConsulta, our Ask a Librarian</vt:lpstr>
      <vt:lpstr>How we organize</vt:lpstr>
      <vt:lpstr>My team. Research support</vt:lpstr>
      <vt:lpstr>The Library and the Open Access. Gateways among internal databases</vt:lpstr>
      <vt:lpstr>The repository, step by step</vt:lpstr>
      <vt:lpstr>Presentación de PowerPoint</vt:lpstr>
      <vt:lpstr>RiuNet today</vt:lpstr>
      <vt:lpstr>RiuNet in the world</vt:lpstr>
      <vt:lpstr>Percentage Open Access and  Annual evolution</vt:lpstr>
      <vt:lpstr>Percentage Potencial Open Access and Annual evolution See more https://poliscience.blogs.upv.es/monitor-upv-del-acceso-abierto/</vt:lpstr>
      <vt:lpstr>Improving the CRIS to increase Open Access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Actions for Open Science at Universitat Politècnica de València</dc:title>
  <dc:creator>Inmaculada Ribes Llopes</dc:creator>
  <cp:lastModifiedBy>Inmaculada Ribes Llopes</cp:lastModifiedBy>
  <cp:revision>74</cp:revision>
  <dcterms:created xsi:type="dcterms:W3CDTF">2019-10-28T11:34:58Z</dcterms:created>
  <dcterms:modified xsi:type="dcterms:W3CDTF">2019-11-21T14:10:38Z</dcterms:modified>
</cp:coreProperties>
</file>