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6" r:id="rId2"/>
    <p:sldId id="262" r:id="rId3"/>
    <p:sldId id="261" r:id="rId4"/>
    <p:sldId id="266" r:id="rId5"/>
    <p:sldId id="263" r:id="rId6"/>
    <p:sldId id="267" r:id="rId7"/>
    <p:sldId id="271" r:id="rId8"/>
    <p:sldId id="268" r:id="rId9"/>
    <p:sldId id="272" r:id="rId10"/>
    <p:sldId id="273" r:id="rId11"/>
    <p:sldId id="274" r:id="rId12"/>
    <p:sldId id="269" r:id="rId13"/>
    <p:sldId id="270" r:id="rId14"/>
    <p:sldId id="282" r:id="rId15"/>
    <p:sldId id="283" r:id="rId16"/>
    <p:sldId id="288" r:id="rId17"/>
    <p:sldId id="291" r:id="rId18"/>
    <p:sldId id="264" r:id="rId19"/>
    <p:sldId id="275" r:id="rId20"/>
    <p:sldId id="285" r:id="rId21"/>
    <p:sldId id="276" r:id="rId22"/>
    <p:sldId id="277" r:id="rId23"/>
    <p:sldId id="265" r:id="rId24"/>
    <p:sldId id="279" r:id="rId25"/>
    <p:sldId id="286" r:id="rId26"/>
    <p:sldId id="287" r:id="rId27"/>
    <p:sldId id="280" r:id="rId28"/>
    <p:sldId id="284" r:id="rId29"/>
    <p:sldId id="289" r:id="rId30"/>
    <p:sldId id="290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50021"/>
    <a:srgbClr val="009999"/>
    <a:srgbClr val="CC3300"/>
    <a:srgbClr val="969696"/>
    <a:srgbClr val="CCCC00"/>
    <a:srgbClr val="696969"/>
    <a:srgbClr val="797979"/>
    <a:srgbClr val="5E5E5E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43" autoAdjust="0"/>
  </p:normalViewPr>
  <p:slideViewPr>
    <p:cSldViewPr>
      <p:cViewPr>
        <p:scale>
          <a:sx n="50" d="100"/>
          <a:sy n="50" d="100"/>
        </p:scale>
        <p:origin x="-107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C067F-7C71-47D6-9437-137BEE58BD90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C62DD-2139-4970-9035-474E891638E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C62DD-2139-4970-9035-474E891638ED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32F49-666F-4D87-B39A-2689AE6D23A6}" type="datetimeFigureOut">
              <a:rPr lang="es-ES" smtClean="0"/>
              <a:pPr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1B51-04A7-4D11-9C96-85D6AAE753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308744"/>
            <a:ext cx="8136904" cy="161620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A50021"/>
                </a:solidFill>
                <a:latin typeface="Calibri" pitchFamily="34" charset="0"/>
              </a:rPr>
              <a:t>Estudio Previo y Propuesta de Intervención</a:t>
            </a:r>
            <a:r>
              <a:rPr lang="es-ES" sz="1800" b="1" dirty="0" smtClean="0">
                <a:solidFill>
                  <a:srgbClr val="A50021"/>
                </a:solidFill>
                <a:latin typeface="Calibri" pitchFamily="34" charset="0"/>
              </a:rPr>
              <a:t/>
            </a:r>
            <a:br>
              <a:rPr lang="es-ES" sz="1800" b="1" dirty="0" smtClean="0">
                <a:solidFill>
                  <a:srgbClr val="A50021"/>
                </a:solidFill>
                <a:latin typeface="Calibri" pitchFamily="34" charset="0"/>
              </a:rPr>
            </a:br>
            <a:r>
              <a:rPr lang="es-ES" sz="1800" b="1" dirty="0" smtClean="0">
                <a:solidFill>
                  <a:srgbClr val="A50021"/>
                </a:solidFill>
                <a:latin typeface="Calibri" pitchFamily="34" charset="0"/>
              </a:rPr>
              <a:t/>
            </a:r>
            <a:br>
              <a:rPr lang="es-ES" sz="1800" b="1" dirty="0" smtClean="0">
                <a:solidFill>
                  <a:srgbClr val="A50021"/>
                </a:solidFill>
                <a:latin typeface="Calibri" pitchFamily="34" charset="0"/>
              </a:rPr>
            </a:br>
            <a:r>
              <a:rPr lang="es-ES" dirty="0" smtClean="0">
                <a:solidFill>
                  <a:srgbClr val="A50021"/>
                </a:solidFill>
                <a:latin typeface="Pristina" pitchFamily="66" charset="0"/>
              </a:rPr>
              <a:t>“Alquería Burguet”</a:t>
            </a:r>
            <a:endParaRPr lang="es-ES" dirty="0">
              <a:solidFill>
                <a:srgbClr val="A50021"/>
              </a:solidFill>
              <a:latin typeface="Pristina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63041" y="4667457"/>
            <a:ext cx="7406640" cy="1844824"/>
          </a:xfrm>
        </p:spPr>
        <p:txBody>
          <a:bodyPr>
            <a:normAutofit/>
          </a:bodyPr>
          <a:lstStyle/>
          <a:p>
            <a:pPr algn="l"/>
            <a:r>
              <a:rPr lang="es-ES" sz="2000" u="sng" dirty="0" smtClean="0">
                <a:solidFill>
                  <a:schemeClr val="tx1"/>
                </a:solidFill>
                <a:latin typeface="Calibri" pitchFamily="34" charset="0"/>
              </a:rPr>
              <a:t>PROYECTO FINAL DE GRADO</a:t>
            </a:r>
          </a:p>
          <a:p>
            <a:pPr algn="l"/>
            <a:endParaRPr lang="es-ES" sz="1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r>
              <a:rPr lang="es-ES" sz="2000" dirty="0" smtClean="0">
                <a:solidFill>
                  <a:schemeClr val="tx1"/>
                </a:solidFill>
                <a:latin typeface="Calibri" pitchFamily="34" charset="0"/>
              </a:rPr>
              <a:t>Modalidad:</a:t>
            </a:r>
          </a:p>
          <a:p>
            <a:pPr algn="l"/>
            <a:r>
              <a:rPr lang="es-ES" sz="2000" dirty="0" smtClean="0">
                <a:solidFill>
                  <a:schemeClr val="tx1"/>
                </a:solidFill>
                <a:latin typeface="Calibri" pitchFamily="34" charset="0"/>
              </a:rPr>
              <a:t>Científico_Técnico</a:t>
            </a:r>
            <a:endParaRPr lang="es-ES" sz="20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28" name="Picture 4" descr="D:\Users\Jessyflu\Documents\APUNTES ARQUITECRURA TECNICA\PFG\LOGOS\logo crem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6121517"/>
            <a:ext cx="1782763" cy="593725"/>
          </a:xfrm>
          <a:prstGeom prst="rect">
            <a:avLst/>
          </a:prstGeom>
          <a:noFill/>
        </p:spPr>
      </p:pic>
      <p:pic>
        <p:nvPicPr>
          <p:cNvPr id="1029" name="Picture 5" descr="D:\Users\Jessyflu\Documents\APUNTES ARQUITECRURA TECNICA\PFG\LOGOS\LOGO_ETSIE cre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6002276"/>
            <a:ext cx="3161921" cy="86335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755576" y="0"/>
            <a:ext cx="144016" cy="6858000"/>
          </a:xfrm>
          <a:prstGeom prst="rect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0" y="5877272"/>
            <a:ext cx="9144000" cy="144016"/>
          </a:xfrm>
          <a:prstGeom prst="rect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5508104" y="4653136"/>
            <a:ext cx="350863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696969"/>
                </a:solidFill>
              </a:rPr>
              <a:t>      </a:t>
            </a:r>
            <a:r>
              <a:rPr lang="es-ES" sz="2000" u="sng" dirty="0" smtClean="0"/>
              <a:t>ALUMNA</a:t>
            </a:r>
            <a:r>
              <a:rPr lang="es-ES" sz="2000" dirty="0" smtClean="0"/>
              <a:t>:  </a:t>
            </a:r>
            <a:r>
              <a:rPr lang="es-ES" sz="2200" dirty="0" smtClean="0">
                <a:latin typeface="Calibri" pitchFamily="34" charset="0"/>
              </a:rPr>
              <a:t>Jessica Lara Ruiz</a:t>
            </a:r>
          </a:p>
          <a:p>
            <a:endParaRPr lang="es-ES" sz="100" dirty="0" smtClean="0">
              <a:latin typeface="Calibri" pitchFamily="34" charset="0"/>
            </a:endParaRPr>
          </a:p>
          <a:p>
            <a:pPr algn="r"/>
            <a:endParaRPr lang="es-ES" sz="500" dirty="0" smtClean="0">
              <a:latin typeface="Calibri" pitchFamily="34" charset="0"/>
            </a:endParaRPr>
          </a:p>
          <a:p>
            <a:pPr algn="r"/>
            <a:endParaRPr lang="es-ES" sz="500" dirty="0">
              <a:latin typeface="Calibri" pitchFamily="34" charset="0"/>
            </a:endParaRPr>
          </a:p>
          <a:p>
            <a:pPr algn="r"/>
            <a:endParaRPr lang="es-ES" sz="500" dirty="0" smtClean="0">
              <a:latin typeface="Calibri" pitchFamily="34" charset="0"/>
            </a:endParaRPr>
          </a:p>
          <a:p>
            <a:pPr algn="r"/>
            <a:endParaRPr lang="es-ES" sz="500" dirty="0">
              <a:latin typeface="Calibri" pitchFamily="34" charset="0"/>
            </a:endParaRPr>
          </a:p>
          <a:p>
            <a:pPr algn="r"/>
            <a:endParaRPr lang="es-ES" sz="500" dirty="0" smtClean="0">
              <a:latin typeface="Calibri" pitchFamily="34" charset="0"/>
            </a:endParaRPr>
          </a:p>
          <a:p>
            <a:pPr algn="r"/>
            <a:endParaRPr lang="es-ES" sz="500" dirty="0" smtClean="0">
              <a:latin typeface="Calibri" pitchFamily="34" charset="0"/>
            </a:endParaRPr>
          </a:p>
          <a:p>
            <a:pPr algn="r"/>
            <a:r>
              <a:rPr lang="es-ES" dirty="0" smtClean="0">
                <a:latin typeface="Calibri" pitchFamily="34" charset="0"/>
              </a:rPr>
              <a:t>15 de Julio de 2013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43608" y="6106359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Grado en Arquitectura Técnica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INDICE</a:t>
            </a:r>
            <a:endParaRPr lang="es-ES" u="sng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3568" y="1801847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PROYECTO</a:t>
            </a:r>
          </a:p>
          <a:p>
            <a:endParaRPr lang="es-ES" dirty="0"/>
          </a:p>
          <a:p>
            <a:pPr marL="342900" indent="-342900">
              <a:buAutoNum type="arabicPeriod"/>
            </a:pPr>
            <a:r>
              <a:rPr lang="es-ES" dirty="0" smtClean="0"/>
              <a:t>Contexto Histórico</a:t>
            </a:r>
          </a:p>
          <a:p>
            <a:pPr marL="342900" indent="-342900">
              <a:buAutoNum type="arabicPeriod"/>
            </a:pPr>
            <a:r>
              <a:rPr lang="es-ES" dirty="0" smtClean="0"/>
              <a:t>Reportaje fotográfico</a:t>
            </a:r>
          </a:p>
          <a:p>
            <a:pPr marL="342900" indent="-342900">
              <a:buAutoNum type="arabicPeriod"/>
            </a:pPr>
            <a:r>
              <a:rPr lang="es-ES" dirty="0" smtClean="0"/>
              <a:t>Planimetría</a:t>
            </a:r>
          </a:p>
          <a:p>
            <a:pPr marL="342900" indent="-342900">
              <a:buAutoNum type="arabicPeriod"/>
            </a:pPr>
            <a:r>
              <a:rPr lang="es-ES" dirty="0" smtClean="0"/>
              <a:t>Análisis Compositivo Arquitectónico</a:t>
            </a:r>
          </a:p>
          <a:p>
            <a:pPr marL="342900" indent="-342900">
              <a:buAutoNum type="arabicPeriod"/>
            </a:pPr>
            <a:r>
              <a:rPr lang="es-ES" dirty="0" smtClean="0"/>
              <a:t>Análisis Constructivo</a:t>
            </a:r>
          </a:p>
          <a:p>
            <a:pPr marL="342900" indent="-342900">
              <a:buAutoNum type="arabicPeriod"/>
            </a:pPr>
            <a:r>
              <a:rPr lang="es-ES" dirty="0" smtClean="0"/>
              <a:t>Análisis Patológico</a:t>
            </a:r>
          </a:p>
          <a:p>
            <a:pPr marL="342900" indent="-342900">
              <a:buAutoNum type="arabicPeriod"/>
            </a:pPr>
            <a:r>
              <a:rPr lang="es-ES" dirty="0" smtClean="0"/>
              <a:t>Propuesta de Intervención</a:t>
            </a:r>
          </a:p>
          <a:p>
            <a:pPr marL="342900" indent="-342900">
              <a:buAutoNum type="arabicPeriod"/>
            </a:pPr>
            <a:r>
              <a:rPr lang="es-ES" dirty="0" smtClean="0"/>
              <a:t>Conclusión</a:t>
            </a:r>
          </a:p>
          <a:p>
            <a:pPr marL="342900" indent="-342900">
              <a:buAutoNum type="arabicPeriod"/>
            </a:pP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148064" y="1873855"/>
            <a:ext cx="3816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EXPOSICIÓN</a:t>
            </a:r>
          </a:p>
          <a:p>
            <a:endParaRPr lang="es-ES" u="sng" dirty="0"/>
          </a:p>
          <a:p>
            <a:pPr marL="342900" indent="-342900">
              <a:buAutoNum type="arabicPeriod"/>
            </a:pPr>
            <a:r>
              <a:rPr lang="es-ES" dirty="0" smtClean="0"/>
              <a:t>Introducción (La Alquería)</a:t>
            </a:r>
          </a:p>
          <a:p>
            <a:pPr marL="342900" indent="-342900">
              <a:buAutoNum type="arabicPeriod"/>
            </a:pPr>
            <a:r>
              <a:rPr lang="es-ES" dirty="0" smtClean="0"/>
              <a:t>Descripción </a:t>
            </a:r>
          </a:p>
          <a:p>
            <a:pPr marL="342900" indent="-342900">
              <a:buAutoNum type="arabicPeriod"/>
            </a:pPr>
            <a:r>
              <a:rPr lang="es-ES" dirty="0" smtClean="0"/>
              <a:t>Análisis y mapeo de Lesiones</a:t>
            </a:r>
          </a:p>
          <a:p>
            <a:pPr marL="342900" indent="-342900">
              <a:buAutoNum type="arabicPeriod"/>
            </a:pPr>
            <a:r>
              <a:rPr lang="es-ES" dirty="0" smtClean="0"/>
              <a:t>Estudio de la Propuesta de Intervención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83568" y="2379360"/>
            <a:ext cx="2664296" cy="576064"/>
          </a:xfrm>
          <a:prstGeom prst="rect">
            <a:avLst/>
          </a:prstGeom>
          <a:solidFill>
            <a:schemeClr val="accent1">
              <a:alpha val="19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5148064" y="2394600"/>
            <a:ext cx="3024336" cy="329560"/>
          </a:xfrm>
          <a:prstGeom prst="rect">
            <a:avLst/>
          </a:prstGeom>
          <a:solidFill>
            <a:schemeClr val="accent1">
              <a:alpha val="19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683568" y="2972187"/>
            <a:ext cx="3888432" cy="807328"/>
          </a:xfrm>
          <a:prstGeom prst="rect">
            <a:avLst/>
          </a:prstGeom>
          <a:solidFill>
            <a:srgbClr val="CCCC00">
              <a:alpha val="38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5148064" y="2750448"/>
            <a:ext cx="3024336" cy="246504"/>
          </a:xfrm>
          <a:prstGeom prst="rect">
            <a:avLst/>
          </a:prstGeom>
          <a:solidFill>
            <a:srgbClr val="CCCC00">
              <a:alpha val="38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683568" y="3803222"/>
            <a:ext cx="2952328" cy="210310"/>
          </a:xfrm>
          <a:prstGeom prst="rect">
            <a:avLst/>
          </a:prstGeom>
          <a:solidFill>
            <a:srgbClr val="969696">
              <a:alpha val="29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5148064" y="2996952"/>
            <a:ext cx="3168352" cy="288032"/>
          </a:xfrm>
          <a:prstGeom prst="rect">
            <a:avLst/>
          </a:prstGeom>
          <a:solidFill>
            <a:srgbClr val="969696">
              <a:alpha val="29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687801" y="4040286"/>
            <a:ext cx="2952328" cy="540842"/>
          </a:xfrm>
          <a:prstGeom prst="rect">
            <a:avLst/>
          </a:prstGeom>
          <a:solidFill>
            <a:srgbClr val="009999">
              <a:alpha val="19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5148064" y="3308732"/>
            <a:ext cx="3024336" cy="552316"/>
          </a:xfrm>
          <a:prstGeom prst="rect">
            <a:avLst/>
          </a:prstGeom>
          <a:solidFill>
            <a:srgbClr val="009999">
              <a:alpha val="19000"/>
            </a:srgb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u="sng" dirty="0" smtClean="0">
                <a:solidFill>
                  <a:srgbClr val="A50021"/>
                </a:solidFill>
                <a:latin typeface="+mn-lt"/>
              </a:rPr>
              <a:t>1. </a:t>
            </a:r>
            <a:r>
              <a:rPr lang="es-ES" sz="4000" u="sng" dirty="0" smtClean="0">
                <a:solidFill>
                  <a:srgbClr val="A50021"/>
                </a:solidFill>
                <a:latin typeface="Pristina" pitchFamily="66" charset="0"/>
              </a:rPr>
              <a:t>La Alquería</a:t>
            </a:r>
            <a:endParaRPr lang="es-ES" sz="4000" u="sng" dirty="0">
              <a:solidFill>
                <a:srgbClr val="A50021"/>
              </a:solidFill>
              <a:latin typeface="Pristina" pitchFamily="66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34400" y="1300698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Ubicación: antiguo camino de Torrente</a:t>
            </a:r>
            <a:endParaRPr lang="es-ES" sz="2000" dirty="0"/>
          </a:p>
        </p:txBody>
      </p:sp>
      <p:pic>
        <p:nvPicPr>
          <p:cNvPr id="2050" name="Picture 2" descr="D:\Users\Jessyflu\Documents\APUNTES ARQUITECRURA TECNICA\PFG\imagenes\rutas.jpg"/>
          <p:cNvPicPr>
            <a:picLocks noChangeAspect="1" noChangeArrowheads="1"/>
          </p:cNvPicPr>
          <p:nvPr/>
        </p:nvPicPr>
        <p:blipFill>
          <a:blip r:embed="rId3" cstate="print"/>
          <a:srcRect l="4284" t="6059" r="5741" b="15179"/>
          <a:stretch>
            <a:fillRect/>
          </a:stretch>
        </p:blipFill>
        <p:spPr bwMode="auto">
          <a:xfrm>
            <a:off x="683568" y="1835302"/>
            <a:ext cx="3722260" cy="2304256"/>
          </a:xfrm>
          <a:prstGeom prst="rect">
            <a:avLst/>
          </a:prstGeom>
          <a:noFill/>
        </p:spPr>
      </p:pic>
      <p:pic>
        <p:nvPicPr>
          <p:cNvPr id="11" name="10 Imagen" descr="DSC_40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835302"/>
            <a:ext cx="3456384" cy="2313778"/>
          </a:xfrm>
          <a:prstGeom prst="rect">
            <a:avLst/>
          </a:prstGeom>
        </p:spPr>
      </p:pic>
      <p:cxnSp>
        <p:nvCxnSpPr>
          <p:cNvPr id="16" name="15 Conector recto de flecha"/>
          <p:cNvCxnSpPr/>
          <p:nvPr/>
        </p:nvCxnSpPr>
        <p:spPr>
          <a:xfrm flipH="1">
            <a:off x="3275856" y="2276872"/>
            <a:ext cx="1800200" cy="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5148064" y="206084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Barrio de San Isidro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63888" y="458112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Alquería Burguet</a:t>
            </a:r>
            <a:endParaRPr lang="es-ES" dirty="0"/>
          </a:p>
        </p:txBody>
      </p:sp>
      <p:cxnSp>
        <p:nvCxnSpPr>
          <p:cNvPr id="20" name="19 Conector recto de flecha"/>
          <p:cNvCxnSpPr/>
          <p:nvPr/>
        </p:nvCxnSpPr>
        <p:spPr>
          <a:xfrm flipH="1" flipV="1">
            <a:off x="2555776" y="2780928"/>
            <a:ext cx="1512168" cy="180020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>
            <a:off x="2195736" y="1628800"/>
            <a:ext cx="720080" cy="936104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Elipse"/>
          <p:cNvSpPr/>
          <p:nvPr/>
        </p:nvSpPr>
        <p:spPr>
          <a:xfrm>
            <a:off x="2267744" y="2492896"/>
            <a:ext cx="432048" cy="360040"/>
          </a:xfrm>
          <a:prstGeom prst="ellipse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395536" y="5723964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Construcción del </a:t>
            </a:r>
            <a:r>
              <a:rPr lang="es-ES" sz="2000" b="1" dirty="0" smtClean="0">
                <a:cs typeface="Arial"/>
              </a:rPr>
              <a:t>S.XVIII</a:t>
            </a:r>
            <a:endParaRPr lang="es-ES" sz="20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95536" y="6053226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Alquería típica Valenciana</a:t>
            </a:r>
            <a:endParaRPr lang="es-ES" sz="2000" b="1" dirty="0"/>
          </a:p>
        </p:txBody>
      </p:sp>
      <p:pic>
        <p:nvPicPr>
          <p:cNvPr id="1026" name="Picture 2" descr="D:\Users\Jessyflu\Documents\APUNTES ARQUITECRURA TECNICA\PFG\imagenes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340768"/>
            <a:ext cx="3408933" cy="5248380"/>
          </a:xfrm>
          <a:prstGeom prst="rect">
            <a:avLst/>
          </a:prstGeom>
          <a:noFill/>
        </p:spPr>
      </p:pic>
      <p:pic>
        <p:nvPicPr>
          <p:cNvPr id="1027" name="Picture 3" descr="D:\Users\Jessyflu\Documents\APUNTES ARQUITECRURA TECNICA\PFG\imagenes\1.jpg"/>
          <p:cNvPicPr>
            <a:picLocks noChangeAspect="1" noChangeArrowheads="1"/>
          </p:cNvPicPr>
          <p:nvPr/>
        </p:nvPicPr>
        <p:blipFill>
          <a:blip r:embed="rId6" cstate="print"/>
          <a:srcRect l="2549" t="11465" b="80128"/>
          <a:stretch>
            <a:fillRect/>
          </a:stretch>
        </p:blipFill>
        <p:spPr bwMode="auto">
          <a:xfrm>
            <a:off x="539552" y="4869160"/>
            <a:ext cx="4680520" cy="621714"/>
          </a:xfrm>
          <a:prstGeom prst="rect">
            <a:avLst/>
          </a:prstGeom>
          <a:noFill/>
        </p:spPr>
      </p:pic>
      <p:cxnSp>
        <p:nvCxnSpPr>
          <p:cNvPr id="21" name="20 Conector recto de flecha"/>
          <p:cNvCxnSpPr/>
          <p:nvPr/>
        </p:nvCxnSpPr>
        <p:spPr>
          <a:xfrm flipV="1">
            <a:off x="4860032" y="2204864"/>
            <a:ext cx="1728192" cy="2664296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D:\Users\Jessyflu\Documents\APUNTES ARQUITECRURA TECNICA\PFG\@@ALQURIA BURGUET\DSC_38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424" y="1460050"/>
            <a:ext cx="4447169" cy="2977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8" grpId="1"/>
      <p:bldP spid="19" grpId="0"/>
      <p:bldP spid="19" grpId="1"/>
      <p:bldP spid="26" grpId="0" animBg="1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 descr="DSC_45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404664"/>
            <a:ext cx="3133682" cy="2097754"/>
          </a:xfrm>
          <a:prstGeom prst="rect">
            <a:avLst/>
          </a:prstGeom>
        </p:spPr>
      </p:pic>
      <p:pic>
        <p:nvPicPr>
          <p:cNvPr id="15" name="14 Imagen" descr="DSC_39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04664"/>
            <a:ext cx="3168351" cy="2120962"/>
          </a:xfrm>
          <a:prstGeom prst="rect">
            <a:avLst/>
          </a:prstGeom>
        </p:spPr>
      </p:pic>
      <p:pic>
        <p:nvPicPr>
          <p:cNvPr id="16" name="15 Imagen" descr="DSC_45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404664"/>
            <a:ext cx="3227025" cy="2160240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434400" y="868650"/>
            <a:ext cx="125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u="sng" dirty="0" smtClean="0">
                <a:latin typeface="Arial"/>
                <a:cs typeface="Arial"/>
              </a:rPr>
              <a:t>•</a:t>
            </a:r>
            <a:r>
              <a:rPr lang="es-ES" sz="2000" u="sng" dirty="0" smtClean="0">
                <a:cs typeface="Arial"/>
              </a:rPr>
              <a:t>Alzados</a:t>
            </a:r>
            <a:endParaRPr lang="es-ES" sz="2000" dirty="0"/>
          </a:p>
        </p:txBody>
      </p:sp>
      <p:sp>
        <p:nvSpPr>
          <p:cNvPr id="18" name="3 Título"/>
          <p:cNvSpPr>
            <a:spLocks noGrp="1"/>
          </p:cNvSpPr>
          <p:nvPr>
            <p:ph type="title"/>
          </p:nvPr>
        </p:nvSpPr>
        <p:spPr>
          <a:xfrm>
            <a:off x="-2628800" y="-99392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u="sng" dirty="0" smtClean="0">
                <a:solidFill>
                  <a:srgbClr val="A50021"/>
                </a:solidFill>
                <a:latin typeface="+mn-lt"/>
              </a:rPr>
              <a:t>1. </a:t>
            </a:r>
            <a:r>
              <a:rPr lang="es-ES" sz="3200" u="sng" dirty="0" smtClean="0">
                <a:solidFill>
                  <a:srgbClr val="A50021"/>
                </a:solidFill>
                <a:latin typeface="Pristina" pitchFamily="66" charset="0"/>
              </a:rPr>
              <a:t>La Alquería</a:t>
            </a:r>
            <a:endParaRPr lang="es-ES" sz="3200" u="sng" dirty="0">
              <a:solidFill>
                <a:srgbClr val="A50021"/>
              </a:solidFill>
              <a:latin typeface="Pristina" pitchFamily="66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39552" y="1340768"/>
            <a:ext cx="125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cs typeface="Arial"/>
              </a:rPr>
              <a:t>Norte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539552" y="1340768"/>
            <a:ext cx="125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cs typeface="Arial"/>
              </a:rPr>
              <a:t>Este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539552" y="1412776"/>
            <a:ext cx="125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cs typeface="Arial"/>
              </a:rPr>
              <a:t>Oeste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39552" y="1340768"/>
            <a:ext cx="125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cs typeface="Arial"/>
              </a:rPr>
              <a:t>Sur</a:t>
            </a:r>
            <a:endParaRPr lang="es-ES" dirty="0"/>
          </a:p>
        </p:txBody>
      </p:sp>
      <p:pic>
        <p:nvPicPr>
          <p:cNvPr id="2050" name="Picture 2" descr="D:\Users\Jessyflu\Documents\APUNTES ARQUITECRURA TECNICA\PFG\@@ALQURIA BURGUET\DSC_40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04664"/>
            <a:ext cx="3199061" cy="2141543"/>
          </a:xfrm>
          <a:prstGeom prst="rect">
            <a:avLst/>
          </a:prstGeom>
          <a:noFill/>
        </p:spPr>
      </p:pic>
      <p:pic>
        <p:nvPicPr>
          <p:cNvPr id="12" name="Picture 2" descr="D:\Users\Jessyflu\Documents\APUNTES ARQUITECRURA TECNICA\PFG\PDF planos\Imagen alzado este.jpg"/>
          <p:cNvPicPr>
            <a:picLocks noChangeAspect="1" noChangeArrowheads="1"/>
          </p:cNvPicPr>
          <p:nvPr/>
        </p:nvPicPr>
        <p:blipFill>
          <a:blip r:embed="rId6" cstate="print"/>
          <a:srcRect l="29142" t="4297" r="13420" b="3832"/>
          <a:stretch>
            <a:fillRect/>
          </a:stretch>
        </p:blipFill>
        <p:spPr bwMode="auto">
          <a:xfrm rot="16200000">
            <a:off x="2498330" y="66575"/>
            <a:ext cx="3960440" cy="8957099"/>
          </a:xfrm>
          <a:prstGeom prst="rect">
            <a:avLst/>
          </a:prstGeom>
          <a:noFill/>
        </p:spPr>
      </p:pic>
      <p:pic>
        <p:nvPicPr>
          <p:cNvPr id="2" name="Picture 2" descr="D:\Users\Jessyflu\Documents\APUNTES ARQUITECRURA TECNICA\PFG\PDF planos\Imagen alzado norte.jpg"/>
          <p:cNvPicPr>
            <a:picLocks noChangeAspect="1" noChangeArrowheads="1"/>
          </p:cNvPicPr>
          <p:nvPr/>
        </p:nvPicPr>
        <p:blipFill>
          <a:blip r:embed="rId7" cstate="print"/>
          <a:srcRect l="42604" t="3831" r="10953" b="5745"/>
          <a:stretch>
            <a:fillRect/>
          </a:stretch>
        </p:blipFill>
        <p:spPr bwMode="auto">
          <a:xfrm rot="16200000">
            <a:off x="2778047" y="218905"/>
            <a:ext cx="3168352" cy="8724446"/>
          </a:xfrm>
          <a:prstGeom prst="rect">
            <a:avLst/>
          </a:prstGeom>
          <a:noFill/>
        </p:spPr>
      </p:pic>
      <p:pic>
        <p:nvPicPr>
          <p:cNvPr id="2051" name="Picture 3" descr="D:\Users\Jessyflu\Documents\APUNTES ARQUITECRURA TECNICA\PFG\PDF planos\imagen alzado oeste.jpg"/>
          <p:cNvPicPr>
            <a:picLocks noChangeAspect="1" noChangeArrowheads="1"/>
          </p:cNvPicPr>
          <p:nvPr/>
        </p:nvPicPr>
        <p:blipFill>
          <a:blip r:embed="rId8" cstate="print"/>
          <a:srcRect l="31834" t="3345" r="9607" b="2880"/>
          <a:stretch>
            <a:fillRect/>
          </a:stretch>
        </p:blipFill>
        <p:spPr bwMode="auto">
          <a:xfrm rot="16200000">
            <a:off x="2596124" y="220300"/>
            <a:ext cx="3822641" cy="8655865"/>
          </a:xfrm>
          <a:prstGeom prst="rect">
            <a:avLst/>
          </a:prstGeom>
          <a:noFill/>
        </p:spPr>
      </p:pic>
      <p:pic>
        <p:nvPicPr>
          <p:cNvPr id="2052" name="Picture 4" descr="D:\Users\Jessyflu\Documents\APUNTES ARQUITECRURA TECNICA\PFG\PDF planos\imagen alzado sur.jpg"/>
          <p:cNvPicPr>
            <a:picLocks noChangeAspect="1" noChangeArrowheads="1"/>
          </p:cNvPicPr>
          <p:nvPr/>
        </p:nvPicPr>
        <p:blipFill>
          <a:blip r:embed="rId9" cstate="print"/>
          <a:srcRect l="35195" t="6677" r="11615" b="5736"/>
          <a:stretch>
            <a:fillRect/>
          </a:stretch>
        </p:blipFill>
        <p:spPr bwMode="auto">
          <a:xfrm rot="16200000">
            <a:off x="2709991" y="322458"/>
            <a:ext cx="3699413" cy="8616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u="sng" dirty="0" smtClean="0">
                <a:solidFill>
                  <a:srgbClr val="A50021"/>
                </a:solidFill>
              </a:rPr>
              <a:t>2. Descripción</a:t>
            </a:r>
            <a:endParaRPr lang="es-ES" sz="4000" u="sng" dirty="0">
              <a:solidFill>
                <a:srgbClr val="A50021"/>
              </a:solidFill>
            </a:endParaRPr>
          </a:p>
        </p:txBody>
      </p:sp>
      <p:pic>
        <p:nvPicPr>
          <p:cNvPr id="1026" name="Picture 2" descr="D:\Users\Jessyflu\Documents\APUNTES ARQUITECRURA TECNICA\PFG\@DOCUMENTOS\Ayuntamiento\situacion alqueria.bis PNG.jpg"/>
          <p:cNvPicPr>
            <a:picLocks noChangeAspect="1" noChangeArrowheads="1"/>
          </p:cNvPicPr>
          <p:nvPr/>
        </p:nvPicPr>
        <p:blipFill>
          <a:blip r:embed="rId2" cstate="print"/>
          <a:srcRect l="41355" t="39710" r="35393" b="21187"/>
          <a:stretch>
            <a:fillRect/>
          </a:stretch>
        </p:blipFill>
        <p:spPr bwMode="auto">
          <a:xfrm>
            <a:off x="470424" y="1412776"/>
            <a:ext cx="3035858" cy="2448272"/>
          </a:xfrm>
          <a:prstGeom prst="rect">
            <a:avLst/>
          </a:prstGeom>
          <a:noFill/>
        </p:spPr>
      </p:pic>
      <p:pic>
        <p:nvPicPr>
          <p:cNvPr id="1027" name="Picture 3" descr="D:\Users\Jessyflu\Documents\APUNTES ARQUITECRURA TECNICA\PFG\imagenes\7. P.Cub.jpg"/>
          <p:cNvPicPr>
            <a:picLocks noChangeAspect="1" noChangeArrowheads="1"/>
          </p:cNvPicPr>
          <p:nvPr/>
        </p:nvPicPr>
        <p:blipFill>
          <a:blip r:embed="rId3" cstate="print"/>
          <a:srcRect l="6165" t="10526" r="6027" b="10584"/>
          <a:stretch>
            <a:fillRect/>
          </a:stretch>
        </p:blipFill>
        <p:spPr bwMode="auto">
          <a:xfrm rot="16200000">
            <a:off x="4282520" y="992899"/>
            <a:ext cx="2653573" cy="337075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467544" y="4149080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-5 cuerpos de fachada </a:t>
            </a:r>
          </a:p>
          <a:p>
            <a:r>
              <a:rPr lang="es-ES" dirty="0" smtClean="0"/>
              <a:t>-4 bloques en uso</a:t>
            </a:r>
          </a:p>
          <a:p>
            <a:r>
              <a:rPr lang="es-ES" dirty="0" smtClean="0"/>
              <a:t>-Patio central meramente funcional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5940152" y="1726208"/>
            <a:ext cx="1152128" cy="504056"/>
          </a:xfrm>
          <a:prstGeom prst="rect">
            <a:avLst/>
          </a:prstGeom>
          <a:solidFill>
            <a:schemeClr val="accent1">
              <a:alpha val="29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D:\Users\Jessyflu\Documents\APUNTES ARQUITECRURA TECNICA\PFG\Alquería Burguet\EXTERIOR\DSC_38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263504"/>
            <a:ext cx="3127063" cy="209354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 rot="5400000">
            <a:off x="6323496" y="4854364"/>
            <a:ext cx="1728192" cy="936104"/>
          </a:xfrm>
          <a:prstGeom prst="rect">
            <a:avLst/>
          </a:prstGeom>
          <a:solidFill>
            <a:schemeClr val="accent1">
              <a:alpha val="29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7092950" y="2057400"/>
            <a:ext cx="143346" cy="2379712"/>
            <a:chOff x="7092950" y="2057400"/>
            <a:chExt cx="143346" cy="2379712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7092950" y="2057400"/>
              <a:ext cx="143346" cy="34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 de flecha"/>
            <p:cNvCxnSpPr/>
            <p:nvPr/>
          </p:nvCxnSpPr>
          <p:spPr>
            <a:xfrm>
              <a:off x="7236296" y="2060848"/>
              <a:ext cx="0" cy="2376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11 CuadroTexto"/>
          <p:cNvSpPr txBox="1"/>
          <p:nvPr/>
        </p:nvSpPr>
        <p:spPr>
          <a:xfrm>
            <a:off x="1475656" y="606876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Bloque objeto de estudio: bloque 2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191936" y="1730612"/>
            <a:ext cx="720080" cy="978308"/>
          </a:xfrm>
          <a:prstGeom prst="rect">
            <a:avLst/>
          </a:prstGeom>
          <a:solidFill>
            <a:srgbClr val="CC3300">
              <a:alpha val="41000"/>
            </a:srgbClr>
          </a:solidFill>
          <a:ln w="317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 rot="5400000">
            <a:off x="6293158" y="1909798"/>
            <a:ext cx="446116" cy="1152128"/>
          </a:xfrm>
          <a:prstGeom prst="rect">
            <a:avLst/>
          </a:prstGeom>
          <a:solidFill>
            <a:srgbClr val="CC3300">
              <a:alpha val="41000"/>
            </a:srgbClr>
          </a:solidFill>
          <a:ln w="317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12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4400" y="1052736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Evolución</a:t>
            </a:r>
            <a:endParaRPr lang="es-ES" sz="2000" dirty="0"/>
          </a:p>
        </p:txBody>
      </p:sp>
      <p:pic>
        <p:nvPicPr>
          <p:cNvPr id="2050" name="Picture 2" descr="D:\Users\Jessyflu\Documents\APUNTES ARQUITECRURA TECNICA\PFG\PDF planos\evolución.jpg"/>
          <p:cNvPicPr>
            <a:picLocks noChangeAspect="1" noChangeArrowheads="1"/>
          </p:cNvPicPr>
          <p:nvPr/>
        </p:nvPicPr>
        <p:blipFill>
          <a:blip r:embed="rId2" cstate="print"/>
          <a:srcRect l="4298" t="6230" b="33165"/>
          <a:stretch>
            <a:fillRect/>
          </a:stretch>
        </p:blipFill>
        <p:spPr bwMode="auto">
          <a:xfrm>
            <a:off x="1907704" y="1340768"/>
            <a:ext cx="5693002" cy="5097504"/>
          </a:xfrm>
          <a:prstGeom prst="rect">
            <a:avLst/>
          </a:prstGeom>
          <a:noFill/>
        </p:spPr>
      </p:pic>
      <p:pic>
        <p:nvPicPr>
          <p:cNvPr id="2051" name="Picture 3" descr="D:\Users\Jessyflu\Documents\APUNTES ARQUITECRURA TECNICA\PFG\PDF planos\Evolución Interior.jpg"/>
          <p:cNvPicPr>
            <a:picLocks noChangeAspect="1" noChangeArrowheads="1"/>
          </p:cNvPicPr>
          <p:nvPr/>
        </p:nvPicPr>
        <p:blipFill>
          <a:blip r:embed="rId3" cstate="print"/>
          <a:srcRect l="8126" t="50032" r="5249" b="13650"/>
          <a:stretch>
            <a:fillRect/>
          </a:stretch>
        </p:blipFill>
        <p:spPr bwMode="auto">
          <a:xfrm>
            <a:off x="1979712" y="3508469"/>
            <a:ext cx="5211085" cy="3088883"/>
          </a:xfrm>
          <a:prstGeom prst="rect">
            <a:avLst/>
          </a:prstGeom>
          <a:noFill/>
        </p:spPr>
      </p:pic>
      <p:pic>
        <p:nvPicPr>
          <p:cNvPr id="8" name="Picture 3" descr="D:\Users\Jessyflu\Documents\APUNTES ARQUITECRURA TECNICA\PFG\PDF planos\Evolución Interior.jpg"/>
          <p:cNvPicPr>
            <a:picLocks noChangeAspect="1" noChangeArrowheads="1"/>
          </p:cNvPicPr>
          <p:nvPr/>
        </p:nvPicPr>
        <p:blipFill>
          <a:blip r:embed="rId3" cstate="print"/>
          <a:srcRect l="8126" t="9595" r="5249" b="57083"/>
          <a:stretch>
            <a:fillRect/>
          </a:stretch>
        </p:blipFill>
        <p:spPr bwMode="auto">
          <a:xfrm>
            <a:off x="2051720" y="980728"/>
            <a:ext cx="5072651" cy="2758810"/>
          </a:xfrm>
          <a:prstGeom prst="rect">
            <a:avLst/>
          </a:prstGeom>
          <a:noFill/>
        </p:spPr>
      </p:pic>
      <p:pic>
        <p:nvPicPr>
          <p:cNvPr id="2054" name="Picture 6" descr="D:\Users\Jessyflu\Documents\APUNTES ARQUITECRURA TECNICA\PFG\PDF planos\comunicacion.jpg"/>
          <p:cNvPicPr>
            <a:picLocks noChangeAspect="1" noChangeArrowheads="1"/>
          </p:cNvPicPr>
          <p:nvPr/>
        </p:nvPicPr>
        <p:blipFill>
          <a:blip r:embed="rId4" cstate="print"/>
          <a:srcRect l="5250" t="5556" r="2394" b="52694"/>
          <a:stretch>
            <a:fillRect/>
          </a:stretch>
        </p:blipFill>
        <p:spPr bwMode="auto">
          <a:xfrm>
            <a:off x="1259632" y="1844824"/>
            <a:ext cx="6984776" cy="4464496"/>
          </a:xfrm>
          <a:prstGeom prst="rect">
            <a:avLst/>
          </a:prstGeom>
          <a:noFill/>
        </p:spPr>
      </p:pic>
      <p:pic>
        <p:nvPicPr>
          <p:cNvPr id="2055" name="Picture 7" descr="D:\Users\Jessyflu\Documents\APUNTES ARQUITECRURA TECNICA\PFG\Alquería Burguet\RETOCAR\DSC_3980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6156176" y="332656"/>
            <a:ext cx="1828456" cy="1224136"/>
          </a:xfrm>
          <a:prstGeom prst="rect">
            <a:avLst/>
          </a:prstGeom>
          <a:noFill/>
        </p:spPr>
      </p:pic>
      <p:cxnSp>
        <p:nvCxnSpPr>
          <p:cNvPr id="14" name="13 Conector recto de flecha"/>
          <p:cNvCxnSpPr/>
          <p:nvPr/>
        </p:nvCxnSpPr>
        <p:spPr>
          <a:xfrm flipH="1">
            <a:off x="5508104" y="1556792"/>
            <a:ext cx="1224136" cy="1512168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37" idx="0"/>
          </p:cNvCxnSpPr>
          <p:nvPr/>
        </p:nvCxnSpPr>
        <p:spPr>
          <a:xfrm flipH="1">
            <a:off x="6588224" y="2213865"/>
            <a:ext cx="864096" cy="999111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>
            <a:off x="4932040" y="1772816"/>
            <a:ext cx="432048" cy="1584176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7" name="Picture 9" descr="D:\Users\Jessyflu\Documents\APUNTES ARQUITECRURA TECNICA\PFG\Alquería Burguet\INTERIOR\DSC_3987.JPG"/>
          <p:cNvPicPr>
            <a:picLocks noChangeAspect="1" noChangeArrowheads="1"/>
          </p:cNvPicPr>
          <p:nvPr/>
        </p:nvPicPr>
        <p:blipFill>
          <a:blip r:embed="rId6" cstate="print">
            <a:lum bright="20000" contrast="10000"/>
          </a:blip>
          <a:srcRect l="22669" t="77457" r="35408"/>
          <a:stretch>
            <a:fillRect/>
          </a:stretch>
        </p:blipFill>
        <p:spPr bwMode="auto">
          <a:xfrm>
            <a:off x="3995936" y="332656"/>
            <a:ext cx="1800200" cy="1445858"/>
          </a:xfrm>
          <a:prstGeom prst="rect">
            <a:avLst/>
          </a:prstGeom>
          <a:noFill/>
        </p:spPr>
      </p:pic>
      <p:sp>
        <p:nvSpPr>
          <p:cNvPr id="15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34400" y="1196752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Distribución Planta Baja</a:t>
            </a:r>
            <a:endParaRPr lang="es-ES" sz="2000" dirty="0"/>
          </a:p>
        </p:txBody>
      </p:sp>
      <p:pic>
        <p:nvPicPr>
          <p:cNvPr id="18" name="Picture 4" descr="D:\Users\Jessyflu\Documents\APUNTES ARQUITECRURA TECNICA\PFG\PDF planos\3.P.Estruc.jpg"/>
          <p:cNvPicPr>
            <a:picLocks noChangeAspect="1" noChangeArrowheads="1"/>
          </p:cNvPicPr>
          <p:nvPr/>
        </p:nvPicPr>
        <p:blipFill>
          <a:blip r:embed="rId7" cstate="print"/>
          <a:srcRect l="83770" t="82814" r="5759" b="10453"/>
          <a:stretch>
            <a:fillRect/>
          </a:stretch>
        </p:blipFill>
        <p:spPr bwMode="auto">
          <a:xfrm rot="16200000">
            <a:off x="7848364" y="5265204"/>
            <a:ext cx="792088" cy="720080"/>
          </a:xfrm>
          <a:prstGeom prst="rect">
            <a:avLst/>
          </a:prstGeom>
          <a:noFill/>
        </p:spPr>
      </p:pic>
      <p:sp>
        <p:nvSpPr>
          <p:cNvPr id="20" name="19 Rectángulo"/>
          <p:cNvSpPr/>
          <p:nvPr/>
        </p:nvSpPr>
        <p:spPr>
          <a:xfrm>
            <a:off x="2987824" y="4365104"/>
            <a:ext cx="504056" cy="936104"/>
          </a:xfrm>
          <a:prstGeom prst="rect">
            <a:avLst/>
          </a:prstGeom>
          <a:solidFill>
            <a:srgbClr val="009999">
              <a:alpha val="26000"/>
            </a:srgb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1" name="20 Rectángulo"/>
          <p:cNvSpPr/>
          <p:nvPr/>
        </p:nvSpPr>
        <p:spPr>
          <a:xfrm>
            <a:off x="3491880" y="4365104"/>
            <a:ext cx="504056" cy="936104"/>
          </a:xfrm>
          <a:prstGeom prst="rect">
            <a:avLst/>
          </a:prstGeom>
          <a:solidFill>
            <a:srgbClr val="CC3300">
              <a:alpha val="41000"/>
            </a:srgbClr>
          </a:solidFill>
          <a:ln w="317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5868144" y="4365104"/>
            <a:ext cx="504056" cy="936104"/>
          </a:xfrm>
          <a:prstGeom prst="rect">
            <a:avLst/>
          </a:prstGeom>
          <a:solidFill>
            <a:srgbClr val="009999">
              <a:alpha val="26000"/>
            </a:srgb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4" name="23 Rectángulo"/>
          <p:cNvSpPr/>
          <p:nvPr/>
        </p:nvSpPr>
        <p:spPr>
          <a:xfrm>
            <a:off x="6380708" y="4365104"/>
            <a:ext cx="504056" cy="936104"/>
          </a:xfrm>
          <a:prstGeom prst="rect">
            <a:avLst/>
          </a:prstGeom>
          <a:solidFill>
            <a:srgbClr val="CC3300">
              <a:alpha val="41000"/>
            </a:srgbClr>
          </a:solidFill>
          <a:ln w="317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6715224" y="4280396"/>
            <a:ext cx="279648" cy="944488"/>
          </a:xfrm>
          <a:prstGeom prst="rect">
            <a:avLst/>
          </a:prstGeom>
          <a:solidFill>
            <a:srgbClr val="92D050">
              <a:alpha val="41000"/>
            </a:srgbClr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 rot="5400000">
            <a:off x="3453780" y="2082056"/>
            <a:ext cx="504056" cy="936104"/>
          </a:xfrm>
          <a:prstGeom prst="rect">
            <a:avLst/>
          </a:prstGeom>
          <a:solidFill>
            <a:srgbClr val="009999">
              <a:alpha val="26000"/>
            </a:srgb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 rot="5400000">
            <a:off x="6262092" y="2073548"/>
            <a:ext cx="504056" cy="936104"/>
          </a:xfrm>
          <a:prstGeom prst="rect">
            <a:avLst/>
          </a:prstGeom>
          <a:solidFill>
            <a:srgbClr val="009999">
              <a:alpha val="26000"/>
            </a:srgb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8" name="27 Rectángulo"/>
          <p:cNvSpPr/>
          <p:nvPr/>
        </p:nvSpPr>
        <p:spPr>
          <a:xfrm>
            <a:off x="6829648" y="1268760"/>
            <a:ext cx="432048" cy="432048"/>
          </a:xfrm>
          <a:prstGeom prst="rect">
            <a:avLst/>
          </a:prstGeom>
          <a:solidFill>
            <a:srgbClr val="FFFF00">
              <a:alpha val="32000"/>
            </a:srgbClr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5796136" y="1556792"/>
            <a:ext cx="576064" cy="1728192"/>
          </a:xfrm>
          <a:prstGeom prst="rect">
            <a:avLst/>
          </a:prstGeom>
          <a:solidFill>
            <a:schemeClr val="accent1">
              <a:alpha val="27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2915816" y="4221088"/>
            <a:ext cx="576064" cy="1728192"/>
          </a:xfrm>
          <a:prstGeom prst="rect">
            <a:avLst/>
          </a:prstGeom>
          <a:solidFill>
            <a:schemeClr val="accent1">
              <a:alpha val="27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7" name="Picture 8" descr="D:\Users\Jessyflu\Documents\APUNTES ARQUITECRURA TECNICA\PFG\Alquería Burguet\INTERIOR\IMG-20130525-WA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7641341" y="1457781"/>
            <a:ext cx="1134126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2392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Distribución Planta Primera</a:t>
            </a:r>
            <a:endParaRPr lang="es-ES" sz="2000" dirty="0"/>
          </a:p>
        </p:txBody>
      </p:sp>
      <p:pic>
        <p:nvPicPr>
          <p:cNvPr id="3074" name="Picture 2" descr="D:\Users\Jessyflu\Documents\APUNTES ARQUITECRURA TECNICA\PFG\PDF planos\4.P.1.jpg"/>
          <p:cNvPicPr>
            <a:picLocks noChangeAspect="1" noChangeArrowheads="1"/>
          </p:cNvPicPr>
          <p:nvPr/>
        </p:nvPicPr>
        <p:blipFill>
          <a:blip r:embed="rId2" cstate="print"/>
          <a:srcRect l="16693" t="6461" r="16672" b="12962"/>
          <a:stretch>
            <a:fillRect/>
          </a:stretch>
        </p:blipFill>
        <p:spPr bwMode="auto">
          <a:xfrm rot="16200000">
            <a:off x="2433502" y="598946"/>
            <a:ext cx="3916956" cy="6696744"/>
          </a:xfrm>
          <a:prstGeom prst="rect">
            <a:avLst/>
          </a:prstGeom>
          <a:noFill/>
        </p:spPr>
      </p:pic>
      <p:pic>
        <p:nvPicPr>
          <p:cNvPr id="3076" name="Picture 4" descr="D:\Users\Jessyflu\Documents\APUNTES ARQUITECRURA TECNICA\PFG\PDF planos\3.P.Estruc.jpg"/>
          <p:cNvPicPr>
            <a:picLocks noChangeAspect="1" noChangeArrowheads="1"/>
          </p:cNvPicPr>
          <p:nvPr/>
        </p:nvPicPr>
        <p:blipFill>
          <a:blip r:embed="rId3" cstate="print"/>
          <a:srcRect l="83770" t="82814" r="5759" b="10453"/>
          <a:stretch>
            <a:fillRect/>
          </a:stretch>
        </p:blipFill>
        <p:spPr bwMode="auto">
          <a:xfrm rot="16200000">
            <a:off x="8287613" y="6050091"/>
            <a:ext cx="633670" cy="576064"/>
          </a:xfrm>
          <a:prstGeom prst="rect">
            <a:avLst/>
          </a:prstGeom>
          <a:noFill/>
        </p:spPr>
      </p:pic>
      <p:cxnSp>
        <p:nvCxnSpPr>
          <p:cNvPr id="7" name="6 Conector recto de flecha"/>
          <p:cNvCxnSpPr/>
          <p:nvPr/>
        </p:nvCxnSpPr>
        <p:spPr>
          <a:xfrm flipV="1">
            <a:off x="5724128" y="1024722"/>
            <a:ext cx="864096" cy="2044238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Users\Jessyflu\Documents\APUNTES ARQUITECRURA TECNICA\PFG\@@ALQURIA BURGUET\DSC_4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04664"/>
            <a:ext cx="2067630" cy="1384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Jessyflu\Documents\APUNTES ARQUITECRURA TECNICA\PFG\PDF planos\13. Secc. A-A'.jpg"/>
          <p:cNvPicPr>
            <a:picLocks noChangeAspect="1" noChangeArrowheads="1"/>
          </p:cNvPicPr>
          <p:nvPr/>
        </p:nvPicPr>
        <p:blipFill>
          <a:blip r:embed="rId2" cstate="print"/>
          <a:srcRect l="30005" t="16913" r="18234" b="15713"/>
          <a:stretch>
            <a:fillRect/>
          </a:stretch>
        </p:blipFill>
        <p:spPr bwMode="auto">
          <a:xfrm rot="16200000">
            <a:off x="2439584" y="-415247"/>
            <a:ext cx="4176466" cy="7688497"/>
          </a:xfrm>
          <a:prstGeom prst="rect">
            <a:avLst/>
          </a:prstGeom>
          <a:noFill/>
        </p:spPr>
      </p:pic>
      <p:cxnSp>
        <p:nvCxnSpPr>
          <p:cNvPr id="6" name="5 Conector recto de flecha"/>
          <p:cNvCxnSpPr/>
          <p:nvPr/>
        </p:nvCxnSpPr>
        <p:spPr>
          <a:xfrm flipH="1" flipV="1">
            <a:off x="6372200" y="4931876"/>
            <a:ext cx="360040" cy="116142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228184" y="6011996"/>
            <a:ext cx="30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Separación física propiedad</a:t>
            </a:r>
            <a:endParaRPr lang="es-ES" dirty="0"/>
          </a:p>
        </p:txBody>
      </p:sp>
      <p:cxnSp>
        <p:nvCxnSpPr>
          <p:cNvPr id="10" name="9 Conector recto de flecha"/>
          <p:cNvCxnSpPr/>
          <p:nvPr/>
        </p:nvCxnSpPr>
        <p:spPr>
          <a:xfrm flipH="1" flipV="1">
            <a:off x="6372200" y="3347700"/>
            <a:ext cx="360040" cy="2745596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5004048" y="4221088"/>
            <a:ext cx="504056" cy="1584176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707904" y="57239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Arco de origen</a:t>
            </a:r>
            <a:endParaRPr lang="es-ES" dirty="0"/>
          </a:p>
        </p:txBody>
      </p:sp>
      <p:cxnSp>
        <p:nvCxnSpPr>
          <p:cNvPr id="18" name="17 Conector recto de flecha"/>
          <p:cNvCxnSpPr>
            <a:stCxn id="3075" idx="3"/>
          </p:cNvCxnSpPr>
          <p:nvPr/>
        </p:nvCxnSpPr>
        <p:spPr>
          <a:xfrm flipV="1">
            <a:off x="4139952" y="3140968"/>
            <a:ext cx="1944216" cy="1075563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D:\Users\Jessyflu\Documents\APUNTES ARQUITECRURA TECNICA\PFG\Alquería Burguet\INTERIOR\DSC_4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140968"/>
            <a:ext cx="1440160" cy="2151125"/>
          </a:xfrm>
          <a:prstGeom prst="rect">
            <a:avLst/>
          </a:prstGeom>
          <a:noFill/>
        </p:spPr>
      </p:pic>
      <p:sp>
        <p:nvSpPr>
          <p:cNvPr id="11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4" name="13 Conector recto"/>
          <p:cNvCxnSpPr/>
          <p:nvPr/>
        </p:nvCxnSpPr>
        <p:spPr>
          <a:xfrm>
            <a:off x="323528" y="1340768"/>
            <a:ext cx="820891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8354516" y="1124744"/>
            <a:ext cx="0" cy="46001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683568" y="1184052"/>
            <a:ext cx="0" cy="46001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395536" y="5517232"/>
            <a:ext cx="820891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62392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Estructura de Forjado</a:t>
            </a:r>
            <a:endParaRPr lang="es-ES" sz="2000" dirty="0"/>
          </a:p>
        </p:txBody>
      </p:sp>
      <p:pic>
        <p:nvPicPr>
          <p:cNvPr id="5" name="Picture 5" descr="D:\Users\Jessyflu\Documents\APUNTES ARQUITECRURA TECNICA\PFG\PDF planos\3.P.Estruc.jpg"/>
          <p:cNvPicPr>
            <a:picLocks noChangeAspect="1" noChangeArrowheads="1"/>
          </p:cNvPicPr>
          <p:nvPr/>
        </p:nvPicPr>
        <p:blipFill>
          <a:blip r:embed="rId2" cstate="print"/>
          <a:srcRect l="5270" t="4209" r="5249" b="16343"/>
          <a:stretch>
            <a:fillRect/>
          </a:stretch>
        </p:blipFill>
        <p:spPr bwMode="auto">
          <a:xfrm>
            <a:off x="3923928" y="476672"/>
            <a:ext cx="4879457" cy="6125276"/>
          </a:xfrm>
          <a:prstGeom prst="rect">
            <a:avLst/>
          </a:prstGeom>
          <a:noFill/>
        </p:spPr>
      </p:pic>
      <p:pic>
        <p:nvPicPr>
          <p:cNvPr id="6" name="Picture 4" descr="D:\Users\Jessyflu\Documents\APUNTES ARQUITECRURA TECNICA\PFG\PDF planos\3.P.Estruc.jpg"/>
          <p:cNvPicPr>
            <a:picLocks noChangeAspect="1" noChangeArrowheads="1"/>
          </p:cNvPicPr>
          <p:nvPr/>
        </p:nvPicPr>
        <p:blipFill>
          <a:blip r:embed="rId2" cstate="print"/>
          <a:srcRect l="83770" t="82814" r="5759" b="10453"/>
          <a:stretch>
            <a:fillRect/>
          </a:stretch>
        </p:blipFill>
        <p:spPr bwMode="auto">
          <a:xfrm>
            <a:off x="8388424" y="6165304"/>
            <a:ext cx="633670" cy="576064"/>
          </a:xfrm>
          <a:prstGeom prst="rect">
            <a:avLst/>
          </a:prstGeom>
          <a:noFill/>
        </p:spPr>
      </p:pic>
      <p:pic>
        <p:nvPicPr>
          <p:cNvPr id="7" name="Picture 6" descr="D:\Users\Jessyflu\Documents\APUNTES ARQUITECRURA TECNICA\PFG\PDF planos\esq. forjado.jpg"/>
          <p:cNvPicPr>
            <a:picLocks noChangeAspect="1" noChangeArrowheads="1"/>
          </p:cNvPicPr>
          <p:nvPr/>
        </p:nvPicPr>
        <p:blipFill>
          <a:blip r:embed="rId3" cstate="print"/>
          <a:srcRect l="4210" t="32862" r="5556" b="34766"/>
          <a:stretch>
            <a:fillRect/>
          </a:stretch>
        </p:blipFill>
        <p:spPr bwMode="auto">
          <a:xfrm>
            <a:off x="281913" y="1412776"/>
            <a:ext cx="4404091" cy="1117456"/>
          </a:xfrm>
          <a:prstGeom prst="rect">
            <a:avLst/>
          </a:prstGeom>
          <a:noFill/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Users\Jessyflu\Documents\APUNTES ARQUITECRURA TECNICA\PFG\@@ALQURIA BURGUET\DSC_46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2924944"/>
            <a:ext cx="2258893" cy="1512168"/>
          </a:xfrm>
          <a:prstGeom prst="rect">
            <a:avLst/>
          </a:prstGeom>
          <a:noFill/>
        </p:spPr>
      </p:pic>
      <p:pic>
        <p:nvPicPr>
          <p:cNvPr id="4099" name="Picture 3" descr="D:\Users\Jessyflu\Documents\APUNTES ARQUITECRURA TECNICA\PFG\@@ALQURIA BURGUET\DSC_4028.jpg"/>
          <p:cNvPicPr>
            <a:picLocks noChangeAspect="1" noChangeArrowheads="1"/>
          </p:cNvPicPr>
          <p:nvPr/>
        </p:nvPicPr>
        <p:blipFill>
          <a:blip r:embed="rId5" cstate="print"/>
          <a:srcRect t="2678" b="41090"/>
          <a:stretch>
            <a:fillRect/>
          </a:stretch>
        </p:blipFill>
        <p:spPr bwMode="auto">
          <a:xfrm>
            <a:off x="539552" y="2924944"/>
            <a:ext cx="1800200" cy="1512168"/>
          </a:xfrm>
          <a:prstGeom prst="rect">
            <a:avLst/>
          </a:prstGeom>
          <a:noFill/>
        </p:spPr>
      </p:pic>
      <p:cxnSp>
        <p:nvCxnSpPr>
          <p:cNvPr id="12" name="11 Conector recto"/>
          <p:cNvCxnSpPr>
            <a:stCxn id="4098" idx="3"/>
          </p:cNvCxnSpPr>
          <p:nvPr/>
        </p:nvCxnSpPr>
        <p:spPr>
          <a:xfrm>
            <a:off x="4886677" y="3681028"/>
            <a:ext cx="2493635" cy="468052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323452" y="4471020"/>
            <a:ext cx="0" cy="576064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1331640" y="5047084"/>
            <a:ext cx="2520280" cy="0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123728" y="5589240"/>
            <a:ext cx="1728192" cy="0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Users\Jessyflu\Documents\APUNTES ARQUITECRURA TECNICA\PFG\@@ALQURIA BURGUET\DSC_3988.jpg"/>
          <p:cNvPicPr>
            <a:picLocks noChangeAspect="1" noChangeArrowheads="1"/>
          </p:cNvPicPr>
          <p:nvPr/>
        </p:nvPicPr>
        <p:blipFill>
          <a:blip r:embed="rId6" cstate="print"/>
          <a:srcRect t="2703" b="16216"/>
          <a:stretch>
            <a:fillRect/>
          </a:stretch>
        </p:blipFill>
        <p:spPr bwMode="auto">
          <a:xfrm>
            <a:off x="2555776" y="2559952"/>
            <a:ext cx="1728192" cy="2093183"/>
          </a:xfrm>
          <a:prstGeom prst="rect">
            <a:avLst/>
          </a:prstGeom>
          <a:noFill/>
        </p:spPr>
      </p:pic>
      <p:pic>
        <p:nvPicPr>
          <p:cNvPr id="3075" name="Picture 3" descr="D:\Users\Jessyflu\Documents\APUNTES ARQUITECRURA TECNICA\PFG\Alquería Burguet\DSC_46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365104"/>
            <a:ext cx="1526204" cy="2279647"/>
          </a:xfrm>
          <a:prstGeom prst="rect">
            <a:avLst/>
          </a:prstGeom>
          <a:noFill/>
        </p:spPr>
      </p:pic>
      <p:cxnSp>
        <p:nvCxnSpPr>
          <p:cNvPr id="25" name="24 Conector recto"/>
          <p:cNvCxnSpPr/>
          <p:nvPr/>
        </p:nvCxnSpPr>
        <p:spPr>
          <a:xfrm>
            <a:off x="3275856" y="5415728"/>
            <a:ext cx="576064" cy="0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3275856" y="4752908"/>
            <a:ext cx="0" cy="648072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62392" y="940658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Estructura de Cubierta</a:t>
            </a:r>
            <a:endParaRPr lang="es-ES" sz="20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Users\Jessyflu\Documents\APUNTES ARQUITECRURA TECNICA\PFG\PDF planos\6. Estruc. Cub.jpg"/>
          <p:cNvPicPr>
            <a:picLocks noChangeAspect="1" noChangeArrowheads="1"/>
          </p:cNvPicPr>
          <p:nvPr/>
        </p:nvPicPr>
        <p:blipFill>
          <a:blip r:embed="rId2" cstate="print"/>
          <a:srcRect l="6222" t="36248" r="5805" b="10956"/>
          <a:stretch>
            <a:fillRect/>
          </a:stretch>
        </p:blipFill>
        <p:spPr bwMode="auto">
          <a:xfrm>
            <a:off x="4067944" y="2348880"/>
            <a:ext cx="4752528" cy="4032448"/>
          </a:xfrm>
          <a:prstGeom prst="rect">
            <a:avLst/>
          </a:prstGeom>
          <a:noFill/>
        </p:spPr>
      </p:pic>
      <p:cxnSp>
        <p:nvCxnSpPr>
          <p:cNvPr id="7" name="6 Conector recto"/>
          <p:cNvCxnSpPr/>
          <p:nvPr/>
        </p:nvCxnSpPr>
        <p:spPr>
          <a:xfrm>
            <a:off x="4247228" y="2333640"/>
            <a:ext cx="453650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Users\Jessyflu\Documents\APUNTES ARQUITECRURA TECNICA\PFG\@@ALQURIA BURGUET\DSC_4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2805113" cy="1877823"/>
          </a:xfrm>
          <a:prstGeom prst="rect">
            <a:avLst/>
          </a:prstGeom>
          <a:noFill/>
        </p:spPr>
      </p:pic>
      <p:pic>
        <p:nvPicPr>
          <p:cNvPr id="2051" name="Picture 3" descr="D:\Users\Jessyflu\Documents\APUNTES ARQUITECRURA TECNICA\PFG\@@ALQURIA BURGUET\DSC_4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04664"/>
            <a:ext cx="2371477" cy="1587535"/>
          </a:xfrm>
          <a:prstGeom prst="rect">
            <a:avLst/>
          </a:prstGeom>
          <a:noFill/>
        </p:spPr>
      </p:pic>
      <p:cxnSp>
        <p:nvCxnSpPr>
          <p:cNvPr id="11" name="10 Conector recto de flecha"/>
          <p:cNvCxnSpPr/>
          <p:nvPr/>
        </p:nvCxnSpPr>
        <p:spPr>
          <a:xfrm flipV="1">
            <a:off x="7452320" y="2026940"/>
            <a:ext cx="0" cy="1008112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flipH="1">
            <a:off x="1835696" y="4581128"/>
            <a:ext cx="2952328" cy="0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V="1">
            <a:off x="1835696" y="3861048"/>
            <a:ext cx="0" cy="72008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D:\Users\Jessyflu\Documents\APUNTES ARQUITECRURA TECNICA\PFG\@@ALQURIA BURGUET\DSC_39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941168"/>
            <a:ext cx="2255226" cy="1509713"/>
          </a:xfrm>
          <a:prstGeom prst="rect">
            <a:avLst/>
          </a:prstGeom>
          <a:noFill/>
        </p:spPr>
      </p:pic>
      <p:cxnSp>
        <p:nvCxnSpPr>
          <p:cNvPr id="26" name="25 Conector recto de flecha"/>
          <p:cNvCxnSpPr/>
          <p:nvPr/>
        </p:nvCxnSpPr>
        <p:spPr>
          <a:xfrm>
            <a:off x="2699792" y="5661248"/>
            <a:ext cx="4896544" cy="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 descr="D:\Users\Jessyflu\Documents\APUNTES ARQUITECRURA TECNICA\PFG\Alquería Burguet\DSC_46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844824"/>
            <a:ext cx="2808312" cy="4194696"/>
          </a:xfrm>
          <a:prstGeom prst="rect">
            <a:avLst/>
          </a:prstGeom>
          <a:noFill/>
        </p:spPr>
      </p:pic>
      <p:pic>
        <p:nvPicPr>
          <p:cNvPr id="2054" name="Picture 6" descr="D:\Users\Jessyflu\Documents\APUNTES ARQUITECRURA TECNICA\PFG\Alquería Burguet\IMG-20130601-WA0003.jpg"/>
          <p:cNvPicPr>
            <a:picLocks noChangeAspect="1" noChangeArrowheads="1"/>
          </p:cNvPicPr>
          <p:nvPr/>
        </p:nvPicPr>
        <p:blipFill>
          <a:blip r:embed="rId7" cstate="print"/>
          <a:srcRect b="21020"/>
          <a:stretch>
            <a:fillRect/>
          </a:stretch>
        </p:blipFill>
        <p:spPr bwMode="auto">
          <a:xfrm>
            <a:off x="5292080" y="332656"/>
            <a:ext cx="2729880" cy="1617036"/>
          </a:xfrm>
          <a:prstGeom prst="rect">
            <a:avLst/>
          </a:prstGeom>
          <a:noFill/>
        </p:spPr>
      </p:pic>
      <p:sp>
        <p:nvSpPr>
          <p:cNvPr id="30" name="29 CuadroTexto"/>
          <p:cNvSpPr txBox="1"/>
          <p:nvPr/>
        </p:nvSpPr>
        <p:spPr>
          <a:xfrm>
            <a:off x="434400" y="6093296"/>
            <a:ext cx="5721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+mj-lt"/>
                <a:cs typeface="Arial"/>
              </a:rPr>
              <a:t>Cabezas de los pares fachada principal</a:t>
            </a:r>
            <a:endParaRPr lang="es-ES" sz="16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3707904" y="1137518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+mj-lt"/>
                <a:cs typeface="Arial"/>
              </a:rPr>
              <a:t>Apoyo de pares en viga cumbrera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62392" y="940658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Estructura de Cubierta</a:t>
            </a:r>
            <a:endParaRPr lang="es-ES" sz="20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60032" y="1484784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 smtClean="0"/>
              <a:t>Par de madera 15x25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Cabirones 8x4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Ladrillo cerámico macizo e=4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Tejas árabe sobre mortero</a:t>
            </a:r>
            <a:endParaRPr lang="es-ES" sz="1600" dirty="0"/>
          </a:p>
        </p:txBody>
      </p:sp>
      <p:pic>
        <p:nvPicPr>
          <p:cNvPr id="4098" name="Picture 2" descr="D:\Users\Jessyflu\Documents\APUNTES ARQUITECRURA TECNICA\PFG\PDF planos\sec cub.jpg"/>
          <p:cNvPicPr>
            <a:picLocks noChangeAspect="1" noChangeArrowheads="1"/>
          </p:cNvPicPr>
          <p:nvPr/>
        </p:nvPicPr>
        <p:blipFill>
          <a:blip r:embed="rId2" cstate="print"/>
          <a:srcRect l="17669" t="64131" r="20860" b="8264"/>
          <a:stretch>
            <a:fillRect/>
          </a:stretch>
        </p:blipFill>
        <p:spPr bwMode="auto">
          <a:xfrm>
            <a:off x="251520" y="1484784"/>
            <a:ext cx="4536504" cy="2880320"/>
          </a:xfrm>
          <a:prstGeom prst="rect">
            <a:avLst/>
          </a:prstGeom>
          <a:noFill/>
        </p:spPr>
      </p:pic>
      <p:pic>
        <p:nvPicPr>
          <p:cNvPr id="4099" name="Picture 3" descr="D:\Users\Jessyflu\Documents\APUNTES ARQUITECRURA TECNICA\PFG\PDF planos\16. Detalles.jpg"/>
          <p:cNvPicPr>
            <a:picLocks noChangeAspect="1" noChangeArrowheads="1"/>
          </p:cNvPicPr>
          <p:nvPr/>
        </p:nvPicPr>
        <p:blipFill>
          <a:blip r:embed="rId3" cstate="print"/>
          <a:srcRect l="7174" t="42587" r="46182" b="37041"/>
          <a:stretch>
            <a:fillRect/>
          </a:stretch>
        </p:blipFill>
        <p:spPr bwMode="auto">
          <a:xfrm>
            <a:off x="4716016" y="3791101"/>
            <a:ext cx="4427984" cy="2734243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95536" y="4797152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 smtClean="0"/>
              <a:t>Par de madera 15x25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Panel de yeso e=1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Aislante XPS e=4 cm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Placa onduline con anclaje mecánico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Teja árabe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4400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Cimentación</a:t>
            </a:r>
            <a:endParaRPr lang="es-ES" sz="2000" dirty="0"/>
          </a:p>
        </p:txBody>
      </p:sp>
      <p:pic>
        <p:nvPicPr>
          <p:cNvPr id="4098" name="Picture 2" descr="D:\Users\Jessyflu\Documents\APUNTES ARQUITECRURA TECNICA\PFG\PDF planos\esq cim.jpg"/>
          <p:cNvPicPr>
            <a:picLocks noChangeAspect="1" noChangeArrowheads="1"/>
          </p:cNvPicPr>
          <p:nvPr/>
        </p:nvPicPr>
        <p:blipFill>
          <a:blip r:embed="rId2" cstate="print"/>
          <a:srcRect l="11933" t="33160" r="10960" b="32502"/>
          <a:stretch>
            <a:fillRect/>
          </a:stretch>
        </p:blipFill>
        <p:spPr bwMode="auto">
          <a:xfrm rot="5400000">
            <a:off x="-112756" y="2128621"/>
            <a:ext cx="2744775" cy="1728192"/>
          </a:xfrm>
          <a:prstGeom prst="rect">
            <a:avLst/>
          </a:prstGeom>
          <a:noFill/>
        </p:spPr>
      </p:pic>
      <p:pic>
        <p:nvPicPr>
          <p:cNvPr id="4099" name="Picture 3" descr="D:\Users\Jessyflu\Documents\APUNTES ARQUITECRURA TECNICA\PFG\PDF planos\8. Cimentación.jpg"/>
          <p:cNvPicPr>
            <a:picLocks noChangeAspect="1" noChangeArrowheads="1"/>
          </p:cNvPicPr>
          <p:nvPr/>
        </p:nvPicPr>
        <p:blipFill>
          <a:blip r:embed="rId3" cstate="print"/>
          <a:srcRect l="7174" t="8249" r="8105" b="19709"/>
          <a:stretch>
            <a:fillRect/>
          </a:stretch>
        </p:blipFill>
        <p:spPr bwMode="auto">
          <a:xfrm>
            <a:off x="4283968" y="764704"/>
            <a:ext cx="4464496" cy="5367428"/>
          </a:xfrm>
          <a:prstGeom prst="rect">
            <a:avLst/>
          </a:prstGeom>
          <a:noFill/>
        </p:spPr>
      </p:pic>
      <p:cxnSp>
        <p:nvCxnSpPr>
          <p:cNvPr id="9" name="8 Conector recto de flecha"/>
          <p:cNvCxnSpPr>
            <a:stCxn id="4100" idx="0"/>
          </p:cNvCxnSpPr>
          <p:nvPr/>
        </p:nvCxnSpPr>
        <p:spPr>
          <a:xfrm flipV="1">
            <a:off x="2411760" y="3717032"/>
            <a:ext cx="1800200" cy="1152128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D:\Users\Jessyflu\Documents\APUNTES ARQUITECRURA TECNICA\PFG\Alquería Burguet\EXTERIOR\DSC_3891.JPG"/>
          <p:cNvPicPr>
            <a:picLocks noChangeAspect="1" noChangeArrowheads="1"/>
          </p:cNvPicPr>
          <p:nvPr/>
        </p:nvPicPr>
        <p:blipFill>
          <a:blip r:embed="rId4" cstate="print"/>
          <a:srcRect t="27487" b="22693"/>
          <a:stretch>
            <a:fillRect/>
          </a:stretch>
        </p:blipFill>
        <p:spPr bwMode="auto">
          <a:xfrm>
            <a:off x="539552" y="4869160"/>
            <a:ext cx="3744416" cy="124892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4932040" y="615601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cs typeface="Arial"/>
              </a:rPr>
              <a:t>Esquema de cimentación Propuesta</a:t>
            </a: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-24847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Descripción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123728" y="264460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cs typeface="Arial"/>
              </a:rPr>
              <a:t>Esquema básico de cimentaciones antiguas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u="sng" dirty="0" smtClean="0">
                <a:solidFill>
                  <a:srgbClr val="A50021"/>
                </a:solidFill>
              </a:rPr>
              <a:t>3. Análisis Patológico</a:t>
            </a:r>
            <a:endParaRPr lang="es-ES" sz="4000" u="sng" dirty="0">
              <a:solidFill>
                <a:srgbClr val="A5002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62392" y="1012666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Historial Patológico: cambio de nivel de pavimento</a:t>
            </a:r>
            <a:endParaRPr lang="es-ES" sz="2000" dirty="0"/>
          </a:p>
        </p:txBody>
      </p:sp>
      <p:pic>
        <p:nvPicPr>
          <p:cNvPr id="3074" name="Picture 2" descr="D:\Users\Jessyflu\Documents\APUNTES ARQUITECRURA TECNICA\PFG\PDF planos\esq.pav.jpg"/>
          <p:cNvPicPr>
            <a:picLocks noChangeAspect="1" noChangeArrowheads="1"/>
          </p:cNvPicPr>
          <p:nvPr/>
        </p:nvPicPr>
        <p:blipFill>
          <a:blip r:embed="rId2" cstate="print"/>
          <a:srcRect l="17645" t="25754" r="20480" b="37215"/>
          <a:stretch>
            <a:fillRect/>
          </a:stretch>
        </p:blipFill>
        <p:spPr bwMode="auto">
          <a:xfrm>
            <a:off x="323528" y="1692424"/>
            <a:ext cx="3312368" cy="2802773"/>
          </a:xfrm>
          <a:prstGeom prst="rect">
            <a:avLst/>
          </a:prstGeom>
          <a:noFill/>
        </p:spPr>
      </p:pic>
      <p:cxnSp>
        <p:nvCxnSpPr>
          <p:cNvPr id="7" name="6 Conector recto"/>
          <p:cNvCxnSpPr/>
          <p:nvPr/>
        </p:nvCxnSpPr>
        <p:spPr>
          <a:xfrm>
            <a:off x="323528" y="4500736"/>
            <a:ext cx="37444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H="1" flipV="1">
            <a:off x="3635896" y="1548408"/>
            <a:ext cx="8384" cy="317673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23528" y="472514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+mj-lt"/>
                <a:cs typeface="Arial"/>
              </a:rPr>
              <a:t>Esquema de la disposición del pavimento original</a:t>
            </a:r>
            <a:endParaRPr lang="es-ES" sz="1600" dirty="0"/>
          </a:p>
        </p:txBody>
      </p:sp>
      <p:pic>
        <p:nvPicPr>
          <p:cNvPr id="3075" name="Picture 3" descr="D:\Users\Jessyflu\Documents\APUNTES ARQUITECRURA TECNICA\PFG\Alquería Burguet\DSC_4614.JPG"/>
          <p:cNvPicPr>
            <a:picLocks noChangeAspect="1" noChangeArrowheads="1"/>
          </p:cNvPicPr>
          <p:nvPr/>
        </p:nvPicPr>
        <p:blipFill>
          <a:blip r:embed="rId3" cstate="print"/>
          <a:srcRect l="25506" t="6927"/>
          <a:stretch>
            <a:fillRect/>
          </a:stretch>
        </p:blipFill>
        <p:spPr bwMode="auto">
          <a:xfrm>
            <a:off x="4427984" y="1772816"/>
            <a:ext cx="3013000" cy="2520280"/>
          </a:xfrm>
          <a:prstGeom prst="rect">
            <a:avLst/>
          </a:prstGeom>
          <a:noFill/>
        </p:spPr>
      </p:pic>
      <p:pic>
        <p:nvPicPr>
          <p:cNvPr id="13" name="Picture 3" descr="D:\Users\Jessyflu\Documents\APUNTES ARQUITECRURA TECNICA\PFG\Alquería Burguet\DSC_4614.JPG"/>
          <p:cNvPicPr>
            <a:picLocks noChangeAspect="1" noChangeArrowheads="1"/>
          </p:cNvPicPr>
          <p:nvPr/>
        </p:nvPicPr>
        <p:blipFill>
          <a:blip r:embed="rId4" cstate="print"/>
          <a:srcRect l="32627" t="25542" r="31766" b="21274"/>
          <a:stretch>
            <a:fillRect/>
          </a:stretch>
        </p:blipFill>
        <p:spPr bwMode="auto">
          <a:xfrm>
            <a:off x="6156176" y="3861048"/>
            <a:ext cx="2736304" cy="2736304"/>
          </a:xfrm>
          <a:prstGeom prst="rect">
            <a:avLst/>
          </a:prstGeom>
          <a:noFill/>
        </p:spPr>
      </p:pic>
      <p:pic>
        <p:nvPicPr>
          <p:cNvPr id="3076" name="Picture 4" descr="D:\Users\Jessyflu\Documents\APUNTES ARQUITECRURA TECNICA\PFG\Alquería Burguet\DSC_4616.JPG"/>
          <p:cNvPicPr>
            <a:picLocks noChangeAspect="1" noChangeArrowheads="1"/>
          </p:cNvPicPr>
          <p:nvPr/>
        </p:nvPicPr>
        <p:blipFill>
          <a:blip r:embed="rId5" cstate="print"/>
          <a:srcRect b="15504"/>
          <a:stretch>
            <a:fillRect/>
          </a:stretch>
        </p:blipFill>
        <p:spPr bwMode="auto">
          <a:xfrm>
            <a:off x="3203848" y="5085184"/>
            <a:ext cx="2664296" cy="15071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190872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Patológico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2392" y="1012666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Historial Patológico: Aligeración del forjado</a:t>
            </a:r>
            <a:endParaRPr lang="es-ES" sz="2000" dirty="0"/>
          </a:p>
        </p:txBody>
      </p:sp>
      <p:pic>
        <p:nvPicPr>
          <p:cNvPr id="4098" name="Picture 2" descr="D:\Users\Jessyflu\Documents\APUNTES ARQUITECRURA TECNICA\PFG\Alquería Burguet\IMG-20130601-WA0002.jpg"/>
          <p:cNvPicPr>
            <a:picLocks noChangeAspect="1" noChangeArrowheads="1"/>
          </p:cNvPicPr>
          <p:nvPr/>
        </p:nvPicPr>
        <p:blipFill>
          <a:blip r:embed="rId2" cstate="print"/>
          <a:srcRect t="15980" b="15981"/>
          <a:stretch>
            <a:fillRect/>
          </a:stretch>
        </p:blipFill>
        <p:spPr bwMode="auto">
          <a:xfrm>
            <a:off x="395536" y="1772816"/>
            <a:ext cx="3168352" cy="321149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62392" y="980728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j-lt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Historial Patológico: Cambio de paño de cubierta</a:t>
            </a:r>
            <a:endParaRPr lang="es-ES" sz="2000" dirty="0"/>
          </a:p>
        </p:txBody>
      </p:sp>
      <p:pic>
        <p:nvPicPr>
          <p:cNvPr id="4099" name="Picture 3" descr="D:\Users\Jessyflu\Documents\APUNTES ARQUITECRURA TECNICA\PFG\Alquería Burguet\IMG-20130601-WA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556792"/>
            <a:ext cx="3360373" cy="2520280"/>
          </a:xfrm>
          <a:prstGeom prst="rect">
            <a:avLst/>
          </a:prstGeom>
          <a:noFill/>
        </p:spPr>
      </p:pic>
      <p:pic>
        <p:nvPicPr>
          <p:cNvPr id="4100" name="Picture 4" descr="D:\Users\Jessyflu\Documents\APUNTES ARQUITECRURA TECNICA\PFG\Alquería Burguet\IMG-20130601-WA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3093132" cy="4124176"/>
          </a:xfrm>
          <a:prstGeom prst="rect">
            <a:avLst/>
          </a:prstGeom>
          <a:noFill/>
        </p:spPr>
      </p:pic>
      <p:pic>
        <p:nvPicPr>
          <p:cNvPr id="10" name="Picture 3" descr="D:\Users\Jessyflu\Documents\APUNTES ARQUITECRURA TECNICA\PFG\PDF planos\16. Detalles.jpg"/>
          <p:cNvPicPr>
            <a:picLocks noChangeAspect="1" noChangeArrowheads="1"/>
          </p:cNvPicPr>
          <p:nvPr/>
        </p:nvPicPr>
        <p:blipFill>
          <a:blip r:embed="rId5" cstate="print"/>
          <a:srcRect l="7174" t="42587" r="46182" b="37041"/>
          <a:stretch>
            <a:fillRect/>
          </a:stretch>
        </p:blipFill>
        <p:spPr bwMode="auto">
          <a:xfrm>
            <a:off x="3923928" y="4221088"/>
            <a:ext cx="3615026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190872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Patológico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Users\Jessyflu\Documents\APUNTES ARQUITECRURA TECNICA\PFG\imagenes\5.jpg"/>
          <p:cNvPicPr>
            <a:picLocks noChangeAspect="1" noChangeArrowheads="1"/>
          </p:cNvPicPr>
          <p:nvPr/>
        </p:nvPicPr>
        <p:blipFill>
          <a:blip r:embed="rId2" cstate="print"/>
          <a:srcRect b="9121"/>
          <a:stretch>
            <a:fillRect/>
          </a:stretch>
        </p:blipFill>
        <p:spPr bwMode="auto">
          <a:xfrm>
            <a:off x="4644008" y="1124744"/>
            <a:ext cx="4176464" cy="5256584"/>
          </a:xfrm>
          <a:prstGeom prst="rect">
            <a:avLst/>
          </a:prstGeom>
          <a:noFill/>
        </p:spPr>
      </p:pic>
      <p:pic>
        <p:nvPicPr>
          <p:cNvPr id="6" name="Picture 2" descr="D:\Users\Jessyflu\Documents\APUNTES ARQUITECRURA TECNICA\PFG\imagenes\5.jpg"/>
          <p:cNvPicPr>
            <a:picLocks noChangeAspect="1" noChangeArrowheads="1"/>
          </p:cNvPicPr>
          <p:nvPr/>
        </p:nvPicPr>
        <p:blipFill>
          <a:blip r:embed="rId3" cstate="print"/>
          <a:srcRect l="2492" t="74437" r="56128" b="20412"/>
          <a:stretch>
            <a:fillRect/>
          </a:stretch>
        </p:blipFill>
        <p:spPr bwMode="auto">
          <a:xfrm>
            <a:off x="395536" y="3645024"/>
            <a:ext cx="4176464" cy="720080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 flipH="1">
            <a:off x="1907704" y="5445224"/>
            <a:ext cx="2664296" cy="0"/>
          </a:xfrm>
          <a:prstGeom prst="line">
            <a:avLst/>
          </a:prstGeom>
          <a:ln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V="1">
            <a:off x="1907704" y="4437112"/>
            <a:ext cx="0" cy="1008112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4644008" y="4869160"/>
            <a:ext cx="1944216" cy="1080120"/>
          </a:xfrm>
          <a:prstGeom prst="rect">
            <a:avLst/>
          </a:prstGeom>
          <a:solidFill>
            <a:schemeClr val="accent1">
              <a:alpha val="36000"/>
            </a:schemeClr>
          </a:solidFill>
          <a:ln w="31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323528" y="3501008"/>
            <a:ext cx="4320480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31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23528" y="105273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ORIENTACIÓN</a:t>
            </a:r>
            <a:r>
              <a:rPr lang="es-ES" dirty="0" smtClean="0"/>
              <a:t>: ESTE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3528" y="141277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ENTORNO</a:t>
            </a:r>
            <a:r>
              <a:rPr lang="es-ES" dirty="0" smtClean="0"/>
              <a:t>: HUERTA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23528" y="177281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TRÁFICO RODADO </a:t>
            </a:r>
            <a:endParaRPr lang="es-ES" dirty="0"/>
          </a:p>
        </p:txBody>
      </p:sp>
      <p:sp>
        <p:nvSpPr>
          <p:cNvPr id="18" name="17 Igual que"/>
          <p:cNvSpPr/>
          <p:nvPr/>
        </p:nvSpPr>
        <p:spPr>
          <a:xfrm>
            <a:off x="2339752" y="2436128"/>
            <a:ext cx="648072" cy="504056"/>
          </a:xfrm>
          <a:prstGeom prst="mathEqual">
            <a:avLst/>
          </a:prstGeom>
          <a:solidFill>
            <a:srgbClr val="A50021">
              <a:alpha val="70000"/>
            </a:srgbClr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Más"/>
          <p:cNvSpPr/>
          <p:nvPr/>
        </p:nvSpPr>
        <p:spPr>
          <a:xfrm>
            <a:off x="827584" y="2348880"/>
            <a:ext cx="720080" cy="648072"/>
          </a:xfrm>
          <a:prstGeom prst="mathPlus">
            <a:avLst/>
          </a:prstGeom>
          <a:solidFill>
            <a:srgbClr val="A50021">
              <a:alpha val="70000"/>
            </a:srgbClr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3275856" y="2348880"/>
            <a:ext cx="1224136" cy="646331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CAUSAS</a:t>
            </a:r>
          </a:p>
          <a:p>
            <a:r>
              <a:rPr lang="es-ES" b="1" dirty="0" smtClean="0"/>
              <a:t>LESIONES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3" grpId="0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Jessyflu\Documents\APUNTES ARQUITECRURA TECNICA\PFG\@DOCUMENTOS\PDFs\Listado lesiones. 143.jpg"/>
          <p:cNvPicPr>
            <a:picLocks noChangeAspect="1" noChangeArrowheads="1"/>
          </p:cNvPicPr>
          <p:nvPr/>
        </p:nvPicPr>
        <p:blipFill>
          <a:blip r:embed="rId2" cstate="print"/>
          <a:srcRect l="2863" t="8106" r="2189" b="11016"/>
          <a:stretch>
            <a:fillRect/>
          </a:stretch>
        </p:blipFill>
        <p:spPr bwMode="auto">
          <a:xfrm>
            <a:off x="223813" y="1268760"/>
            <a:ext cx="8725435" cy="5256584"/>
          </a:xfrm>
          <a:prstGeom prst="rect">
            <a:avLst/>
          </a:prstGeom>
          <a:noFill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-190872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Patológico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Users\Jessyflu\Documents\APUNTES ARQUITECRURA TECNICA\PFG\PDF planos\23. Mapeo Alzado Oeste.jpg"/>
          <p:cNvPicPr>
            <a:picLocks noChangeAspect="1" noChangeArrowheads="1"/>
          </p:cNvPicPr>
          <p:nvPr/>
        </p:nvPicPr>
        <p:blipFill>
          <a:blip r:embed="rId2" cstate="print"/>
          <a:srcRect l="32876" t="10957" r="14768" b="4209"/>
          <a:stretch>
            <a:fillRect/>
          </a:stretch>
        </p:blipFill>
        <p:spPr bwMode="auto">
          <a:xfrm rot="16200000">
            <a:off x="1393006" y="1927476"/>
            <a:ext cx="1768495" cy="4051464"/>
          </a:xfrm>
          <a:prstGeom prst="rect">
            <a:avLst/>
          </a:prstGeom>
          <a:noFill/>
        </p:spPr>
      </p:pic>
      <p:pic>
        <p:nvPicPr>
          <p:cNvPr id="1026" name="Picture 2" descr="D:\Users\Jessyflu\Documents\APUNTES ARQUITECRURA TECNICA\PFG\PDF planos\18. Mapeo Alzado Este.jpg"/>
          <p:cNvPicPr>
            <a:picLocks noChangeAspect="1" noChangeArrowheads="1"/>
          </p:cNvPicPr>
          <p:nvPr/>
        </p:nvPicPr>
        <p:blipFill>
          <a:blip r:embed="rId3" cstate="print"/>
          <a:srcRect l="33828" t="10283" r="9057" b="4209"/>
          <a:stretch>
            <a:fillRect/>
          </a:stretch>
        </p:blipFill>
        <p:spPr bwMode="auto">
          <a:xfrm rot="16200000">
            <a:off x="1239678" y="280603"/>
            <a:ext cx="1769834" cy="3746149"/>
          </a:xfrm>
          <a:prstGeom prst="rect">
            <a:avLst/>
          </a:prstGeom>
          <a:noFill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-190872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Patológico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34400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• Mapeado de lesiones</a:t>
            </a:r>
            <a:endParaRPr lang="es-ES" sz="2000" dirty="0"/>
          </a:p>
        </p:txBody>
      </p:sp>
      <p:pic>
        <p:nvPicPr>
          <p:cNvPr id="1027" name="Picture 3" descr="D:\Users\Jessyflu\Documents\APUNTES ARQUITECRURA TECNICA\PFG\PDF planos\20. Mapeo Alza Norte.jpg"/>
          <p:cNvPicPr>
            <a:picLocks noChangeAspect="1" noChangeArrowheads="1"/>
          </p:cNvPicPr>
          <p:nvPr/>
        </p:nvPicPr>
        <p:blipFill>
          <a:blip r:embed="rId4" cstate="print"/>
          <a:srcRect l="40491" t="11630" r="13816" b="3536"/>
          <a:stretch>
            <a:fillRect/>
          </a:stretch>
        </p:blipFill>
        <p:spPr bwMode="auto">
          <a:xfrm rot="16200000">
            <a:off x="1574881" y="3356778"/>
            <a:ext cx="1772768" cy="4653517"/>
          </a:xfrm>
          <a:prstGeom prst="rect">
            <a:avLst/>
          </a:prstGeom>
          <a:noFill/>
        </p:spPr>
      </p:pic>
      <p:pic>
        <p:nvPicPr>
          <p:cNvPr id="1028" name="Picture 4" descr="D:\Users\Jessyflu\Documents\APUNTES ARQUITECRURA TECNICA\PFG\PDF planos\22. Mapeo Alzado Sur.jpg"/>
          <p:cNvPicPr>
            <a:picLocks noChangeAspect="1" noChangeArrowheads="1"/>
          </p:cNvPicPr>
          <p:nvPr/>
        </p:nvPicPr>
        <p:blipFill>
          <a:blip r:embed="rId5" cstate="print"/>
          <a:srcRect l="29068" t="10283" r="11913" b="4209"/>
          <a:stretch>
            <a:fillRect/>
          </a:stretch>
        </p:blipFill>
        <p:spPr bwMode="auto">
          <a:xfrm rot="16200000">
            <a:off x="5819368" y="2156085"/>
            <a:ext cx="2016223" cy="4130007"/>
          </a:xfrm>
          <a:prstGeom prst="rect">
            <a:avLst/>
          </a:prstGeom>
          <a:noFill/>
        </p:spPr>
      </p:pic>
      <p:pic>
        <p:nvPicPr>
          <p:cNvPr id="1030" name="Picture 6" descr="D:\Users\Jessyflu\Documents\APUNTES ARQUITECRURA TECNICA\PFG\PDF planos\24. Mapeo A-A'.jpg"/>
          <p:cNvPicPr>
            <a:picLocks noChangeAspect="1" noChangeArrowheads="1"/>
          </p:cNvPicPr>
          <p:nvPr/>
        </p:nvPicPr>
        <p:blipFill>
          <a:blip r:embed="rId6" cstate="print"/>
          <a:srcRect l="16472" t="42601" r="7124" b="4209"/>
          <a:stretch>
            <a:fillRect/>
          </a:stretch>
        </p:blipFill>
        <p:spPr bwMode="auto">
          <a:xfrm rot="16200000">
            <a:off x="6714108" y="350788"/>
            <a:ext cx="2304256" cy="2267992"/>
          </a:xfrm>
          <a:prstGeom prst="rect">
            <a:avLst/>
          </a:prstGeom>
          <a:noFill/>
        </p:spPr>
      </p:pic>
      <p:pic>
        <p:nvPicPr>
          <p:cNvPr id="1031" name="Picture 7" descr="D:\Users\Jessyflu\Documents\APUNTES ARQUITECRURA TECNICA\PFG\PDF planos\25. Mapeo C-C'.jpg"/>
          <p:cNvPicPr>
            <a:picLocks noChangeAspect="1" noChangeArrowheads="1"/>
          </p:cNvPicPr>
          <p:nvPr/>
        </p:nvPicPr>
        <p:blipFill>
          <a:blip r:embed="rId7" cstate="print"/>
          <a:srcRect l="16693" t="43274" r="7042" b="3536"/>
          <a:stretch>
            <a:fillRect/>
          </a:stretch>
        </p:blipFill>
        <p:spPr bwMode="auto">
          <a:xfrm rot="16200000">
            <a:off x="4267416" y="565232"/>
            <a:ext cx="2376264" cy="2343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sers\Jessyflu\Documents\APUNTES ARQUITECRURA TECNICA\PFG\PDF planos\19. Mapeo Este.jpg"/>
          <p:cNvPicPr>
            <a:picLocks noChangeAspect="1" noChangeArrowheads="1"/>
          </p:cNvPicPr>
          <p:nvPr/>
        </p:nvPicPr>
        <p:blipFill>
          <a:blip r:embed="rId2" cstate="print"/>
          <a:srcRect l="7174" t="10693" r="10009" b="31090"/>
          <a:stretch>
            <a:fillRect/>
          </a:stretch>
        </p:blipFill>
        <p:spPr bwMode="auto">
          <a:xfrm>
            <a:off x="251520" y="1340768"/>
            <a:ext cx="5288913" cy="5256584"/>
          </a:xfrm>
          <a:prstGeom prst="rect">
            <a:avLst/>
          </a:prstGeom>
          <a:noFill/>
        </p:spPr>
      </p:pic>
      <p:pic>
        <p:nvPicPr>
          <p:cNvPr id="5" name="Picture 2" descr="D:\Users\Jessyflu\Documents\APUNTES ARQUITECRURA TECNICA\PFG\PDF planos\19. Mapeo Este.jpg"/>
          <p:cNvPicPr>
            <a:picLocks noChangeAspect="1" noChangeArrowheads="1"/>
          </p:cNvPicPr>
          <p:nvPr/>
        </p:nvPicPr>
        <p:blipFill>
          <a:blip r:embed="rId2" cstate="print"/>
          <a:srcRect l="7174" t="72134" r="52484" b="10957"/>
          <a:stretch>
            <a:fillRect/>
          </a:stretch>
        </p:blipFill>
        <p:spPr bwMode="auto">
          <a:xfrm>
            <a:off x="5745151" y="4494372"/>
            <a:ext cx="3280865" cy="1944216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09008" y="836712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Mapeo Alzado Este del bloque 2</a:t>
            </a:r>
            <a:endParaRPr lang="es-ES" sz="2000" dirty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-99330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y Mapeado de Lesiones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Users\Jessyflu\Documents\APUNTES ARQUITECRURA TECNICA\PFG\Alquería Burguet\EXTERIOR\DSC_3986.JPG"/>
          <p:cNvPicPr>
            <a:picLocks noChangeAspect="1" noChangeArrowheads="1"/>
          </p:cNvPicPr>
          <p:nvPr/>
        </p:nvPicPr>
        <p:blipFill>
          <a:blip r:embed="rId3" cstate="print"/>
          <a:srcRect l="46949" t="775" r="2407" b="22669"/>
          <a:stretch>
            <a:fillRect/>
          </a:stretch>
        </p:blipFill>
        <p:spPr bwMode="auto">
          <a:xfrm>
            <a:off x="6375630" y="404664"/>
            <a:ext cx="2419126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sers\Jessyflu\Documents\APUNTES ARQUITECRURA TECNICA\PFG\PDF planos\21. Mapeo Norte.jpg"/>
          <p:cNvPicPr>
            <a:picLocks noChangeAspect="1" noChangeArrowheads="1"/>
          </p:cNvPicPr>
          <p:nvPr/>
        </p:nvPicPr>
        <p:blipFill>
          <a:blip r:embed="rId2" cstate="print"/>
          <a:srcRect l="12885" t="38547" r="9187" b="4224"/>
          <a:stretch>
            <a:fillRect/>
          </a:stretch>
        </p:blipFill>
        <p:spPr bwMode="auto">
          <a:xfrm rot="16200000">
            <a:off x="2298032" y="1299047"/>
            <a:ext cx="5340026" cy="5544616"/>
          </a:xfrm>
          <a:prstGeom prst="rect">
            <a:avLst/>
          </a:prstGeom>
          <a:noFill/>
        </p:spPr>
      </p:pic>
      <p:pic>
        <p:nvPicPr>
          <p:cNvPr id="6147" name="Picture 3" descr="D:\Users\Jessyflu\Documents\APUNTES ARQUITECRURA TECNICA\PFG\PDF planos\21. Mapeo Norte.jpg"/>
          <p:cNvPicPr>
            <a:picLocks noChangeAspect="1" noChangeArrowheads="1"/>
          </p:cNvPicPr>
          <p:nvPr/>
        </p:nvPicPr>
        <p:blipFill>
          <a:blip r:embed="rId2" cstate="print"/>
          <a:srcRect l="40491" t="10942" r="6201" b="72226"/>
          <a:stretch>
            <a:fillRect/>
          </a:stretch>
        </p:blipFill>
        <p:spPr bwMode="auto">
          <a:xfrm rot="16200000">
            <a:off x="-852645" y="3856289"/>
            <a:ext cx="3989244" cy="1780913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51520" y="90872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Mapeo Alzado Norte Bloque 2</a:t>
            </a:r>
            <a:endParaRPr lang="es-ES" sz="20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-99330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y Mapeado de Lesiones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Users\Jessyflu\Documents\APUNTES ARQUITECRURA TECNICA\PFG\@@ALQURIA BURGUET\DSC_3875.JPG"/>
          <p:cNvPicPr>
            <a:picLocks noChangeAspect="1" noChangeArrowheads="1"/>
          </p:cNvPicPr>
          <p:nvPr/>
        </p:nvPicPr>
        <p:blipFill>
          <a:blip r:embed="rId3" cstate="print"/>
          <a:srcRect l="38527" t="3837" r="10103" b="4079"/>
          <a:stretch>
            <a:fillRect/>
          </a:stretch>
        </p:blipFill>
        <p:spPr bwMode="auto">
          <a:xfrm>
            <a:off x="7092280" y="260648"/>
            <a:ext cx="180020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-99330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Análisis y Mapeado de Lesiones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Users\Jessyflu\Documents\APUNTES ARQUITECRURA TECNICA\PFG\PDF planos\25. Mapeo C-C'.jpg"/>
          <p:cNvPicPr>
            <a:picLocks noChangeAspect="1" noChangeArrowheads="1"/>
          </p:cNvPicPr>
          <p:nvPr/>
        </p:nvPicPr>
        <p:blipFill>
          <a:blip r:embed="rId2" cstate="print"/>
          <a:srcRect l="17645" t="45279" r="5249" b="4224"/>
          <a:stretch>
            <a:fillRect/>
          </a:stretch>
        </p:blipFill>
        <p:spPr bwMode="auto">
          <a:xfrm rot="16200000">
            <a:off x="3203849" y="1052736"/>
            <a:ext cx="5832648" cy="5400600"/>
          </a:xfrm>
          <a:prstGeom prst="rect">
            <a:avLst/>
          </a:prstGeom>
          <a:noFill/>
        </p:spPr>
      </p:pic>
      <p:pic>
        <p:nvPicPr>
          <p:cNvPr id="1027" name="Picture 3" descr="D:\Users\Jessyflu\Documents\APUNTES ARQUITECRURA TECNICA\PFG\PDF planos\25. Mapeo C-C'.jpg"/>
          <p:cNvPicPr>
            <a:picLocks noChangeAspect="1" noChangeArrowheads="1"/>
          </p:cNvPicPr>
          <p:nvPr/>
        </p:nvPicPr>
        <p:blipFill>
          <a:blip r:embed="rId2" cstate="print"/>
          <a:srcRect l="5712" t="12119" r="58115" b="74415"/>
          <a:stretch>
            <a:fillRect/>
          </a:stretch>
        </p:blipFill>
        <p:spPr bwMode="auto">
          <a:xfrm rot="16200000">
            <a:off x="-598174" y="3988932"/>
            <a:ext cx="3283565" cy="1728192"/>
          </a:xfrm>
          <a:prstGeom prst="rect">
            <a:avLst/>
          </a:prstGeom>
          <a:noFill/>
        </p:spPr>
      </p:pic>
      <p:cxnSp>
        <p:nvCxnSpPr>
          <p:cNvPr id="8" name="7 Conector recto"/>
          <p:cNvCxnSpPr/>
          <p:nvPr/>
        </p:nvCxnSpPr>
        <p:spPr>
          <a:xfrm flipV="1">
            <a:off x="3419873" y="1988840"/>
            <a:ext cx="0" cy="46085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8820473" y="1916832"/>
            <a:ext cx="0" cy="46085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51520" y="90872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cs typeface="Arial"/>
              </a:rPr>
              <a:t>Mapeo Sección</a:t>
            </a:r>
            <a:endParaRPr lang="es-ES" sz="2000" dirty="0"/>
          </a:p>
        </p:txBody>
      </p:sp>
      <p:pic>
        <p:nvPicPr>
          <p:cNvPr id="1028" name="Picture 4" descr="D:\Users\Jessyflu\Documents\APUNTES ARQUITECRURA TECNICA\PFG\@@ALQURIA BURGUET\DSC_4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312505"/>
            <a:ext cx="1336725" cy="1996815"/>
          </a:xfrm>
          <a:prstGeom prst="rect">
            <a:avLst/>
          </a:prstGeom>
          <a:noFill/>
        </p:spPr>
      </p:pic>
      <p:pic>
        <p:nvPicPr>
          <p:cNvPr id="1029" name="Picture 5" descr="D:\Users\Jessyflu\Documents\APUNTES ARQUITECRURA TECNICA\PFG\Alquería Burguet\INTERIOR\DSC_3993.JPG"/>
          <p:cNvPicPr>
            <a:picLocks noChangeAspect="1" noChangeArrowheads="1"/>
          </p:cNvPicPr>
          <p:nvPr/>
        </p:nvPicPr>
        <p:blipFill>
          <a:blip r:embed="rId4" cstate="print"/>
          <a:srcRect l="20128" b="7596"/>
          <a:stretch>
            <a:fillRect/>
          </a:stretch>
        </p:blipFill>
        <p:spPr bwMode="auto">
          <a:xfrm>
            <a:off x="1907704" y="1792225"/>
            <a:ext cx="1322117" cy="2284673"/>
          </a:xfrm>
          <a:prstGeom prst="rect">
            <a:avLst/>
          </a:prstGeom>
          <a:noFill/>
        </p:spPr>
      </p:pic>
      <p:pic>
        <p:nvPicPr>
          <p:cNvPr id="1030" name="Picture 6" descr="D:\Users\Jessyflu\Documents\APUNTES ARQUITECRURA TECNICA\PFG\Alquería Burguet\INTERIOR\DSC_39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404664"/>
            <a:ext cx="1868290" cy="1250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sers\Jessyflu\Documents\APUNTES ARQUITECRURA TECNICA\PFG\PDF planos\Ficha 4.jpg"/>
          <p:cNvPicPr>
            <a:picLocks noChangeAspect="1" noChangeArrowheads="1"/>
          </p:cNvPicPr>
          <p:nvPr/>
        </p:nvPicPr>
        <p:blipFill>
          <a:blip r:embed="rId2" cstate="print"/>
          <a:srcRect l="3658" t="2086" b="1674"/>
          <a:stretch>
            <a:fillRect/>
          </a:stretch>
        </p:blipFill>
        <p:spPr bwMode="auto">
          <a:xfrm rot="16200000">
            <a:off x="1755293" y="20801"/>
            <a:ext cx="5547338" cy="7834803"/>
          </a:xfrm>
          <a:prstGeom prst="rect">
            <a:avLst/>
          </a:prstGeom>
          <a:noFill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-17133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Mapeado de Lesiones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3528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Fichas Tipo más representativas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sers\Jessyflu\Documents\APUNTES ARQUITECRURA TECNICA\PFG\PDF planos\Ficha 6.jpg"/>
          <p:cNvPicPr>
            <a:picLocks noChangeAspect="1" noChangeArrowheads="1"/>
          </p:cNvPicPr>
          <p:nvPr/>
        </p:nvPicPr>
        <p:blipFill>
          <a:blip r:embed="rId2" cstate="print"/>
          <a:srcRect l="3664" t="2087" b="1683"/>
          <a:stretch>
            <a:fillRect/>
          </a:stretch>
        </p:blipFill>
        <p:spPr bwMode="auto">
          <a:xfrm rot="16200000">
            <a:off x="1752741" y="17111"/>
            <a:ext cx="5538832" cy="7821193"/>
          </a:xfrm>
          <a:prstGeom prst="rect">
            <a:avLst/>
          </a:prstGeom>
          <a:noFill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-1713384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Mapeado de Lesiones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908720"/>
            <a:ext cx="572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/>
                <a:cs typeface="Arial"/>
              </a:rPr>
              <a:t>•</a:t>
            </a:r>
            <a:r>
              <a:rPr lang="es-ES" sz="2000" dirty="0" smtClean="0">
                <a:cs typeface="Arial"/>
              </a:rPr>
              <a:t>Fichas Tipo más representativas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u="sng" dirty="0" smtClean="0">
                <a:solidFill>
                  <a:srgbClr val="A50021"/>
                </a:solidFill>
              </a:rPr>
              <a:t>4. Estudio de la Propuesta de Intervención</a:t>
            </a:r>
            <a:endParaRPr lang="es-ES" u="sng" dirty="0">
              <a:solidFill>
                <a:srgbClr val="A5002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95536" y="2182798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1</a:t>
            </a:r>
            <a:r>
              <a:rPr lang="es-ES" dirty="0" smtClean="0"/>
              <a:t>: REFUERZO DEL FORJADO EXISTENTE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4128755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2</a:t>
            </a:r>
            <a:r>
              <a:rPr lang="es-ES" dirty="0" smtClean="0"/>
              <a:t>: TRATAMIENTO HUMEDAD POR CAPILARIDAD INTERIOR Y 	  	         EFLORESCENCIAS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95536" y="261484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Estudio del estado de viguetas: Esquemas de flechado</a:t>
            </a:r>
          </a:p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Planteamiento de origen de la lesión</a:t>
            </a:r>
          </a:p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Solucionar el origen</a:t>
            </a:r>
          </a:p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Reforzar el forjado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487090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Estudio de las causas en la ficha correspondiente a Humedades por capilaridad</a:t>
            </a:r>
          </a:p>
          <a:p>
            <a:pPr>
              <a:buFont typeface="Wingdings"/>
              <a:buChar char="à"/>
            </a:pPr>
            <a:r>
              <a:rPr lang="es-ES" dirty="0" smtClean="0">
                <a:sym typeface="Wingdings" pitchFamily="2" charset="2"/>
              </a:rPr>
              <a:t>Propuesta de solución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41724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noProof="0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Estudio de propuesta de intervención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05273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1</a:t>
            </a:r>
            <a:r>
              <a:rPr lang="es-ES" dirty="0" smtClean="0"/>
              <a:t>: REFUERZO DEL FORJADO EXISTENTE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467544" y="1700808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Evaluar estado del forjado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Flecha derecha"/>
          <p:cNvSpPr/>
          <p:nvPr/>
        </p:nvSpPr>
        <p:spPr>
          <a:xfrm>
            <a:off x="2627784" y="2060848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3707904" y="1700808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Toma de datos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5868144" y="2060848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7020272" y="1700808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Elaboración esquemas de flechado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 rot="5400000">
            <a:off x="7560332" y="3032956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7020272" y="3645024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Análisis del origen de la lesión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Flecha derecha"/>
          <p:cNvSpPr/>
          <p:nvPr/>
        </p:nvSpPr>
        <p:spPr>
          <a:xfrm rot="5400000">
            <a:off x="7560332" y="4905164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7020272" y="5589240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Propuesta de intervención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098" name="Picture 2" descr="D:\Users\Jessyflu\Documents\APUNTES ARQUITECRURA TECNICA\PFG\PDF planos\Esquemas de flechas_Página_2.jpg"/>
          <p:cNvPicPr>
            <a:picLocks noChangeAspect="1" noChangeArrowheads="1"/>
          </p:cNvPicPr>
          <p:nvPr/>
        </p:nvPicPr>
        <p:blipFill>
          <a:blip r:embed="rId2" cstate="print"/>
          <a:srcRect l="19799" t="2410" r="3523" b="2410"/>
          <a:stretch>
            <a:fillRect/>
          </a:stretch>
        </p:blipFill>
        <p:spPr bwMode="auto">
          <a:xfrm rot="16200000">
            <a:off x="1755687" y="1492782"/>
            <a:ext cx="3600401" cy="6320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41724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noProof="0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Estudio de propuesta de intervención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05273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1</a:t>
            </a:r>
            <a:r>
              <a:rPr lang="es-ES" dirty="0" smtClean="0"/>
              <a:t>: REFUERZO DEL FORJADO EXISTENTE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7092280" y="908720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Origen de la lesión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5122" name="Picture 2" descr="D:\Users\Jessyflu\Documents\APUNTES ARQUITECRURA TECNICA\PFG\PDF planos\asiento.jpg"/>
          <p:cNvPicPr>
            <a:picLocks noChangeAspect="1" noChangeArrowheads="1"/>
          </p:cNvPicPr>
          <p:nvPr/>
        </p:nvPicPr>
        <p:blipFill>
          <a:blip r:embed="rId2" cstate="print"/>
          <a:srcRect l="10473" t="10683" r="35255" b="31443"/>
          <a:stretch>
            <a:fillRect/>
          </a:stretch>
        </p:blipFill>
        <p:spPr bwMode="auto">
          <a:xfrm>
            <a:off x="437741" y="1628800"/>
            <a:ext cx="3126148" cy="4713558"/>
          </a:xfrm>
          <a:prstGeom prst="rect">
            <a:avLst/>
          </a:prstGeom>
          <a:noFill/>
        </p:spPr>
      </p:pic>
      <p:sp>
        <p:nvSpPr>
          <p:cNvPr id="8" name="7 Flecha derecha"/>
          <p:cNvSpPr/>
          <p:nvPr/>
        </p:nvSpPr>
        <p:spPr>
          <a:xfrm>
            <a:off x="6156176" y="1196752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7092280" y="2636912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RECALCE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9 Flecha derecha"/>
          <p:cNvSpPr/>
          <p:nvPr/>
        </p:nvSpPr>
        <p:spPr>
          <a:xfrm rot="5400000">
            <a:off x="7632340" y="2096852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3" name="Picture 3" descr="D:\Users\Jessyflu\Documents\APUNTES ARQUITECRURA TECNICA\PFG\PDF planos\recalce.jpg"/>
          <p:cNvPicPr>
            <a:picLocks noChangeAspect="1" noChangeArrowheads="1"/>
          </p:cNvPicPr>
          <p:nvPr/>
        </p:nvPicPr>
        <p:blipFill>
          <a:blip r:embed="rId3" cstate="print"/>
          <a:srcRect l="10011" t="9176" r="44899" b="44613"/>
          <a:stretch>
            <a:fillRect/>
          </a:stretch>
        </p:blipFill>
        <p:spPr bwMode="auto">
          <a:xfrm>
            <a:off x="3707904" y="1772816"/>
            <a:ext cx="3031210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41724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noProof="0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Estudio de propuesta de intervención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05273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1</a:t>
            </a:r>
            <a:r>
              <a:rPr lang="es-ES" dirty="0" smtClean="0"/>
              <a:t>: REFUERZO DEL FORJADO EXISTENTE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7092280" y="908720"/>
            <a:ext cx="1584176" cy="864096"/>
          </a:xfrm>
          <a:prstGeom prst="round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Propuesta de intervención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Flecha derecha"/>
          <p:cNvSpPr/>
          <p:nvPr/>
        </p:nvSpPr>
        <p:spPr>
          <a:xfrm>
            <a:off x="6156176" y="1196752"/>
            <a:ext cx="576064" cy="216024"/>
          </a:xfrm>
          <a:prstGeom prst="right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6" name="Picture 2" descr="D:\Users\Jessyflu\Documents\APUNTES ARQUITECRURA TECNICA\PFG\PDF planos\Forjado Forjado+pav.jpg"/>
          <p:cNvPicPr>
            <a:picLocks noChangeAspect="1" noChangeArrowheads="1"/>
          </p:cNvPicPr>
          <p:nvPr/>
        </p:nvPicPr>
        <p:blipFill>
          <a:blip r:embed="rId2" cstate="print"/>
          <a:srcRect l="50010" t="2218" r="4659" b="27781"/>
          <a:stretch>
            <a:fillRect/>
          </a:stretch>
        </p:blipFill>
        <p:spPr bwMode="auto">
          <a:xfrm rot="16200000">
            <a:off x="2579831" y="596634"/>
            <a:ext cx="3933056" cy="8589675"/>
          </a:xfrm>
          <a:prstGeom prst="rect">
            <a:avLst/>
          </a:prstGeom>
          <a:noFill/>
        </p:spPr>
      </p:pic>
      <p:pic>
        <p:nvPicPr>
          <p:cNvPr id="6147" name="Picture 3" descr="D:\Users\Jessyflu\Documents\APUNTES ARQUITECRURA TECNICA\PFG\PDF planos\Forjado Forjado+pav.jpg"/>
          <p:cNvPicPr>
            <a:picLocks noChangeAspect="1" noChangeArrowheads="1"/>
          </p:cNvPicPr>
          <p:nvPr/>
        </p:nvPicPr>
        <p:blipFill>
          <a:blip r:embed="rId2" cstate="print"/>
          <a:srcRect l="50962" t="73551" r="35711" b="3564"/>
          <a:stretch>
            <a:fillRect/>
          </a:stretch>
        </p:blipFill>
        <p:spPr bwMode="auto">
          <a:xfrm rot="16200000">
            <a:off x="1115616" y="836712"/>
            <a:ext cx="1008112" cy="2448272"/>
          </a:xfrm>
          <a:prstGeom prst="rect">
            <a:avLst/>
          </a:prstGeom>
          <a:noFill/>
        </p:spPr>
      </p:pic>
      <p:pic>
        <p:nvPicPr>
          <p:cNvPr id="6148" name="Picture 4" descr="D:\Users\Jessyflu\Documents\APUNTES ARQUITECRURA TECNICA\PFG\PDF planos\Forjado Forjado+pav.jpg"/>
          <p:cNvPicPr>
            <a:picLocks noChangeAspect="1" noChangeArrowheads="1"/>
          </p:cNvPicPr>
          <p:nvPr/>
        </p:nvPicPr>
        <p:blipFill>
          <a:blip r:embed="rId2" cstate="print"/>
          <a:srcRect l="36869" t="73367" r="49038" b="4421"/>
          <a:stretch>
            <a:fillRect/>
          </a:stretch>
        </p:blipFill>
        <p:spPr bwMode="auto">
          <a:xfrm rot="16200000">
            <a:off x="1020838" y="1923866"/>
            <a:ext cx="1066052" cy="2376264"/>
          </a:xfrm>
          <a:prstGeom prst="rect">
            <a:avLst/>
          </a:prstGeom>
          <a:noFill/>
        </p:spPr>
      </p:pic>
      <p:pic>
        <p:nvPicPr>
          <p:cNvPr id="6149" name="Picture 5" descr="D:\Users\Jessyflu\Documents\APUNTES ARQUITECRURA TECNICA\PFG\PDF planos\Forjado Forjado+pav.jpg"/>
          <p:cNvPicPr>
            <a:picLocks noChangeAspect="1" noChangeArrowheads="1"/>
          </p:cNvPicPr>
          <p:nvPr/>
        </p:nvPicPr>
        <p:blipFill>
          <a:blip r:embed="rId2" cstate="print"/>
          <a:srcRect l="19549" t="73366" r="66172" b="8460"/>
          <a:stretch>
            <a:fillRect/>
          </a:stretch>
        </p:blipFill>
        <p:spPr bwMode="auto">
          <a:xfrm rot="16200000">
            <a:off x="3217916" y="1440912"/>
            <a:ext cx="1080120" cy="1944216"/>
          </a:xfrm>
          <a:prstGeom prst="rect">
            <a:avLst/>
          </a:prstGeom>
          <a:noFill/>
        </p:spPr>
      </p:pic>
      <p:pic>
        <p:nvPicPr>
          <p:cNvPr id="12" name="Picture 4" descr="D:\Users\Jessyflu\Documents\APUNTES ARQUITECRURA TECNICA\PFG\PDF planos\Forjado Forjado+pav.jpg"/>
          <p:cNvPicPr>
            <a:picLocks noChangeAspect="1" noChangeArrowheads="1"/>
          </p:cNvPicPr>
          <p:nvPr/>
        </p:nvPicPr>
        <p:blipFill>
          <a:blip r:embed="rId2" cstate="print"/>
          <a:srcRect l="33827" t="73367" r="63020" b="4421"/>
          <a:stretch>
            <a:fillRect/>
          </a:stretch>
        </p:blipFill>
        <p:spPr bwMode="auto">
          <a:xfrm rot="16200000">
            <a:off x="3856430" y="573974"/>
            <a:ext cx="238476" cy="2376264"/>
          </a:xfrm>
          <a:prstGeom prst="rect">
            <a:avLst/>
          </a:prstGeom>
          <a:noFill/>
        </p:spPr>
      </p:pic>
      <p:pic>
        <p:nvPicPr>
          <p:cNvPr id="6153" name="Picture 9" descr="D:\Users\Jessyflu\Documents\APUNTES ARQUITECRURA TECNICA\PFG\PDF planos\Forjado 3D.jpg"/>
          <p:cNvPicPr>
            <a:picLocks noChangeAspect="1" noChangeArrowheads="1"/>
          </p:cNvPicPr>
          <p:nvPr/>
        </p:nvPicPr>
        <p:blipFill>
          <a:blip r:embed="rId3" cstate="print"/>
          <a:srcRect l="50665" t="52378" r="29142" b="14291"/>
          <a:stretch>
            <a:fillRect/>
          </a:stretch>
        </p:blipFill>
        <p:spPr bwMode="auto">
          <a:xfrm>
            <a:off x="899591" y="3861048"/>
            <a:ext cx="2345403" cy="2736304"/>
          </a:xfrm>
          <a:prstGeom prst="rect">
            <a:avLst/>
          </a:prstGeom>
          <a:noFill/>
        </p:spPr>
      </p:pic>
      <p:pic>
        <p:nvPicPr>
          <p:cNvPr id="6154" name="Picture 10" descr="D:\Users\Jessyflu\Documents\APUNTES ARQUITECRURA TECNICA\PFG\PDF planos\Forjado 3D.jpg"/>
          <p:cNvPicPr>
            <a:picLocks noChangeAspect="1" noChangeArrowheads="1"/>
          </p:cNvPicPr>
          <p:nvPr/>
        </p:nvPicPr>
        <p:blipFill>
          <a:blip r:embed="rId3" cstate="print"/>
          <a:srcRect l="2019" t="52378" r="50192" b="15243"/>
          <a:stretch>
            <a:fillRect/>
          </a:stretch>
        </p:blipFill>
        <p:spPr bwMode="auto">
          <a:xfrm>
            <a:off x="323528" y="1556792"/>
            <a:ext cx="4032448" cy="1931031"/>
          </a:xfrm>
          <a:prstGeom prst="rect">
            <a:avLst/>
          </a:prstGeom>
          <a:noFill/>
        </p:spPr>
      </p:pic>
      <p:pic>
        <p:nvPicPr>
          <p:cNvPr id="6152" name="Picture 8" descr="D:\Users\Jessyflu\Documents\APUNTES ARQUITECRURA TECNICA\PFG\PDF planos\Forjado 3D.jpg"/>
          <p:cNvPicPr>
            <a:picLocks noChangeAspect="1" noChangeArrowheads="1"/>
          </p:cNvPicPr>
          <p:nvPr/>
        </p:nvPicPr>
        <p:blipFill>
          <a:blip r:embed="rId3" cstate="print"/>
          <a:srcRect l="52072" t="8669" r="3653" b="51557"/>
          <a:stretch>
            <a:fillRect/>
          </a:stretch>
        </p:blipFill>
        <p:spPr bwMode="auto">
          <a:xfrm>
            <a:off x="4242563" y="3645024"/>
            <a:ext cx="464991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41724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noProof="0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Estudio de propuesta de intervención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12474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2</a:t>
            </a:r>
            <a:r>
              <a:rPr lang="es-ES" dirty="0" smtClean="0"/>
              <a:t>: TRATAMIENTO HUMEDAD POR CAPILARIDAD INTERIOR Y 	  	         EFLORESCENCIAS</a:t>
            </a:r>
            <a:endParaRPr lang="es-ES" dirty="0"/>
          </a:p>
        </p:txBody>
      </p:sp>
      <p:pic>
        <p:nvPicPr>
          <p:cNvPr id="1026" name="Picture 2" descr="D:\Users\Jessyflu\Documents\APUNTES ARQUITECRURA TECNICA\PFG\PDF planos\Galería ventilación.jpg"/>
          <p:cNvPicPr>
            <a:picLocks noChangeAspect="1" noChangeArrowheads="1"/>
          </p:cNvPicPr>
          <p:nvPr/>
        </p:nvPicPr>
        <p:blipFill>
          <a:blip r:embed="rId2" cstate="print"/>
          <a:srcRect l="57969" t="4370" r="3709" b="53673"/>
          <a:stretch>
            <a:fillRect/>
          </a:stretch>
        </p:blipFill>
        <p:spPr bwMode="auto">
          <a:xfrm rot="16200000">
            <a:off x="949534" y="1276759"/>
            <a:ext cx="2808312" cy="4348354"/>
          </a:xfrm>
          <a:prstGeom prst="rect">
            <a:avLst/>
          </a:prstGeom>
          <a:noFill/>
        </p:spPr>
      </p:pic>
      <p:pic>
        <p:nvPicPr>
          <p:cNvPr id="6" name="Picture 2" descr="D:\Users\Jessyflu\Documents\APUNTES ARQUITECRURA TECNICA\PFG\PDF planos\Galería ventilación.jpg"/>
          <p:cNvPicPr>
            <a:picLocks noChangeAspect="1" noChangeArrowheads="1"/>
          </p:cNvPicPr>
          <p:nvPr/>
        </p:nvPicPr>
        <p:blipFill>
          <a:blip r:embed="rId2" cstate="print"/>
          <a:srcRect l="56732" t="47202" r="3709" b="10842"/>
          <a:stretch>
            <a:fillRect/>
          </a:stretch>
        </p:blipFill>
        <p:spPr bwMode="auto">
          <a:xfrm rot="16200000">
            <a:off x="5238073" y="1322767"/>
            <a:ext cx="2952328" cy="4428490"/>
          </a:xfrm>
          <a:prstGeom prst="rect">
            <a:avLst/>
          </a:prstGeom>
          <a:noFill/>
        </p:spPr>
      </p:pic>
      <p:pic>
        <p:nvPicPr>
          <p:cNvPr id="8" name="Picture 2" descr="D:\Users\Jessyflu\Documents\APUNTES ARQUITECRURA TECNICA\PFG\PDF planos\Galería ventilación.jpg"/>
          <p:cNvPicPr>
            <a:picLocks noChangeAspect="1" noChangeArrowheads="1"/>
          </p:cNvPicPr>
          <p:nvPr/>
        </p:nvPicPr>
        <p:blipFill>
          <a:blip r:embed="rId2" cstate="print"/>
          <a:srcRect l="34480" t="54194" r="50685" b="4292"/>
          <a:stretch>
            <a:fillRect/>
          </a:stretch>
        </p:blipFill>
        <p:spPr bwMode="auto">
          <a:xfrm rot="16200000">
            <a:off x="2490868" y="2989851"/>
            <a:ext cx="1368152" cy="5414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Users\Jessyflu\Documents\APUNTES ARQUITECRURA TECNICA\PFG\PDF planos\Galería ventilación.jpg"/>
          <p:cNvPicPr>
            <a:picLocks noChangeAspect="1" noChangeArrowheads="1"/>
          </p:cNvPicPr>
          <p:nvPr/>
        </p:nvPicPr>
        <p:blipFill>
          <a:blip r:embed="rId2" cstate="print"/>
          <a:srcRect l="16561" t="2622" r="42770" b="53673"/>
          <a:stretch>
            <a:fillRect/>
          </a:stretch>
        </p:blipFill>
        <p:spPr bwMode="auto">
          <a:xfrm rot="16200000">
            <a:off x="1839309" y="840325"/>
            <a:ext cx="4169238" cy="6336703"/>
          </a:xfrm>
          <a:prstGeom prst="rect">
            <a:avLst/>
          </a:prstGeom>
          <a:noFill/>
        </p:spPr>
      </p:pic>
      <p:pic>
        <p:nvPicPr>
          <p:cNvPr id="4" name="Picture 2" descr="D:\Users\Jessyflu\Documents\APUNTES ARQUITECRURA TECNICA\PFG\PDF planos\Galería ventilación.jpg"/>
          <p:cNvPicPr>
            <a:picLocks noChangeAspect="1" noChangeArrowheads="1"/>
          </p:cNvPicPr>
          <p:nvPr/>
        </p:nvPicPr>
        <p:blipFill>
          <a:blip r:embed="rId2" cstate="print"/>
          <a:srcRect l="19646" t="54194" r="65520" b="11503"/>
          <a:stretch>
            <a:fillRect/>
          </a:stretch>
        </p:blipFill>
        <p:spPr bwMode="auto">
          <a:xfrm rot="16200000">
            <a:off x="6023850" y="3368682"/>
            <a:ext cx="1512168" cy="4945171"/>
          </a:xfrm>
          <a:prstGeom prst="rect">
            <a:avLst/>
          </a:prstGeom>
          <a:noFill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-41724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noProof="0" dirty="0" smtClean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Estudio de propuesta de intervención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5536" y="112474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PROPUESTA 2</a:t>
            </a:r>
            <a:r>
              <a:rPr lang="es-ES" dirty="0" smtClean="0"/>
              <a:t>: TRATAMIENTO HUMEDAD POR CAPILARIDAD INTERIOR Y 	  	         EFLORESCENCIAS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46856" y="125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CONCLUSIÓN</a:t>
            </a:r>
            <a:endParaRPr kumimoji="0" lang="es-ES" sz="3600" b="0" i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55576" y="1412776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95536" y="1268760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¿PODEMOS APRENDER OBSERVANDO EL PATRIMONIO CONSTRUIDO?</a:t>
            </a:r>
            <a:endParaRPr lang="es-ES" sz="2000" b="1" dirty="0"/>
          </a:p>
        </p:txBody>
      </p:sp>
      <p:pic>
        <p:nvPicPr>
          <p:cNvPr id="1027" name="Picture 3" descr="D:\Users\Jessyflu\Documents\APUNTES ARQUITECRURA TECNICA\PFG\imagenes\Acueducto Segov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645" y="1988840"/>
            <a:ext cx="2496277" cy="1872208"/>
          </a:xfrm>
          <a:prstGeom prst="rect">
            <a:avLst/>
          </a:prstGeom>
          <a:noFill/>
        </p:spPr>
      </p:pic>
      <p:pic>
        <p:nvPicPr>
          <p:cNvPr id="1028" name="Picture 4" descr="D:\Users\Jessyflu\Documents\APUNTES ARQUITECRURA TECNICA\PFG\imagenes\catedral-de-santiago-de-composte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988840"/>
            <a:ext cx="2496277" cy="1872208"/>
          </a:xfrm>
          <a:prstGeom prst="rect">
            <a:avLst/>
          </a:prstGeom>
          <a:noFill/>
        </p:spPr>
      </p:pic>
      <p:pic>
        <p:nvPicPr>
          <p:cNvPr id="1029" name="Picture 5" descr="D:\Users\Jessyflu\Documents\APUNTES ARQUITECRURA TECNICA\PFG\imagenes\imagesCA1YH8Y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293096"/>
            <a:ext cx="2466975" cy="1857375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1301160" y="388253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Acueducto de Segovia</a:t>
            </a:r>
            <a:endParaRPr lang="es-ES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253488" y="3891528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Catedral de Santiago de Compostela</a:t>
            </a:r>
            <a:endParaRPr lang="es-ES" sz="16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301160" y="6237312"/>
            <a:ext cx="341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Ruinas romanas Clunia Sulpicia-Burgos</a:t>
            </a:r>
            <a:endParaRPr lang="es-ES" sz="1600" dirty="0"/>
          </a:p>
        </p:txBody>
      </p:sp>
      <p:sp>
        <p:nvSpPr>
          <p:cNvPr id="16" name="15 Explosión 2"/>
          <p:cNvSpPr/>
          <p:nvPr/>
        </p:nvSpPr>
        <p:spPr>
          <a:xfrm>
            <a:off x="5508104" y="4509120"/>
            <a:ext cx="2016224" cy="1872208"/>
          </a:xfrm>
          <a:prstGeom prst="irregularSeal2">
            <a:avLst/>
          </a:prstGeom>
          <a:solidFill>
            <a:schemeClr val="accent1">
              <a:alpha val="0"/>
            </a:schemeClr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500" dirty="0" smtClean="0">
                <a:solidFill>
                  <a:srgbClr val="A50021"/>
                </a:solidFill>
              </a:rPr>
              <a:t>SI</a:t>
            </a:r>
            <a:endParaRPr lang="es-ES" sz="7500" dirty="0">
              <a:solidFill>
                <a:srgbClr val="A50021"/>
              </a:solidFill>
            </a:endParaRPr>
          </a:p>
        </p:txBody>
      </p:sp>
      <p:pic>
        <p:nvPicPr>
          <p:cNvPr id="1030" name="Picture 6" descr="D:\Users\Jessyflu\Documents\APUNTES ARQUITECRURA TECNICA\PFG\@@ALQURIA BURGUET\DSC_38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2924944"/>
            <a:ext cx="3597726" cy="2408421"/>
          </a:xfrm>
          <a:prstGeom prst="rect">
            <a:avLst/>
          </a:prstGeom>
          <a:noFill/>
        </p:spPr>
      </p:pic>
      <p:sp>
        <p:nvSpPr>
          <p:cNvPr id="18" name="17 Rectángulo redondeado"/>
          <p:cNvSpPr/>
          <p:nvPr/>
        </p:nvSpPr>
        <p:spPr>
          <a:xfrm>
            <a:off x="6444208" y="1916832"/>
            <a:ext cx="2304256" cy="936104"/>
          </a:xfrm>
          <a:prstGeom prst="roundRect">
            <a:avLst/>
          </a:prstGeom>
          <a:noFill/>
          <a:ln w="285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50021"/>
                </a:solidFill>
              </a:rPr>
              <a:t>TECNICAS CONSTRUCTIVAS BÁSICAS</a:t>
            </a:r>
            <a:endParaRPr lang="es-ES" dirty="0">
              <a:solidFill>
                <a:srgbClr val="A50021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6588224" y="5013176"/>
            <a:ext cx="2088232" cy="1008112"/>
          </a:xfrm>
          <a:prstGeom prst="roundRect">
            <a:avLst/>
          </a:prstGeom>
          <a:noFill/>
          <a:ln w="285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50021"/>
                </a:solidFill>
              </a:rPr>
              <a:t>PRESERVAR EL PATRIMONIO</a:t>
            </a:r>
            <a:endParaRPr lang="es-ES" dirty="0">
              <a:solidFill>
                <a:srgbClr val="A50021"/>
              </a:solidFill>
            </a:endParaRPr>
          </a:p>
        </p:txBody>
      </p:sp>
      <p:sp>
        <p:nvSpPr>
          <p:cNvPr id="23" name="22 Rectángulo redondeado"/>
          <p:cNvSpPr/>
          <p:nvPr/>
        </p:nvSpPr>
        <p:spPr>
          <a:xfrm>
            <a:off x="611560" y="1916832"/>
            <a:ext cx="2088232" cy="1008112"/>
          </a:xfrm>
          <a:prstGeom prst="roundRect">
            <a:avLst/>
          </a:prstGeom>
          <a:noFill/>
          <a:ln w="285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50021"/>
                </a:solidFill>
              </a:rPr>
              <a:t>AYUDAR A PROLONGAR SU VIDA ÚTIL</a:t>
            </a:r>
            <a:endParaRPr lang="es-ES" dirty="0">
              <a:solidFill>
                <a:srgbClr val="A50021"/>
              </a:solidFill>
            </a:endParaRPr>
          </a:p>
        </p:txBody>
      </p:sp>
      <p:sp>
        <p:nvSpPr>
          <p:cNvPr id="24" name="23 Rectángulo redondeado"/>
          <p:cNvSpPr/>
          <p:nvPr/>
        </p:nvSpPr>
        <p:spPr>
          <a:xfrm>
            <a:off x="467544" y="5229200"/>
            <a:ext cx="2088232" cy="1008112"/>
          </a:xfrm>
          <a:prstGeom prst="roundRect">
            <a:avLst/>
          </a:prstGeom>
          <a:noFill/>
          <a:ln w="2857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50021"/>
                </a:solidFill>
              </a:rPr>
              <a:t>DISFRUTAR DE SU USO Y CONTEMPLACIÓN</a:t>
            </a:r>
            <a:endParaRPr lang="es-ES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6" grpId="0" animBg="1"/>
      <p:bldP spid="16" grpId="1" animBg="1"/>
      <p:bldP spid="18" grpId="0" animBg="1"/>
      <p:bldP spid="19" grpId="0" animBg="1"/>
      <p:bldP spid="23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67544" y="1844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u="sng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Pristina" pitchFamily="66" charset="0"/>
                <a:ea typeface="+mj-ea"/>
                <a:cs typeface="+mj-cs"/>
              </a:rPr>
              <a:t>Gracias por su</a:t>
            </a:r>
            <a:r>
              <a:rPr kumimoji="0" lang="es-ES" sz="4400" b="0" u="sng" strike="noStrike" kern="1200" cap="none" spc="0" normalizeH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Pristina" pitchFamily="66" charset="0"/>
                <a:ea typeface="+mj-ea"/>
                <a:cs typeface="+mj-cs"/>
              </a:rPr>
              <a:t> Atención</a:t>
            </a:r>
            <a:endParaRPr kumimoji="0" lang="es-ES" sz="4400" b="0" u="sng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Pristina" pitchFamily="66" charset="0"/>
              <a:ea typeface="+mj-ea"/>
              <a:cs typeface="+mj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2483768" y="4374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dirty="0" smtClean="0">
                <a:solidFill>
                  <a:srgbClr val="A50021"/>
                </a:solidFill>
                <a:latin typeface="Pristina" pitchFamily="66" charset="0"/>
                <a:ea typeface="+mj-ea"/>
                <a:cs typeface="+mj-cs"/>
              </a:rPr>
              <a:t>Jessica</a:t>
            </a:r>
            <a:endParaRPr kumimoji="0" lang="es-ES" sz="4400" b="0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Pristin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Jessica">
      <a:dk1>
        <a:srgbClr val="000000"/>
      </a:dk1>
      <a:lt1>
        <a:srgbClr val="FFDC97"/>
      </a:lt1>
      <a:dk2>
        <a:srgbClr val="FFDC97"/>
      </a:dk2>
      <a:lt2>
        <a:srgbClr val="FFDC97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566</Words>
  <Application>Microsoft Office PowerPoint</Application>
  <PresentationFormat>Presentación en pantalla (4:3)</PresentationFormat>
  <Paragraphs>147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Estudio Previo y Propuesta de Intervención  “Alquería Burguet”</vt:lpstr>
      <vt:lpstr>INDICE</vt:lpstr>
      <vt:lpstr>1. La Alquería</vt:lpstr>
      <vt:lpstr>1. La Alquería</vt:lpstr>
      <vt:lpstr>2. Descripción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3. Análisis Patológico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4. Estudio de la Propuesta de Intervención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previo y propuesta de intervención en la Alquería Burguet</dc:title>
  <dc:creator>Jessica</dc:creator>
  <cp:lastModifiedBy>Jessica</cp:lastModifiedBy>
  <cp:revision>149</cp:revision>
  <dcterms:created xsi:type="dcterms:W3CDTF">2013-06-29T14:58:54Z</dcterms:created>
  <dcterms:modified xsi:type="dcterms:W3CDTF">2013-07-11T22:18:29Z</dcterms:modified>
</cp:coreProperties>
</file>