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5" r:id="rId10"/>
    <p:sldId id="266" r:id="rId11"/>
    <p:sldId id="297" r:id="rId12"/>
    <p:sldId id="268" r:id="rId13"/>
    <p:sldId id="269" r:id="rId14"/>
    <p:sldId id="270" r:id="rId15"/>
    <p:sldId id="271" r:id="rId16"/>
    <p:sldId id="274" r:id="rId17"/>
    <p:sldId id="275" r:id="rId18"/>
    <p:sldId id="277" r:id="rId19"/>
    <p:sldId id="279" r:id="rId20"/>
    <p:sldId id="280" r:id="rId21"/>
    <p:sldId id="298" r:id="rId22"/>
    <p:sldId id="294" r:id="rId23"/>
    <p:sldId id="295" r:id="rId24"/>
    <p:sldId id="293" r:id="rId25"/>
    <p:sldId id="287" r:id="rId26"/>
    <p:sldId id="291" r:id="rId27"/>
    <p:sldId id="283" r:id="rId28"/>
    <p:sldId id="296" r:id="rId29"/>
    <p:sldId id="284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422" autoAdjust="0"/>
    <p:restoredTop sz="94660"/>
  </p:normalViewPr>
  <p:slideViewPr>
    <p:cSldViewPr>
      <p:cViewPr>
        <p:scale>
          <a:sx n="80" d="100"/>
          <a:sy n="80" d="100"/>
        </p:scale>
        <p:origin x="-948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153CF-C379-44AC-90D6-B1C704219791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BD7DB-89EE-40F7-ADEC-48EABF441D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8604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D7DB-89EE-40F7-ADEC-48EABF441D6D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E2C9E-F352-41AB-8737-00579EB6E02D}" type="datetimeFigureOut">
              <a:rPr lang="es-ES" smtClean="0"/>
              <a:pPr/>
              <a:t>15/07/2013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FD320-C2AE-4FF8-ACE5-FD9B9B4CD5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500034" y="714356"/>
            <a:ext cx="7929618" cy="185738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500042"/>
            <a:ext cx="7747224" cy="1992854"/>
          </a:xfrm>
        </p:spPr>
        <p:txBody>
          <a:bodyPr>
            <a:noAutofit/>
          </a:bodyPr>
          <a:lstStyle/>
          <a:p>
            <a:r>
              <a:rPr lang="es-ES" sz="3600" dirty="0" smtClean="0">
                <a:latin typeface="Verdana" pitchFamily="34" charset="0"/>
              </a:rPr>
              <a:t/>
            </a:r>
            <a:br>
              <a:rPr lang="es-ES" sz="3600" dirty="0" smtClean="0">
                <a:latin typeface="Verdana" pitchFamily="34" charset="0"/>
              </a:rPr>
            </a:br>
            <a:r>
              <a:rPr lang="es-ES" sz="3600" dirty="0" smtClean="0">
                <a:latin typeface="Verdana" pitchFamily="34" charset="0"/>
              </a:rPr>
              <a:t>Viabilidad económico-financiera de una promoción inmobiliaria en La </a:t>
            </a:r>
            <a:r>
              <a:rPr lang="es-ES" sz="3600" dirty="0" err="1" smtClean="0">
                <a:latin typeface="Verdana" pitchFamily="34" charset="0"/>
              </a:rPr>
              <a:t>Pobla</a:t>
            </a:r>
            <a:r>
              <a:rPr lang="es-ES" sz="3600" dirty="0" smtClean="0">
                <a:latin typeface="Verdana" pitchFamily="34" charset="0"/>
              </a:rPr>
              <a:t> de </a:t>
            </a:r>
            <a:r>
              <a:rPr lang="es-ES" sz="3600" dirty="0" err="1" smtClean="0">
                <a:latin typeface="Verdana" pitchFamily="34" charset="0"/>
              </a:rPr>
              <a:t>Farnals</a:t>
            </a:r>
            <a:endParaRPr lang="es-ES" sz="3600" dirty="0"/>
          </a:p>
        </p:txBody>
      </p:sp>
      <p:sp>
        <p:nvSpPr>
          <p:cNvPr id="8" name="7 Rectángulo"/>
          <p:cNvSpPr/>
          <p:nvPr/>
        </p:nvSpPr>
        <p:spPr>
          <a:xfrm>
            <a:off x="357158" y="54292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smtClean="0">
                <a:latin typeface="Verdana" pitchFamily="34" charset="0"/>
              </a:rPr>
              <a:t>Directores académicos:</a:t>
            </a:r>
            <a:endParaRPr lang="es-ES" b="1" dirty="0">
              <a:latin typeface="Verdana" pitchFamily="34" charset="0"/>
            </a:endParaRPr>
          </a:p>
          <a:p>
            <a:r>
              <a:rPr lang="es-ES" dirty="0" err="1" smtClean="0">
                <a:latin typeface="Verdana" pitchFamily="34" charset="0"/>
              </a:rPr>
              <a:t>Llinares</a:t>
            </a:r>
            <a:r>
              <a:rPr lang="es-ES" dirty="0" smtClean="0">
                <a:latin typeface="Verdana" pitchFamily="34" charset="0"/>
              </a:rPr>
              <a:t> </a:t>
            </a:r>
            <a:r>
              <a:rPr lang="es-ES" dirty="0">
                <a:latin typeface="Verdana" pitchFamily="34" charset="0"/>
              </a:rPr>
              <a:t>Millán, Mª Carmen</a:t>
            </a:r>
          </a:p>
          <a:p>
            <a:r>
              <a:rPr lang="es-ES" dirty="0" smtClean="0">
                <a:latin typeface="Verdana" pitchFamily="34" charset="0"/>
              </a:rPr>
              <a:t>Gil </a:t>
            </a:r>
            <a:r>
              <a:rPr lang="es-ES" dirty="0" err="1">
                <a:latin typeface="Verdana" pitchFamily="34" charset="0"/>
              </a:rPr>
              <a:t>Senabre</a:t>
            </a:r>
            <a:r>
              <a:rPr lang="es-ES" dirty="0">
                <a:latin typeface="Verdana" pitchFamily="34" charset="0"/>
              </a:rPr>
              <a:t>, Doria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4286248" y="5429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Autor: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Penella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Mu</a:t>
            </a:r>
            <a:r>
              <a:rPr lang="es-ES" dirty="0">
                <a:ea typeface="Calibri" pitchFamily="34" charset="0"/>
                <a:cs typeface="Arial" pitchFamily="34" charset="0"/>
              </a:rPr>
              <a:t>ñ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oz, Amparo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357298"/>
            <a:ext cx="5429288" cy="4500594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s-ES" sz="3600" dirty="0" smtClean="0">
                <a:latin typeface="Verdana" pitchFamily="34" charset="0"/>
              </a:rPr>
              <a:t>I-Introducción</a:t>
            </a:r>
            <a:br>
              <a:rPr lang="es-ES" sz="3600" dirty="0" smtClean="0">
                <a:latin typeface="Verdana" pitchFamily="34" charset="0"/>
              </a:rPr>
            </a:br>
            <a:r>
              <a:rPr lang="es-ES" sz="3600" dirty="0" smtClean="0">
                <a:latin typeface="Verdana" pitchFamily="34" charset="0"/>
              </a:rPr>
              <a:t>II-Objetivos</a:t>
            </a:r>
            <a:br>
              <a:rPr lang="es-ES" sz="3600" dirty="0" smtClean="0">
                <a:latin typeface="Verdana" pitchFamily="34" charset="0"/>
              </a:rPr>
            </a:br>
            <a:r>
              <a:rPr lang="es-ES" sz="3600" dirty="0" smtClean="0">
                <a:latin typeface="Verdana" pitchFamily="34" charset="0"/>
              </a:rPr>
              <a:t>III-Metodología</a:t>
            </a:r>
            <a:br>
              <a:rPr lang="es-ES" sz="3600" dirty="0" smtClean="0">
                <a:latin typeface="Verdana" pitchFamily="34" charset="0"/>
              </a:rPr>
            </a:br>
            <a:r>
              <a:rPr lang="es-ES" sz="3600" dirty="0" smtClean="0">
                <a:latin typeface="Verdana" pitchFamily="34" charset="0"/>
              </a:rPr>
              <a:t>IV-Resultados</a:t>
            </a:r>
            <a:br>
              <a:rPr lang="es-ES" sz="3600" dirty="0" smtClean="0">
                <a:latin typeface="Verdana" pitchFamily="34" charset="0"/>
              </a:rPr>
            </a:br>
            <a:r>
              <a:rPr lang="es-ES" sz="3600" dirty="0" smtClean="0">
                <a:latin typeface="Verdana" pitchFamily="34" charset="0"/>
              </a:rPr>
              <a:t>V- Conclusiones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Índice</a:t>
            </a:r>
            <a:endParaRPr lang="es-ES" sz="4400" dirty="0">
              <a:latin typeface="Adobe Caslon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Introducción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0" y="6488668"/>
            <a:ext cx="9326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I-Introducción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 II-Objetivos 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Introducción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85720" y="1214421"/>
            <a:ext cx="535785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s-ES" dirty="0" smtClean="0">
                <a:latin typeface="Verdana" pitchFamily="34" charset="0"/>
              </a:rPr>
              <a:t>La crisis actual española está causada por: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dirty="0" smtClean="0">
                <a:latin typeface="Verdana" pitchFamily="34" charset="0"/>
              </a:rPr>
              <a:t>La explosión del ``Boom Inmobiliario´´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dirty="0" smtClean="0">
                <a:latin typeface="Verdana" pitchFamily="34" charset="0"/>
              </a:rPr>
              <a:t>La falta de liquidez por parte de las entidades Financieras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s-ES" dirty="0" smtClean="0">
              <a:latin typeface="Verdana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s-ES" dirty="0" smtClean="0">
                <a:latin typeface="Verdana" pitchFamily="34" charset="0"/>
              </a:rPr>
              <a:t>Principales consecuencias: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dirty="0" smtClean="0">
                <a:latin typeface="Verdana" pitchFamily="34" charset="0"/>
              </a:rPr>
              <a:t>Aumento del número de parados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dirty="0" smtClean="0">
                <a:latin typeface="Verdana" pitchFamily="34" charset="0"/>
              </a:rPr>
              <a:t>Cierre de empresas constructoras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dirty="0" smtClean="0">
                <a:latin typeface="Verdana" pitchFamily="34" charset="0"/>
              </a:rPr>
              <a:t>Disminución de la edificación de viviendas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dirty="0" smtClean="0">
                <a:latin typeface="Verdana" pitchFamily="34" charset="0"/>
              </a:rPr>
              <a:t>Disminución notable del consumo en todos los aspectos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0" y="6488668"/>
            <a:ext cx="918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I-Introducción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 II-Objetivos 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072198" y="414338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Verdana" pitchFamily="34" charset="0"/>
              </a:rPr>
              <a:t>Fuente: Intereconomia.com</a:t>
            </a:r>
          </a:p>
          <a:p>
            <a:pPr algn="just"/>
            <a:r>
              <a:rPr lang="es-ES" sz="1200" dirty="0" smtClean="0">
                <a:latin typeface="Verdana" pitchFamily="34" charset="0"/>
              </a:rPr>
              <a:t>Evolución del total de parados, en tasa anual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3476" t="48340" r="48438" b="30420"/>
          <a:stretch>
            <a:fillRect/>
          </a:stretch>
        </p:blipFill>
        <p:spPr bwMode="auto">
          <a:xfrm>
            <a:off x="5143504" y="2428868"/>
            <a:ext cx="3780000" cy="168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Introducción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33184" y="6488668"/>
            <a:ext cx="9110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I-Introducción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 II-Objetivos 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14282" y="1214422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Posibles soluciones para revitalizar el sector de la construcción :</a:t>
            </a:r>
            <a:endParaRPr lang="es-ES" dirty="0"/>
          </a:p>
        </p:txBody>
      </p:sp>
      <p:sp>
        <p:nvSpPr>
          <p:cNvPr id="15" name="14 Elipse"/>
          <p:cNvSpPr/>
          <p:nvPr/>
        </p:nvSpPr>
        <p:spPr>
          <a:xfrm>
            <a:off x="428596" y="1643050"/>
            <a:ext cx="2071702" cy="17145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Realizar estudios de viabilidad económico-financiera</a:t>
            </a:r>
            <a:endParaRPr lang="es-ES" sz="1600" dirty="0">
              <a:latin typeface="Verdana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2571736" y="2357430"/>
            <a:ext cx="71438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3357554" y="2143116"/>
            <a:ext cx="1143008" cy="50006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¿Qué son?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5214942" y="1928802"/>
            <a:ext cx="2857520" cy="135732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Verdana" pitchFamily="34" charset="0"/>
              </a:rPr>
              <a:t>Son estudios que se centran en los aspectos :</a:t>
            </a:r>
          </a:p>
          <a:p>
            <a:pPr algn="ctr"/>
            <a:r>
              <a:rPr lang="es-ES" sz="1400" dirty="0" smtClean="0">
                <a:latin typeface="Verdana" pitchFamily="34" charset="0"/>
              </a:rPr>
              <a:t>-Urbanísticos</a:t>
            </a:r>
          </a:p>
          <a:p>
            <a:pPr algn="ctr"/>
            <a:r>
              <a:rPr lang="es-ES" sz="1400" dirty="0" smtClean="0">
                <a:latin typeface="Verdana" pitchFamily="34" charset="0"/>
              </a:rPr>
              <a:t>-Comerciales</a:t>
            </a:r>
          </a:p>
          <a:p>
            <a:pPr algn="ctr"/>
            <a:r>
              <a:rPr lang="es-ES" sz="1400" dirty="0" smtClean="0">
                <a:latin typeface="Verdana" pitchFamily="34" charset="0"/>
              </a:rPr>
              <a:t>-Económico-financieros</a:t>
            </a:r>
            <a:endParaRPr lang="es-ES" sz="1400" dirty="0">
              <a:latin typeface="Verdana" pitchFamily="34" charset="0"/>
            </a:endParaRPr>
          </a:p>
        </p:txBody>
      </p:sp>
      <p:sp>
        <p:nvSpPr>
          <p:cNvPr id="27" name="26 Elipse"/>
          <p:cNvSpPr/>
          <p:nvPr/>
        </p:nvSpPr>
        <p:spPr>
          <a:xfrm>
            <a:off x="571472" y="3714752"/>
            <a:ext cx="2071702" cy="1714512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¿Para qué sirven estos estudios en nuestro sector?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3500430" y="3571876"/>
            <a:ext cx="2928958" cy="52322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  <a:latin typeface="Verdana" pitchFamily="34" charset="0"/>
              </a:rPr>
              <a:t>Para conocer si la promoción inmobiliaria es rentable </a:t>
            </a:r>
            <a:endParaRPr lang="es-E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3500430" y="4572008"/>
            <a:ext cx="2928958" cy="73866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  <a:latin typeface="Verdana" pitchFamily="34" charset="0"/>
              </a:rPr>
              <a:t>Evitar riesgos de inversión para los promotores</a:t>
            </a:r>
          </a:p>
          <a:p>
            <a:pPr algn="ctr"/>
            <a:endParaRPr lang="es-E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36" name="35 Conector recto de flecha"/>
          <p:cNvCxnSpPr/>
          <p:nvPr/>
        </p:nvCxnSpPr>
        <p:spPr>
          <a:xfrm>
            <a:off x="4572000" y="2357430"/>
            <a:ext cx="642942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flipV="1">
            <a:off x="2714612" y="4000504"/>
            <a:ext cx="714380" cy="42862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2714612" y="4429132"/>
            <a:ext cx="714380" cy="42862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Objetivos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70992" y="6488668"/>
            <a:ext cx="907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II-Objetivos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Objetivos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0" y="6488668"/>
            <a:ext cx="925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II-Objetivos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57158" y="1357298"/>
            <a:ext cx="1500198" cy="42862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atin typeface="Verdana" pitchFamily="34" charset="0"/>
              </a:rPr>
              <a:t> Principal</a:t>
            </a:r>
            <a:endParaRPr lang="es-ES" dirty="0">
              <a:latin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85720" y="1928802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Verdana" pitchFamily="34" charset="0"/>
              </a:rPr>
              <a:t>Obtener la máxima rentabilidad de una promoción de viviendas a bajo coste.</a:t>
            </a:r>
            <a:endParaRPr lang="es-ES" sz="1600" dirty="0" smtClean="0">
              <a:solidFill>
                <a:srgbClr val="FF0000"/>
              </a:solidFill>
              <a:latin typeface="Verdana" pitchFamily="34" charset="0"/>
            </a:endParaRPr>
          </a:p>
          <a:p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323528" y="2636912"/>
            <a:ext cx="1500198" cy="42862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latin typeface="Verdana" pitchFamily="34" charset="0"/>
              </a:rPr>
              <a:t>Específicos</a:t>
            </a:r>
            <a:endParaRPr lang="es-ES" dirty="0">
              <a:latin typeface="Verdana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3528" y="3356992"/>
            <a:ext cx="721523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600" dirty="0" smtClean="0"/>
              <a:t> </a:t>
            </a: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Realizar un estudio de mercado, desde un punto de vista económico, comercial y financiero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Estudiar el </a:t>
            </a:r>
            <a:r>
              <a:rPr lang="es-E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macroentorno</a:t>
            </a: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de la economía en general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Conocer el </a:t>
            </a:r>
            <a:r>
              <a:rPr lang="es-E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microentorno</a:t>
            </a: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del municipio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Analizar la rentabilidad de la promoción inmobiliaria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Decidir la mejor financiación que ofrece la entidad bancaria para el proyecto</a:t>
            </a:r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14876" y="357166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Metodología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85720" y="3643315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Metodología</a:t>
            </a:r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14282" y="37861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500034" y="1071546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1.Búsqueda del solar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00034" y="1571612"/>
            <a:ext cx="5072098" cy="42862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2.Características y descripción del solar. Información urbanística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00034" y="2285992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3.Estudio del </a:t>
            </a:r>
            <a:r>
              <a:rPr lang="es-ES" sz="1600" dirty="0" err="1" smtClean="0">
                <a:latin typeface="Verdana" pitchFamily="34" charset="0"/>
              </a:rPr>
              <a:t>macroentorno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00034" y="2857496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4.Estudio del </a:t>
            </a:r>
            <a:r>
              <a:rPr lang="es-ES" sz="1600" dirty="0" err="1" smtClean="0">
                <a:latin typeface="Verdana" pitchFamily="34" charset="0"/>
              </a:rPr>
              <a:t>microentorno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500034" y="3429000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5.Ofertas inmobiliarias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00034" y="4000504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6.Encuesta de la oferta y la demanda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00034" y="4572008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7.Decisión de la promoción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500034" y="5072074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8.Estudio económico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00034" y="5572140"/>
            <a:ext cx="507209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Verdana" pitchFamily="34" charset="0"/>
              </a:rPr>
              <a:t>Fase 9.Estudio financiero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28" name="27 Flecha abajo"/>
          <p:cNvSpPr/>
          <p:nvPr/>
        </p:nvSpPr>
        <p:spPr>
          <a:xfrm>
            <a:off x="2857488" y="1357298"/>
            <a:ext cx="214314" cy="21431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Flecha abajo"/>
          <p:cNvSpPr/>
          <p:nvPr/>
        </p:nvSpPr>
        <p:spPr>
          <a:xfrm>
            <a:off x="2857488" y="2000240"/>
            <a:ext cx="214314" cy="28575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Flecha abajo"/>
          <p:cNvSpPr/>
          <p:nvPr/>
        </p:nvSpPr>
        <p:spPr>
          <a:xfrm>
            <a:off x="2857488" y="2571744"/>
            <a:ext cx="214314" cy="28575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Flecha abajo"/>
          <p:cNvSpPr/>
          <p:nvPr/>
        </p:nvSpPr>
        <p:spPr>
          <a:xfrm>
            <a:off x="2857488" y="3143248"/>
            <a:ext cx="214314" cy="28575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Flecha abajo"/>
          <p:cNvSpPr/>
          <p:nvPr/>
        </p:nvSpPr>
        <p:spPr>
          <a:xfrm>
            <a:off x="2857488" y="3714752"/>
            <a:ext cx="214314" cy="28575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Flecha abajo"/>
          <p:cNvSpPr/>
          <p:nvPr/>
        </p:nvSpPr>
        <p:spPr>
          <a:xfrm>
            <a:off x="2857488" y="4286256"/>
            <a:ext cx="214314" cy="28575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Flecha abajo"/>
          <p:cNvSpPr/>
          <p:nvPr/>
        </p:nvSpPr>
        <p:spPr>
          <a:xfrm>
            <a:off x="2857488" y="4857760"/>
            <a:ext cx="214314" cy="21431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Flecha abajo"/>
          <p:cNvSpPr/>
          <p:nvPr/>
        </p:nvSpPr>
        <p:spPr>
          <a:xfrm>
            <a:off x="2857488" y="5357826"/>
            <a:ext cx="214314" cy="21431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errar llave"/>
          <p:cNvSpPr/>
          <p:nvPr/>
        </p:nvSpPr>
        <p:spPr>
          <a:xfrm>
            <a:off x="5724128" y="5000636"/>
            <a:ext cx="133756" cy="94864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CuadroTexto"/>
          <p:cNvSpPr txBox="1"/>
          <p:nvPr/>
        </p:nvSpPr>
        <p:spPr>
          <a:xfrm>
            <a:off x="5929322" y="5214950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Estudio económico-financiero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38 Cerrar llave"/>
          <p:cNvSpPr/>
          <p:nvPr/>
        </p:nvSpPr>
        <p:spPr>
          <a:xfrm>
            <a:off x="5724128" y="2276872"/>
            <a:ext cx="133756" cy="25808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CuadroTexto"/>
          <p:cNvSpPr txBox="1"/>
          <p:nvPr/>
        </p:nvSpPr>
        <p:spPr>
          <a:xfrm>
            <a:off x="5543600" y="3286124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Estudio comercial-Estudio de mercado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40 Cerrar llave"/>
          <p:cNvSpPr/>
          <p:nvPr/>
        </p:nvSpPr>
        <p:spPr>
          <a:xfrm>
            <a:off x="5724128" y="1124744"/>
            <a:ext cx="135632" cy="99972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5868144" y="1412776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Descripción del solar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14282" y="37861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14282" y="37861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2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14282" y="1500174"/>
            <a:ext cx="1857388" cy="71438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35743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285749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42900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5.Ofertas inmobiliarias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000504"/>
            <a:ext cx="1857388" cy="50006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pic>
        <p:nvPicPr>
          <p:cNvPr id="19" name="18 Imagen"/>
          <p:cNvPicPr/>
          <p:nvPr/>
        </p:nvPicPr>
        <p:blipFill>
          <a:blip r:embed="rId3" cstate="print"/>
          <a:srcRect l="16137" t="19505" r="34171" b="2885"/>
          <a:stretch>
            <a:fillRect/>
          </a:stretch>
        </p:blipFill>
        <p:spPr bwMode="auto">
          <a:xfrm>
            <a:off x="2555776" y="2852936"/>
            <a:ext cx="2387256" cy="31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22 Conector recto de flecha"/>
          <p:cNvCxnSpPr>
            <a:stCxn id="24" idx="3"/>
          </p:cNvCxnSpPr>
          <p:nvPr/>
        </p:nvCxnSpPr>
        <p:spPr>
          <a:xfrm>
            <a:off x="3643306" y="3358692"/>
            <a:ext cx="285752" cy="284622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2714612" y="3143248"/>
            <a:ext cx="928694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Verdana" pitchFamily="34" charset="0"/>
              </a:rPr>
              <a:t>La </a:t>
            </a:r>
            <a:r>
              <a:rPr lang="es-ES" sz="1100" dirty="0" err="1" smtClean="0">
                <a:latin typeface="Verdana" pitchFamily="34" charset="0"/>
              </a:rPr>
              <a:t>Pobla</a:t>
            </a:r>
            <a:r>
              <a:rPr lang="es-ES" sz="1100" dirty="0" smtClean="0">
                <a:latin typeface="Verdana" pitchFamily="34" charset="0"/>
              </a:rPr>
              <a:t> de </a:t>
            </a:r>
            <a:r>
              <a:rPr lang="es-ES" sz="1100" dirty="0" err="1" smtClean="0">
                <a:latin typeface="Verdana" pitchFamily="34" charset="0"/>
              </a:rPr>
              <a:t>Farnals</a:t>
            </a:r>
            <a:endParaRPr lang="es-ES" sz="1100" dirty="0">
              <a:latin typeface="Verdana" pitchFamily="34" charset="0"/>
            </a:endParaRPr>
          </a:p>
        </p:txBody>
      </p:sp>
      <p:cxnSp>
        <p:nvCxnSpPr>
          <p:cNvPr id="29" name="28 Conector recto de flecha"/>
          <p:cNvCxnSpPr/>
          <p:nvPr/>
        </p:nvCxnSpPr>
        <p:spPr>
          <a:xfrm rot="16200000" flipH="1">
            <a:off x="3071008" y="4858554"/>
            <a:ext cx="429422" cy="142082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Rectángulo"/>
          <p:cNvSpPr/>
          <p:nvPr/>
        </p:nvSpPr>
        <p:spPr>
          <a:xfrm>
            <a:off x="2500298" y="4643446"/>
            <a:ext cx="785817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100" dirty="0" smtClean="0">
                <a:latin typeface="Verdana" pitchFamily="34" charset="0"/>
              </a:rPr>
              <a:t>Valencia</a:t>
            </a:r>
            <a:endParaRPr lang="es-ES" sz="1100" dirty="0">
              <a:latin typeface="Verdana" pitchFamily="34" charset="0"/>
            </a:endParaRPr>
          </a:p>
        </p:txBody>
      </p:sp>
      <p:pic>
        <p:nvPicPr>
          <p:cNvPr id="40" name="39 Imagen" descr="C:\Documents and Settings\Amparo\Mis documentos\FOTOS AMPARO!!\ANY 2013\fott\CIMG6510.JPG"/>
          <p:cNvPicPr/>
          <p:nvPr/>
        </p:nvPicPr>
        <p:blipFill>
          <a:blip r:embed="rId4" cstate="print"/>
          <a:srcRect l="6941"/>
          <a:stretch>
            <a:fillRect/>
          </a:stretch>
        </p:blipFill>
        <p:spPr bwMode="auto">
          <a:xfrm>
            <a:off x="5796136" y="2204864"/>
            <a:ext cx="300039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40 CuadroTexto"/>
          <p:cNvSpPr txBox="1"/>
          <p:nvPr/>
        </p:nvSpPr>
        <p:spPr>
          <a:xfrm>
            <a:off x="6572264" y="1071546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Verdana" pitchFamily="34" charset="0"/>
              </a:rPr>
              <a:t>Fotografías del solar </a:t>
            </a:r>
            <a:endParaRPr lang="es-ES" sz="1600" dirty="0">
              <a:latin typeface="Verdana" pitchFamily="34" charset="0"/>
            </a:endParaRPr>
          </a:p>
        </p:txBody>
      </p:sp>
      <p:pic>
        <p:nvPicPr>
          <p:cNvPr id="43" name="42 Imagen" descr="C:\Documents and Settings\Amparo\Mis documentos\FOTOS AMPARO!!\ANY 2013\fott\CIMG6512.JPG"/>
          <p:cNvPicPr/>
          <p:nvPr/>
        </p:nvPicPr>
        <p:blipFill>
          <a:blip r:embed="rId5" cstate="print"/>
          <a:srcRect b="17947"/>
          <a:stretch>
            <a:fillRect/>
          </a:stretch>
        </p:blipFill>
        <p:spPr bwMode="auto">
          <a:xfrm>
            <a:off x="5796136" y="4005064"/>
            <a:ext cx="300039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45 Flecha abajo"/>
          <p:cNvSpPr/>
          <p:nvPr/>
        </p:nvSpPr>
        <p:spPr>
          <a:xfrm rot="16200000">
            <a:off x="2536017" y="892951"/>
            <a:ext cx="214314" cy="714380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CuadroTexto"/>
          <p:cNvSpPr txBox="1"/>
          <p:nvPr/>
        </p:nvSpPr>
        <p:spPr>
          <a:xfrm>
            <a:off x="2555776" y="1844824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Verdana" pitchFamily="34" charset="0"/>
              </a:rPr>
              <a:t>Visita al municipio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49" name="48 Flecha abajo"/>
          <p:cNvSpPr/>
          <p:nvPr/>
        </p:nvSpPr>
        <p:spPr>
          <a:xfrm rot="19051792">
            <a:off x="2385372" y="1274871"/>
            <a:ext cx="229852" cy="59531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2928926" y="1071546"/>
            <a:ext cx="3169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>
                <a:latin typeface="Verdana" pitchFamily="34" charset="0"/>
              </a:rPr>
              <a:t>Localizar el solar más idóneo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51" name="50 Flecha abajo"/>
          <p:cNvSpPr/>
          <p:nvPr/>
        </p:nvSpPr>
        <p:spPr>
          <a:xfrm rot="16200000">
            <a:off x="6179355" y="1035827"/>
            <a:ext cx="214314" cy="428628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Flecha abajo"/>
          <p:cNvSpPr/>
          <p:nvPr/>
        </p:nvSpPr>
        <p:spPr>
          <a:xfrm>
            <a:off x="8358214" y="1500174"/>
            <a:ext cx="250033" cy="642942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lecha abajo"/>
          <p:cNvSpPr/>
          <p:nvPr/>
        </p:nvSpPr>
        <p:spPr>
          <a:xfrm>
            <a:off x="3071802" y="2428868"/>
            <a:ext cx="214314" cy="428628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0" y="6488668"/>
            <a:ext cx="925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i="1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2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5.Ofertas inmobiliarias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37" name="36 Flecha abajo"/>
          <p:cNvSpPr/>
          <p:nvPr/>
        </p:nvSpPr>
        <p:spPr>
          <a:xfrm rot="14203514">
            <a:off x="2328848" y="1423186"/>
            <a:ext cx="199885" cy="770859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Rectángulo"/>
          <p:cNvSpPr/>
          <p:nvPr/>
        </p:nvSpPr>
        <p:spPr>
          <a:xfrm>
            <a:off x="2699792" y="1340768"/>
            <a:ext cx="54617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dirty="0" smtClean="0">
                <a:latin typeface="Verdana" pitchFamily="34" charset="0"/>
              </a:rPr>
              <a:t>Visita al Ayuntamiento, obtener la ficha urbanística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39" name="38 Flecha abajo"/>
          <p:cNvSpPr/>
          <p:nvPr/>
        </p:nvSpPr>
        <p:spPr>
          <a:xfrm rot="18738838">
            <a:off x="2322299" y="2075089"/>
            <a:ext cx="207770" cy="823645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>
            <a:off x="2771800" y="2708920"/>
            <a:ext cx="5858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dirty="0" smtClean="0">
                <a:latin typeface="Verdana" pitchFamily="34" charset="0"/>
              </a:rPr>
              <a:t>Consulta del Catastro, para conocer las características </a:t>
            </a:r>
          </a:p>
          <a:p>
            <a:r>
              <a:rPr lang="es-ES" sz="1600" dirty="0" smtClean="0">
                <a:latin typeface="Verdana" pitchFamily="34" charset="0"/>
              </a:rPr>
              <a:t>del solar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3491880" y="3212976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600" dirty="0" smtClean="0">
              <a:latin typeface="Verdana" pitchFamily="34" charset="0"/>
            </a:endParaRPr>
          </a:p>
          <a:p>
            <a:r>
              <a:rPr lang="es-ES" sz="1600" dirty="0" smtClean="0">
                <a:latin typeface="Verdana" pitchFamily="34" charset="0"/>
              </a:rPr>
              <a:t> - Ocupa una manzana </a:t>
            </a:r>
            <a:r>
              <a:rPr lang="es-ES" sz="1600" dirty="0" smtClean="0">
                <a:noFill/>
                <a:latin typeface="Verdana" pitchFamily="34" charset="0"/>
              </a:rPr>
              <a:t>completa</a:t>
            </a:r>
          </a:p>
          <a:p>
            <a:r>
              <a:rPr lang="es-ES" sz="1600" dirty="0" smtClean="0">
                <a:latin typeface="Verdana" pitchFamily="34" charset="0"/>
              </a:rPr>
              <a:t> - Superficie total=</a:t>
            </a:r>
            <a:r>
              <a:rPr lang="es-ES_tradnl" sz="1600" dirty="0" smtClean="0"/>
              <a:t> </a:t>
            </a:r>
            <a:r>
              <a:rPr lang="es-ES_tradnl" sz="1600" dirty="0" smtClean="0">
                <a:latin typeface="Verdana" pitchFamily="34" charset="0"/>
              </a:rPr>
              <a:t>2.168,22 m</a:t>
            </a:r>
            <a:r>
              <a:rPr lang="es-ES_tradnl" sz="1600" baseline="30000" dirty="0" smtClean="0">
                <a:latin typeface="Verdana" pitchFamily="34" charset="0"/>
              </a:rPr>
              <a:t>2 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3347864" y="1916832"/>
            <a:ext cx="4824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latin typeface="Verdana" pitchFamily="34" charset="0"/>
              </a:rPr>
              <a:t>- Planta baja edificable en su totalidad</a:t>
            </a:r>
          </a:p>
          <a:p>
            <a:r>
              <a:rPr lang="es-ES" sz="1600" dirty="0" smtClean="0">
                <a:latin typeface="Verdana" pitchFamily="34" charset="0"/>
              </a:rPr>
              <a:t>- Se puede edificar hasta 5 alturas (P.B. +5)</a:t>
            </a:r>
            <a:endParaRPr lang="es-ES" sz="1600" dirty="0">
              <a:latin typeface="Verdana" pitchFamily="34" charset="0"/>
            </a:endParaRPr>
          </a:p>
        </p:txBody>
      </p:sp>
      <p:pic>
        <p:nvPicPr>
          <p:cNvPr id="22" name="21 Imagen"/>
          <p:cNvPicPr/>
          <p:nvPr/>
        </p:nvPicPr>
        <p:blipFill>
          <a:blip r:embed="rId3" cstate="print"/>
          <a:srcRect l="20471" t="6912" b="11323"/>
          <a:stretch>
            <a:fillRect/>
          </a:stretch>
        </p:blipFill>
        <p:spPr bwMode="auto">
          <a:xfrm>
            <a:off x="3131840" y="4221088"/>
            <a:ext cx="33123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82 Rectángulo"/>
          <p:cNvSpPr/>
          <p:nvPr/>
        </p:nvSpPr>
        <p:spPr>
          <a:xfrm>
            <a:off x="3635896" y="4581128"/>
            <a:ext cx="792088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CuadroTexto"/>
          <p:cNvSpPr txBox="1"/>
          <p:nvPr/>
        </p:nvSpPr>
        <p:spPr>
          <a:xfrm>
            <a:off x="3635896" y="4581128"/>
            <a:ext cx="792088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Solar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5" name="84 Conector recto de flecha"/>
          <p:cNvCxnSpPr/>
          <p:nvPr/>
        </p:nvCxnSpPr>
        <p:spPr>
          <a:xfrm>
            <a:off x="4427984" y="4869160"/>
            <a:ext cx="144016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14282" y="37861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b="1" i="1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2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5.Ofertas inmobiliarias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515" t="10254" r="2734" b="7714"/>
          <a:stretch>
            <a:fillRect/>
          </a:stretch>
        </p:blipFill>
        <p:spPr bwMode="auto">
          <a:xfrm>
            <a:off x="2143108" y="1071546"/>
            <a:ext cx="428628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4297" t="9717" r="3125" b="7519"/>
          <a:stretch>
            <a:fillRect/>
          </a:stretch>
        </p:blipFill>
        <p:spPr bwMode="auto">
          <a:xfrm>
            <a:off x="4857752" y="3429000"/>
            <a:ext cx="3929090" cy="281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3.Estudio del </a:t>
            </a:r>
            <a:r>
              <a:rPr lang="es-ES" sz="1200" b="1" i="1" dirty="0" err="1" smtClean="0">
                <a:latin typeface="Verdana" pitchFamily="34" charset="0"/>
              </a:rPr>
              <a:t>macroentorno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5.Ofertas inmobiliarias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500298" y="1214422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Factores demográficos</a:t>
            </a:r>
            <a:endParaRPr lang="es-ES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2643174" y="3929066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Factores económicos</a:t>
            </a:r>
            <a:endParaRPr lang="es-ES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6072198" y="1428736"/>
            <a:ext cx="27146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-Disminución  del  número de nacimientos</a:t>
            </a:r>
          </a:p>
          <a:p>
            <a:pPr algn="just"/>
            <a:r>
              <a:rPr lang="es-ES" dirty="0" smtClean="0"/>
              <a:t>-La mortalidad sigue su crecimiento paulatino</a:t>
            </a:r>
          </a:p>
          <a:p>
            <a:pPr algn="just"/>
            <a:r>
              <a:rPr lang="es-ES" dirty="0" smtClean="0"/>
              <a:t>- Crecimiento vegetativo va       en descenso progresivo</a:t>
            </a:r>
            <a:endParaRPr lang="es-ES" dirty="0"/>
          </a:p>
        </p:txBody>
      </p:sp>
      <p:sp>
        <p:nvSpPr>
          <p:cNvPr id="27" name="26 Cerrar llave"/>
          <p:cNvSpPr/>
          <p:nvPr/>
        </p:nvSpPr>
        <p:spPr>
          <a:xfrm>
            <a:off x="5786446" y="1357298"/>
            <a:ext cx="142876" cy="1928826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6215074" y="3929066"/>
            <a:ext cx="2714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-El desempleo aumentó  en todos los sectores</a:t>
            </a:r>
          </a:p>
          <a:p>
            <a:pPr algn="just">
              <a:buFontTx/>
              <a:buChar char="-"/>
            </a:pPr>
            <a:r>
              <a:rPr lang="es-ES" dirty="0" smtClean="0"/>
              <a:t>El PIB ha descendido de una forma notable</a:t>
            </a:r>
          </a:p>
          <a:p>
            <a:endParaRPr lang="es-ES" dirty="0" smtClean="0"/>
          </a:p>
        </p:txBody>
      </p:sp>
      <p:sp>
        <p:nvSpPr>
          <p:cNvPr id="30" name="29 Cerrar llave"/>
          <p:cNvSpPr/>
          <p:nvPr/>
        </p:nvSpPr>
        <p:spPr>
          <a:xfrm>
            <a:off x="5929322" y="4000504"/>
            <a:ext cx="142876" cy="1865938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7617" t="40332" r="43164" b="25292"/>
          <a:stretch>
            <a:fillRect/>
          </a:stretch>
        </p:blipFill>
        <p:spPr bwMode="auto">
          <a:xfrm>
            <a:off x="2285984" y="1571612"/>
            <a:ext cx="2952000" cy="164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25 CuadroTexto"/>
          <p:cNvSpPr txBox="1"/>
          <p:nvPr/>
        </p:nvSpPr>
        <p:spPr>
          <a:xfrm>
            <a:off x="2214546" y="3286124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Fuente: INE</a:t>
            </a:r>
          </a:p>
          <a:p>
            <a:r>
              <a:rPr lang="es-ES" sz="1200" dirty="0" smtClean="0">
                <a:latin typeface="Verdana" pitchFamily="34" charset="0"/>
              </a:rPr>
              <a:t>Evolución de la natalidad en  España</a:t>
            </a:r>
            <a:endParaRPr lang="es-ES" sz="1200" dirty="0">
              <a:latin typeface="Verdana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3516" t="47608" r="38476" b="26025"/>
          <a:stretch>
            <a:fillRect/>
          </a:stretch>
        </p:blipFill>
        <p:spPr bwMode="auto">
          <a:xfrm>
            <a:off x="2214546" y="4357694"/>
            <a:ext cx="3564000" cy="129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31 CuadroTexto"/>
          <p:cNvSpPr txBox="1"/>
          <p:nvPr/>
        </p:nvSpPr>
        <p:spPr>
          <a:xfrm>
            <a:off x="2143108" y="571501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Fuente: </a:t>
            </a:r>
            <a:r>
              <a:rPr lang="es-ES" sz="1200" dirty="0" err="1" smtClean="0">
                <a:latin typeface="Verdana" pitchFamily="34" charset="0"/>
              </a:rPr>
              <a:t>Eurostat</a:t>
            </a:r>
            <a:endParaRPr lang="es-ES" sz="1200" dirty="0" smtClean="0">
              <a:latin typeface="Verdana" pitchFamily="34" charset="0"/>
            </a:endParaRPr>
          </a:p>
          <a:p>
            <a:r>
              <a:rPr lang="es-ES" sz="1200" dirty="0" smtClean="0">
                <a:latin typeface="Verdana" pitchFamily="34" charset="0"/>
              </a:rPr>
              <a:t>Tasa de crecimiento del PIB</a:t>
            </a:r>
            <a:endParaRPr lang="es-ES" sz="12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4.Estudio del </a:t>
            </a:r>
            <a:r>
              <a:rPr lang="es-ES" sz="1200" b="1" i="1" dirty="0" err="1" smtClean="0">
                <a:latin typeface="Verdana" pitchFamily="34" charset="0"/>
              </a:rPr>
              <a:t>microentorno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5.Ofertas inmobiliarias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571604" y="1785926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La </a:t>
            </a:r>
            <a:r>
              <a:rPr lang="es-E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Pobla</a:t>
            </a: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s-E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Farnals</a:t>
            </a:r>
            <a:r>
              <a:rPr lang="es-E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s-ES" sz="16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5000596" y="1071546"/>
            <a:ext cx="31718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-Municipio de </a:t>
            </a:r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l´horta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Nord</a:t>
            </a:r>
          </a:p>
          <a:p>
            <a:pPr algn="just">
              <a:buFontTx/>
              <a:buChar char="-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Tiene la zona de playa a</a:t>
            </a:r>
          </a:p>
          <a:p>
            <a:pPr algn="just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menos de 4 km. de distancia</a:t>
            </a:r>
          </a:p>
          <a:p>
            <a:pPr algn="just">
              <a:buFontTx/>
              <a:buChar char="-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Cuenta con todas las infraestructuras básicas</a:t>
            </a:r>
          </a:p>
          <a:p>
            <a:pPr algn="just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Cuenta con las infraestructuras de transporte : Metro, Taxis y Bus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derecha"/>
          <p:cNvSpPr/>
          <p:nvPr/>
        </p:nvSpPr>
        <p:spPr>
          <a:xfrm>
            <a:off x="4429124" y="1857364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6533" t="29492" r="49414" b="11914"/>
          <a:stretch>
            <a:fillRect/>
          </a:stretch>
        </p:blipFill>
        <p:spPr bwMode="auto">
          <a:xfrm>
            <a:off x="7572396" y="3000372"/>
            <a:ext cx="1512000" cy="190770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 l="7031" t="33692" r="43164" b="18701"/>
          <a:stretch>
            <a:fillRect/>
          </a:stretch>
        </p:blipFill>
        <p:spPr bwMode="auto">
          <a:xfrm>
            <a:off x="2285984" y="4500570"/>
            <a:ext cx="2500330" cy="16517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/>
          <a:srcRect l="9375" t="37354" r="43750" b="29687"/>
          <a:stretch>
            <a:fillRect/>
          </a:stretch>
        </p:blipFill>
        <p:spPr bwMode="auto">
          <a:xfrm>
            <a:off x="4929190" y="3000372"/>
            <a:ext cx="2484000" cy="139722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 l="26012" t="49072" r="44336" b="29687"/>
          <a:stretch>
            <a:fillRect/>
          </a:stretch>
        </p:blipFill>
        <p:spPr bwMode="auto">
          <a:xfrm>
            <a:off x="2285984" y="3000372"/>
            <a:ext cx="2484000" cy="14234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 l="4297" t="14844" r="6640" b="11181"/>
          <a:stretch>
            <a:fillRect/>
          </a:stretch>
        </p:blipFill>
        <p:spPr bwMode="auto">
          <a:xfrm>
            <a:off x="4929190" y="4500574"/>
            <a:ext cx="2448000" cy="16266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5.Ofertas inmobiliarias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2195736" y="126876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Oferta inmobiliaria : 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267744" y="1772816"/>
            <a:ext cx="1368152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Búsqueda de las viviendas en venta, ya sean de obra nueva como de segunda mano 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21 Flecha derecha"/>
          <p:cNvSpPr/>
          <p:nvPr/>
        </p:nvSpPr>
        <p:spPr>
          <a:xfrm>
            <a:off x="3707904" y="2060848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4211960" y="1772816"/>
            <a:ext cx="1584176" cy="11695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Selección de las 15 viviendas más parecidas a la promoción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24 Flecha derecha"/>
          <p:cNvSpPr/>
          <p:nvPr/>
        </p:nvSpPr>
        <p:spPr>
          <a:xfrm rot="5400000">
            <a:off x="4572000" y="3212976"/>
            <a:ext cx="648072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Flecha derecha"/>
          <p:cNvSpPr/>
          <p:nvPr/>
        </p:nvSpPr>
        <p:spPr>
          <a:xfrm>
            <a:off x="5940152" y="3933056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4067944" y="3717032"/>
            <a:ext cx="1800200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Identificación de las características más relevantes y fotografías de las viviendas elegidas 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30 Flecha derecha"/>
          <p:cNvSpPr/>
          <p:nvPr/>
        </p:nvSpPr>
        <p:spPr>
          <a:xfrm rot="5400000">
            <a:off x="7092280" y="5085184"/>
            <a:ext cx="360040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6372200" y="3717033"/>
            <a:ext cx="2016224" cy="11695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Obtención del precio medio de las viviendas seleccionadas</a:t>
            </a:r>
          </a:p>
          <a:p>
            <a:pPr algn="ctr"/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6444208" y="5445225"/>
            <a:ext cx="2016224" cy="7386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Identificación del precio por €/m2 de la futura promoción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5" name="34 Imagen"/>
          <p:cNvPicPr/>
          <p:nvPr/>
        </p:nvPicPr>
        <p:blipFill>
          <a:blip r:embed="rId3" cstate="print"/>
          <a:srcRect l="35117" t="18571" r="19367" b="5325"/>
          <a:stretch>
            <a:fillRect/>
          </a:stretch>
        </p:blipFill>
        <p:spPr bwMode="auto">
          <a:xfrm>
            <a:off x="6444208" y="1052736"/>
            <a:ext cx="20882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5.Ofertas inmobiliarias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25 Imagen"/>
          <p:cNvPicPr/>
          <p:nvPr/>
        </p:nvPicPr>
        <p:blipFill>
          <a:blip r:embed="rId3" cstate="print"/>
          <a:srcRect l="23176" t="21618" r="59765" b="52353"/>
          <a:stretch>
            <a:fillRect/>
          </a:stretch>
        </p:blipFill>
        <p:spPr bwMode="auto">
          <a:xfrm>
            <a:off x="3275856" y="1916832"/>
            <a:ext cx="1656184" cy="116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32 CuadroTexto"/>
          <p:cNvSpPr txBox="1"/>
          <p:nvPr/>
        </p:nvSpPr>
        <p:spPr>
          <a:xfrm>
            <a:off x="5940152" y="1268760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Imágenes de las viviendas seleccionadas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2123728" y="2276872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1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3" name="42 Imagen"/>
          <p:cNvPicPr/>
          <p:nvPr/>
        </p:nvPicPr>
        <p:blipFill>
          <a:blip r:embed="rId4" cstate="print"/>
          <a:srcRect l="15647" t="14412" r="52000" b="62794"/>
          <a:stretch>
            <a:fillRect/>
          </a:stretch>
        </p:blipFill>
        <p:spPr bwMode="auto">
          <a:xfrm>
            <a:off x="2123728" y="1052736"/>
            <a:ext cx="1896497" cy="117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43 Rectángulo"/>
          <p:cNvSpPr/>
          <p:nvPr/>
        </p:nvSpPr>
        <p:spPr>
          <a:xfrm>
            <a:off x="3347864" y="3212976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2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5" name="44 Imagen"/>
          <p:cNvPicPr/>
          <p:nvPr/>
        </p:nvPicPr>
        <p:blipFill>
          <a:blip r:embed="rId5" cstate="print"/>
          <a:srcRect l="29765" t="25378" r="49059" b="42202"/>
          <a:stretch>
            <a:fillRect/>
          </a:stretch>
        </p:blipFill>
        <p:spPr bwMode="auto">
          <a:xfrm>
            <a:off x="4716016" y="2780928"/>
            <a:ext cx="1781299" cy="117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45 Rectángulo"/>
          <p:cNvSpPr/>
          <p:nvPr/>
        </p:nvSpPr>
        <p:spPr>
          <a:xfrm>
            <a:off x="4716016" y="3933056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3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7" name="46 Imagen"/>
          <p:cNvPicPr/>
          <p:nvPr/>
        </p:nvPicPr>
        <p:blipFill>
          <a:blip r:embed="rId6" cstate="print"/>
          <a:srcRect l="32887" t="25588" r="51647" b="42206"/>
          <a:stretch>
            <a:fillRect/>
          </a:stretch>
        </p:blipFill>
        <p:spPr bwMode="auto">
          <a:xfrm>
            <a:off x="5940152" y="3645024"/>
            <a:ext cx="1709291" cy="115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47 Rectángulo"/>
          <p:cNvSpPr/>
          <p:nvPr/>
        </p:nvSpPr>
        <p:spPr>
          <a:xfrm>
            <a:off x="5940152" y="4869160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4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9" name="48 Imagen"/>
          <p:cNvPicPr/>
          <p:nvPr/>
        </p:nvPicPr>
        <p:blipFill>
          <a:blip r:embed="rId7" cstate="print"/>
          <a:srcRect l="29593" t="25294" r="48824" b="41912"/>
          <a:stretch>
            <a:fillRect/>
          </a:stretch>
        </p:blipFill>
        <p:spPr bwMode="auto">
          <a:xfrm>
            <a:off x="7020272" y="4581128"/>
            <a:ext cx="1907704" cy="11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49 Rectángulo"/>
          <p:cNvSpPr/>
          <p:nvPr/>
        </p:nvSpPr>
        <p:spPr>
          <a:xfrm>
            <a:off x="7164288" y="5733256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5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" name="50 Imagen"/>
          <p:cNvPicPr/>
          <p:nvPr/>
        </p:nvPicPr>
        <p:blipFill>
          <a:blip r:embed="rId8" cstate="print"/>
          <a:srcRect l="21647" t="25294" r="40824" b="42206"/>
          <a:stretch>
            <a:fillRect/>
          </a:stretch>
        </p:blipFill>
        <p:spPr bwMode="auto">
          <a:xfrm>
            <a:off x="7020272" y="2708920"/>
            <a:ext cx="1828800" cy="117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51 Rectángulo"/>
          <p:cNvSpPr/>
          <p:nvPr/>
        </p:nvSpPr>
        <p:spPr>
          <a:xfrm>
            <a:off x="8100392" y="3933056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6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3" name="52 Imagen"/>
          <p:cNvPicPr/>
          <p:nvPr/>
        </p:nvPicPr>
        <p:blipFill>
          <a:blip r:embed="rId9" cstate="print"/>
          <a:srcRect l="16706" t="21618" r="53176" b="52647"/>
          <a:stretch>
            <a:fillRect/>
          </a:stretch>
        </p:blipFill>
        <p:spPr bwMode="auto">
          <a:xfrm>
            <a:off x="2915816" y="3789040"/>
            <a:ext cx="1876301" cy="1318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53 Rectángulo"/>
          <p:cNvSpPr/>
          <p:nvPr/>
        </p:nvSpPr>
        <p:spPr>
          <a:xfrm>
            <a:off x="2915816" y="5229200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7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5.Ofertas inmobiliarias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4282" y="414338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6.Encuesta de la oferta y la demanda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CuadroTexto"/>
          <p:cNvSpPr txBox="1"/>
          <p:nvPr/>
        </p:nvSpPr>
        <p:spPr>
          <a:xfrm>
            <a:off x="5940152" y="1268760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Imágenes de las viviendas seleccionadas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1979712" y="2348880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8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43 Rectángulo"/>
          <p:cNvSpPr/>
          <p:nvPr/>
        </p:nvSpPr>
        <p:spPr>
          <a:xfrm>
            <a:off x="3203848" y="3140968"/>
            <a:ext cx="773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9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4499992" y="4005064"/>
            <a:ext cx="9361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10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47 Rectángulo"/>
          <p:cNvSpPr/>
          <p:nvPr/>
        </p:nvSpPr>
        <p:spPr>
          <a:xfrm>
            <a:off x="5724128" y="4941168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11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49 Rectángulo"/>
          <p:cNvSpPr/>
          <p:nvPr/>
        </p:nvSpPr>
        <p:spPr>
          <a:xfrm>
            <a:off x="6948264" y="5805264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 12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51 Rectángulo"/>
          <p:cNvSpPr/>
          <p:nvPr/>
        </p:nvSpPr>
        <p:spPr>
          <a:xfrm>
            <a:off x="7884368" y="4077072"/>
            <a:ext cx="1043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13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53 Rectángulo"/>
          <p:cNvSpPr/>
          <p:nvPr/>
        </p:nvSpPr>
        <p:spPr>
          <a:xfrm>
            <a:off x="2339752" y="5013176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14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2" name="31 Imagen"/>
          <p:cNvPicPr/>
          <p:nvPr/>
        </p:nvPicPr>
        <p:blipFill>
          <a:blip r:embed="rId3" cstate="print"/>
          <a:srcRect l="16941" t="23971" r="36118" b="31470"/>
          <a:stretch>
            <a:fillRect/>
          </a:stretch>
        </p:blipFill>
        <p:spPr bwMode="auto">
          <a:xfrm>
            <a:off x="2123728" y="1124744"/>
            <a:ext cx="1781299" cy="119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33 Imagen"/>
          <p:cNvPicPr/>
          <p:nvPr/>
        </p:nvPicPr>
        <p:blipFill>
          <a:blip r:embed="rId4" cstate="print"/>
          <a:srcRect l="26138" t="24299" r="45605" b="31522"/>
          <a:stretch>
            <a:fillRect/>
          </a:stretch>
        </p:blipFill>
        <p:spPr bwMode="auto">
          <a:xfrm>
            <a:off x="3347864" y="1988840"/>
            <a:ext cx="1757548" cy="110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34 Imagen"/>
          <p:cNvPicPr/>
          <p:nvPr/>
        </p:nvPicPr>
        <p:blipFill>
          <a:blip r:embed="rId5" cstate="print"/>
          <a:srcRect l="26189" t="23873" r="45626" b="31859"/>
          <a:stretch>
            <a:fillRect/>
          </a:stretch>
        </p:blipFill>
        <p:spPr bwMode="auto">
          <a:xfrm>
            <a:off x="4572000" y="2780928"/>
            <a:ext cx="1757548" cy="12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35 Imagen"/>
          <p:cNvPicPr/>
          <p:nvPr/>
        </p:nvPicPr>
        <p:blipFill>
          <a:blip r:embed="rId6" cstate="print"/>
          <a:srcRect l="17216" t="14218" r="36274" b="42338"/>
          <a:stretch>
            <a:fillRect/>
          </a:stretch>
        </p:blipFill>
        <p:spPr bwMode="auto">
          <a:xfrm>
            <a:off x="5508104" y="3789040"/>
            <a:ext cx="1805049" cy="110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36 Imagen"/>
          <p:cNvPicPr/>
          <p:nvPr/>
        </p:nvPicPr>
        <p:blipFill>
          <a:blip r:embed="rId7" cstate="print"/>
          <a:srcRect l="13681" t="40600" r="63321" b="37599"/>
          <a:stretch>
            <a:fillRect/>
          </a:stretch>
        </p:blipFill>
        <p:spPr bwMode="auto">
          <a:xfrm>
            <a:off x="7092280" y="4653136"/>
            <a:ext cx="1757548" cy="109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37 Imagen"/>
          <p:cNvPicPr/>
          <p:nvPr/>
        </p:nvPicPr>
        <p:blipFill>
          <a:blip r:embed="rId8" cstate="print"/>
          <a:srcRect l="13713" t="40758" r="63321" b="37757"/>
          <a:stretch>
            <a:fillRect/>
          </a:stretch>
        </p:blipFill>
        <p:spPr bwMode="auto">
          <a:xfrm>
            <a:off x="7020272" y="2852936"/>
            <a:ext cx="1686296" cy="112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38 Imagen"/>
          <p:cNvPicPr/>
          <p:nvPr/>
        </p:nvPicPr>
        <p:blipFill>
          <a:blip r:embed="rId9" cstate="print"/>
          <a:srcRect l="24420" t="31460" r="50176" b="26330"/>
          <a:stretch>
            <a:fillRect/>
          </a:stretch>
        </p:blipFill>
        <p:spPr bwMode="auto">
          <a:xfrm>
            <a:off x="2915816" y="3861048"/>
            <a:ext cx="1733798" cy="112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39 Imagen"/>
          <p:cNvPicPr/>
          <p:nvPr/>
        </p:nvPicPr>
        <p:blipFill>
          <a:blip r:embed="rId10" cstate="print"/>
          <a:srcRect l="10772" t="50395" r="48154" b="11374"/>
          <a:stretch>
            <a:fillRect/>
          </a:stretch>
        </p:blipFill>
        <p:spPr bwMode="auto">
          <a:xfrm>
            <a:off x="3851921" y="4869161"/>
            <a:ext cx="18722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41 Rectángulo"/>
          <p:cNvSpPr/>
          <p:nvPr/>
        </p:nvSpPr>
        <p:spPr>
          <a:xfrm>
            <a:off x="3635896" y="6021288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Viv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15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2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l="31003" t="10035" r="30973" b="10000"/>
          <a:stretch>
            <a:fillRect/>
          </a:stretch>
        </p:blipFill>
        <p:spPr bwMode="auto">
          <a:xfrm>
            <a:off x="2051720" y="1052735"/>
            <a:ext cx="3600400" cy="5143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/>
          <a:srcRect l="31100" t="35170" r="32996" b="21622"/>
          <a:stretch>
            <a:fillRect/>
          </a:stretch>
        </p:blipFill>
        <p:spPr bwMode="auto">
          <a:xfrm>
            <a:off x="5724128" y="1124744"/>
            <a:ext cx="325887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CuadroTexto"/>
          <p:cNvSpPr txBox="1"/>
          <p:nvPr/>
        </p:nvSpPr>
        <p:spPr>
          <a:xfrm>
            <a:off x="6119664" y="3861048"/>
            <a:ext cx="3024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Encuesta propuesta para obtener datos reales para la promoción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2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2071670" y="571480"/>
            <a:ext cx="62150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s-ES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N= 30</a:t>
            </a:r>
          </a:p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Estarían dispuestos a pagar sobre los 100.000 €</a:t>
            </a:r>
          </a:p>
          <a:p>
            <a:pPr>
              <a:buFontTx/>
              <a:buChar char="-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Prefieren viviendas de 3 dormitorios y de 2</a:t>
            </a:r>
          </a:p>
          <a:p>
            <a:pPr>
              <a:buFontTx/>
              <a:buChar char="-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Según el estado civil prefieren unas vivienda u otras</a:t>
            </a:r>
          </a:p>
          <a:p>
            <a:pPr>
              <a:buFontTx/>
              <a:buChar char="-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La mayoría de los encuestados estarían dispuestos a cambiarse a la promoción de bajo coste</a:t>
            </a:r>
          </a:p>
          <a:p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8750" t="59326" r="20898" b="8447"/>
          <a:stretch>
            <a:fillRect/>
          </a:stretch>
        </p:blipFill>
        <p:spPr bwMode="auto">
          <a:xfrm>
            <a:off x="2285984" y="2500306"/>
            <a:ext cx="3780000" cy="161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28906" t="56662" r="48242" b="20703"/>
          <a:stretch>
            <a:fillRect/>
          </a:stretch>
        </p:blipFill>
        <p:spPr bwMode="auto">
          <a:xfrm>
            <a:off x="2285984" y="4500570"/>
            <a:ext cx="1800000" cy="142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19 CuadroTexto"/>
          <p:cNvSpPr txBox="1"/>
          <p:nvPr/>
        </p:nvSpPr>
        <p:spPr>
          <a:xfrm>
            <a:off x="2214546" y="5929330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Cambio de vivienda según las necesidades familiares</a:t>
            </a:r>
            <a:endParaRPr lang="es-ES" sz="1200" dirty="0">
              <a:latin typeface="Verdana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2214546" y="4071942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Número de dormitorios según su estado civil</a:t>
            </a:r>
          </a:p>
          <a:p>
            <a:endParaRPr lang="es-ES" sz="1200" dirty="0">
              <a:latin typeface="Verdana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28125" t="68115" r="56055" b="12842"/>
          <a:stretch>
            <a:fillRect/>
          </a:stretch>
        </p:blipFill>
        <p:spPr bwMode="auto">
          <a:xfrm>
            <a:off x="4929190" y="4500570"/>
            <a:ext cx="1440000" cy="138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22 CuadroTexto"/>
          <p:cNvSpPr txBox="1"/>
          <p:nvPr/>
        </p:nvSpPr>
        <p:spPr>
          <a:xfrm>
            <a:off x="4857752" y="5929330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Cambio de vivienda a la promoción de bajo coste</a:t>
            </a:r>
            <a:endParaRPr lang="es-ES" sz="1200" dirty="0">
              <a:latin typeface="Verdana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l="25196" t="41211" r="54882" b="33887"/>
          <a:stretch>
            <a:fillRect/>
          </a:stretch>
        </p:blipFill>
        <p:spPr bwMode="auto">
          <a:xfrm>
            <a:off x="6643702" y="2571744"/>
            <a:ext cx="1548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24 CuadroTexto"/>
          <p:cNvSpPr txBox="1"/>
          <p:nvPr/>
        </p:nvSpPr>
        <p:spPr>
          <a:xfrm>
            <a:off x="6643702" y="4071942"/>
            <a:ext cx="1062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Estado civil</a:t>
            </a:r>
          </a:p>
          <a:p>
            <a:endParaRPr lang="es-ES" sz="12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370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7.Decisión de la promoción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157192"/>
            <a:ext cx="1857388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37771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6500810" y="1142984"/>
            <a:ext cx="2643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Producto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 l="23916" t="29880" r="27063" b="37045"/>
          <a:stretch>
            <a:fillRect/>
          </a:stretch>
        </p:blipFill>
        <p:spPr bwMode="auto">
          <a:xfrm>
            <a:off x="2339751" y="2204864"/>
            <a:ext cx="648898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/>
          <a:srcRect l="34329" t="22320" r="36105" b="13421"/>
          <a:stretch>
            <a:fillRect/>
          </a:stretch>
        </p:blipFill>
        <p:spPr bwMode="auto">
          <a:xfrm>
            <a:off x="2483768" y="1196752"/>
            <a:ext cx="3672408" cy="498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5" cstate="print"/>
          <a:srcRect l="17516" t="16925" r="24013" b="20706"/>
          <a:stretch>
            <a:fillRect/>
          </a:stretch>
        </p:blipFill>
        <p:spPr bwMode="auto">
          <a:xfrm>
            <a:off x="2195736" y="1556792"/>
            <a:ext cx="680475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370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7.Decisión de la promoción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157192"/>
            <a:ext cx="1857388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37771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/>
          <a:srcRect l="26966" t="42440" r="44622" b="20705"/>
          <a:stretch>
            <a:fillRect/>
          </a:stretch>
        </p:blipFill>
        <p:spPr bwMode="auto">
          <a:xfrm>
            <a:off x="2143108" y="1071546"/>
            <a:ext cx="3357586" cy="272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20 Imagen"/>
          <p:cNvPicPr/>
          <p:nvPr/>
        </p:nvPicPr>
        <p:blipFill rotWithShape="1">
          <a:blip r:embed="rId4" cstate="print"/>
          <a:srcRect l="40214" t="37142" r="12597" b="33537"/>
          <a:stretch/>
        </p:blipFill>
        <p:spPr bwMode="auto">
          <a:xfrm>
            <a:off x="5572132" y="2571744"/>
            <a:ext cx="3492000" cy="22145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5786446" y="1285860"/>
            <a:ext cx="335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Precio              1.300 € / m2</a:t>
            </a:r>
          </a:p>
        </p:txBody>
      </p:sp>
      <p:graphicFrame>
        <p:nvGraphicFramePr>
          <p:cNvPr id="34" name="33 Tabla"/>
          <p:cNvGraphicFramePr>
            <a:graphicFrameLocks noGrp="1"/>
          </p:cNvGraphicFramePr>
          <p:nvPr/>
        </p:nvGraphicFramePr>
        <p:xfrm>
          <a:off x="2285984" y="5000635"/>
          <a:ext cx="5143536" cy="1316357"/>
        </p:xfrm>
        <a:graphic>
          <a:graphicData uri="http://schemas.openxmlformats.org/drawingml/2006/table">
            <a:tbl>
              <a:tblPr/>
              <a:tblGrid>
                <a:gridCol w="1327917"/>
                <a:gridCol w="996927"/>
                <a:gridCol w="1325280"/>
                <a:gridCol w="1493412"/>
              </a:tblGrid>
              <a:tr h="3761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Superficie útil ( m²)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Precio total vivienda(</a:t>
                      </a:r>
                      <a:r>
                        <a:rPr lang="es-ES" sz="1100">
                          <a:latin typeface="Calibri"/>
                          <a:ea typeface="Times New Roman"/>
                          <a:cs typeface="Arial"/>
                        </a:rPr>
                        <a:t>€</a:t>
                      </a: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Times New Roman"/>
                          <a:cs typeface="Times New Roman"/>
                        </a:rPr>
                        <a:t>Precio total vivienda+ garaje + trastero (</a:t>
                      </a:r>
                      <a:r>
                        <a:rPr lang="es-ES" sz="1100" dirty="0">
                          <a:latin typeface="Calibri"/>
                          <a:ea typeface="Times New Roman"/>
                          <a:cs typeface="Arial"/>
                        </a:rPr>
                        <a:t>€</a:t>
                      </a:r>
                      <a:r>
                        <a:rPr lang="es-ES" sz="1100" dirty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88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Vivienda Tipo 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73,58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96.005,00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115.505,00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Vivienda  Tipo B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42,3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54990,00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74.490,00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Vivienda Tipo C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54,85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71305,00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90.805,00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Vivienda  Tipo D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70,86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92118,00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111.618,00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Vivienda Tipo E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86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latin typeface="Arial"/>
                          <a:ea typeface="Times New Roman"/>
                          <a:cs typeface="Times New Roman"/>
                        </a:rPr>
                        <a:t>111800,00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Times New Roman"/>
                          <a:cs typeface="Times New Roman"/>
                        </a:rPr>
                        <a:t>131.300,00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21 Flecha derecha"/>
          <p:cNvSpPr/>
          <p:nvPr/>
        </p:nvSpPr>
        <p:spPr>
          <a:xfrm>
            <a:off x="6732240" y="1340768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370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7.Decisión de la promoción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157192"/>
            <a:ext cx="1857388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37771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21 Imagen"/>
          <p:cNvPicPr/>
          <p:nvPr/>
        </p:nvPicPr>
        <p:blipFill>
          <a:blip r:embed="rId3" cstate="print"/>
          <a:srcRect l="12633" t="40520" r="15271" b="45340"/>
          <a:stretch>
            <a:fillRect/>
          </a:stretch>
        </p:blipFill>
        <p:spPr bwMode="auto">
          <a:xfrm>
            <a:off x="2643174" y="2571744"/>
            <a:ext cx="5184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24 Imagen"/>
          <p:cNvPicPr/>
          <p:nvPr/>
        </p:nvPicPr>
        <p:blipFill>
          <a:blip r:embed="rId4" cstate="print"/>
          <a:srcRect l="12946" t="28831" r="12986" b="23766"/>
          <a:stretch>
            <a:fillRect/>
          </a:stretch>
        </p:blipFill>
        <p:spPr bwMode="auto">
          <a:xfrm>
            <a:off x="2643174" y="3500438"/>
            <a:ext cx="5184000" cy="282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"/>
          <p:cNvSpPr/>
          <p:nvPr/>
        </p:nvSpPr>
        <p:spPr>
          <a:xfrm>
            <a:off x="4689732" y="620688"/>
            <a:ext cx="44542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- Prensa local                  - Radio local</a:t>
            </a:r>
          </a:p>
          <a:p>
            <a:r>
              <a:rPr lang="es-ES" dirty="0" smtClean="0"/>
              <a:t>- Cartel publicitario        - Buzoneo</a:t>
            </a:r>
          </a:p>
          <a:p>
            <a:r>
              <a:rPr lang="es-ES" dirty="0" smtClean="0"/>
              <a:t>- Internet</a:t>
            </a:r>
          </a:p>
          <a:p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2483768" y="1772816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Publicidad </a:t>
            </a:r>
            <a:endParaRPr lang="es-ES" dirty="0"/>
          </a:p>
        </p:txBody>
      </p:sp>
      <p:sp>
        <p:nvSpPr>
          <p:cNvPr id="20" name="19 Flecha derecha"/>
          <p:cNvSpPr/>
          <p:nvPr/>
        </p:nvSpPr>
        <p:spPr>
          <a:xfrm>
            <a:off x="4067944" y="1844824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357166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370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157192"/>
            <a:ext cx="1857388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8.Estudio  económico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37771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24604" t="50000" r="32872" b="18815"/>
          <a:stretch>
            <a:fillRect/>
          </a:stretch>
        </p:blipFill>
        <p:spPr bwMode="auto">
          <a:xfrm>
            <a:off x="2285984" y="3571876"/>
            <a:ext cx="4500000" cy="20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1772" t="28265" r="64175" b="56615"/>
          <a:stretch>
            <a:fillRect/>
          </a:stretch>
        </p:blipFill>
        <p:spPr bwMode="auto">
          <a:xfrm>
            <a:off x="2195736" y="1772816"/>
            <a:ext cx="4500000" cy="122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CuadroTexto"/>
          <p:cNvSpPr txBox="1"/>
          <p:nvPr/>
        </p:nvSpPr>
        <p:spPr>
          <a:xfrm>
            <a:off x="2285984" y="3214686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Estructura de gastos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195736" y="1340768"/>
            <a:ext cx="4320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Cuenta de resultados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370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157192"/>
            <a:ext cx="1857388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8.Estudio  económico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30570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9.Estudio financiero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 cstate="print"/>
          <a:srcRect l="2160" t="49055" r="62994" b="42440"/>
          <a:stretch>
            <a:fillRect/>
          </a:stretch>
        </p:blipFill>
        <p:spPr bwMode="auto">
          <a:xfrm>
            <a:off x="2267744" y="1772816"/>
            <a:ext cx="4464000" cy="75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CuadroTexto"/>
          <p:cNvSpPr txBox="1"/>
          <p:nvPr/>
        </p:nvSpPr>
        <p:spPr>
          <a:xfrm>
            <a:off x="7055768" y="184482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promoción es rentable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21 Flecha derecha"/>
          <p:cNvSpPr/>
          <p:nvPr/>
        </p:nvSpPr>
        <p:spPr>
          <a:xfrm>
            <a:off x="6804248" y="1988840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2195736" y="126876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Medidas estáticas         Rentabilidad  a partir  de la cuenta de resultados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l="21060" t="60395" r="62994" b="19760"/>
          <a:stretch>
            <a:fillRect/>
          </a:stretch>
        </p:blipFill>
        <p:spPr bwMode="auto">
          <a:xfrm>
            <a:off x="2411759" y="3861048"/>
            <a:ext cx="2304000" cy="210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 l="51772" t="54725" r="18107" b="19760"/>
          <a:stretch>
            <a:fillRect/>
          </a:stretch>
        </p:blipFill>
        <p:spPr bwMode="auto">
          <a:xfrm>
            <a:off x="4788024" y="3861045"/>
            <a:ext cx="3924000" cy="207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25 Conector recto de flecha"/>
          <p:cNvCxnSpPr/>
          <p:nvPr/>
        </p:nvCxnSpPr>
        <p:spPr>
          <a:xfrm>
            <a:off x="4139952" y="141277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2339752" y="306896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Medidas dinámicas       VAN (Valor actual Neto)</a:t>
            </a:r>
          </a:p>
          <a:p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TIR (Tasa Interna de rentabilidad)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29 Conector recto de flecha"/>
          <p:cNvCxnSpPr/>
          <p:nvPr/>
        </p:nvCxnSpPr>
        <p:spPr>
          <a:xfrm>
            <a:off x="4283968" y="321297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Resultados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V- Conclusiones</a:t>
            </a:r>
            <a:endParaRPr lang="es-ES" dirty="0">
              <a:solidFill>
                <a:schemeClr val="tx2">
                  <a:lumMod val="50000"/>
                  <a:lumOff val="5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107154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1.Búsqueda del solar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406" y="1535800"/>
            <a:ext cx="1857388" cy="8930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2.Características y descripción del solar. Información urbanística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14282" y="2571744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3.Estudio del </a:t>
            </a:r>
            <a:r>
              <a:rPr lang="es-ES" sz="1050" dirty="0" err="1" smtClean="0">
                <a:latin typeface="Verdana" pitchFamily="34" charset="0"/>
              </a:rPr>
              <a:t>macroentorno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282" y="3071810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4.Estudio del </a:t>
            </a:r>
            <a:r>
              <a:rPr lang="es-ES" sz="1050" dirty="0" err="1" smtClean="0">
                <a:latin typeface="Verdana" pitchFamily="34" charset="0"/>
              </a:rPr>
              <a:t>microentorno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3571876"/>
            <a:ext cx="1857388" cy="3571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5.Ofertas inmobiliarias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51520" y="4077072"/>
            <a:ext cx="1857388" cy="5097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bg1"/>
                </a:solidFill>
                <a:latin typeface="Verdana" pitchFamily="34" charset="0"/>
              </a:rPr>
              <a:t>Fase 6.Encuesta de la oferta y la demanda</a:t>
            </a:r>
            <a:endParaRPr lang="es-ES" sz="105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282" y="4714884"/>
            <a:ext cx="1857388" cy="370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7.Decisión de la promoción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282" y="5214950"/>
            <a:ext cx="1857388" cy="28575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latin typeface="Verdana" pitchFamily="34" charset="0"/>
              </a:rPr>
              <a:t>Fase 8.Estudio  económico</a:t>
            </a:r>
            <a:endParaRPr lang="es-ES" sz="1050" dirty="0">
              <a:latin typeface="Verdana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14282" y="5643578"/>
            <a:ext cx="1857388" cy="37771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 smtClean="0">
                <a:latin typeface="Verdana" pitchFamily="34" charset="0"/>
              </a:rPr>
              <a:t>Fase 9.Estudio financiero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1953" t="23149" r="32934" b="53662"/>
          <a:stretch>
            <a:fillRect/>
          </a:stretch>
        </p:blipFill>
        <p:spPr bwMode="auto">
          <a:xfrm>
            <a:off x="2699792" y="1484784"/>
            <a:ext cx="5929354" cy="1689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7226" t="47802" r="56445" b="13112"/>
          <a:stretch>
            <a:fillRect/>
          </a:stretch>
        </p:blipFill>
        <p:spPr bwMode="auto">
          <a:xfrm>
            <a:off x="2285984" y="3286124"/>
            <a:ext cx="29880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 l="54688" t="47803" r="6640" b="14844"/>
          <a:stretch>
            <a:fillRect/>
          </a:stretch>
        </p:blipFill>
        <p:spPr bwMode="auto">
          <a:xfrm>
            <a:off x="5643570" y="3286124"/>
            <a:ext cx="32760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21 CuadroTexto"/>
          <p:cNvSpPr txBox="1"/>
          <p:nvPr/>
        </p:nvSpPr>
        <p:spPr>
          <a:xfrm>
            <a:off x="2214546" y="5929330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Verdana" pitchFamily="34" charset="0"/>
              </a:rPr>
              <a:t>Coste del capital medio ponderado anual</a:t>
            </a:r>
            <a:endParaRPr lang="es-ES" sz="1200" dirty="0">
              <a:latin typeface="Verdana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143504" y="5929330"/>
            <a:ext cx="1714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sz="1200" dirty="0" smtClean="0">
                <a:latin typeface="Verdana" pitchFamily="34" charset="0"/>
              </a:rPr>
              <a:t>Rentabilidad</a:t>
            </a:r>
            <a:endParaRPr lang="es-ES" sz="1200" dirty="0">
              <a:latin typeface="Verdana" pitchFamily="34" charset="0"/>
            </a:endParaRPr>
          </a:p>
        </p:txBody>
      </p:sp>
      <p:sp>
        <p:nvSpPr>
          <p:cNvPr id="27" name="26 Flecha derecha"/>
          <p:cNvSpPr/>
          <p:nvPr/>
        </p:nvSpPr>
        <p:spPr>
          <a:xfrm>
            <a:off x="2195736" y="1700808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Flecha derecha"/>
          <p:cNvSpPr/>
          <p:nvPr/>
        </p:nvSpPr>
        <p:spPr>
          <a:xfrm>
            <a:off x="2195736" y="2348880"/>
            <a:ext cx="432048" cy="216024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Conclusiones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V- Conclusiones</a:t>
            </a:r>
            <a:endParaRPr lang="es-ES" dirty="0">
              <a:solidFill>
                <a:schemeClr val="bg1"/>
              </a:solidFill>
              <a:latin typeface="Adobe Caslon Pro Bold" pitchFamily="18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14282" y="1000108"/>
            <a:ext cx="864399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786314" y="285728"/>
            <a:ext cx="4143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dirty="0" smtClean="0">
                <a:latin typeface="Adobe Caslon Pro Bold" pitchFamily="18" charset="0"/>
              </a:rPr>
              <a:t>Conclusiones</a:t>
            </a:r>
          </a:p>
          <a:p>
            <a:pPr algn="r"/>
            <a:endParaRPr lang="es-ES" sz="4400" dirty="0">
              <a:latin typeface="Adobe Caslon Pro Bol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6429396"/>
            <a:ext cx="9144000" cy="4286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85720" y="6488668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I-Introducción  II-Objetivos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III-Metodología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IV-Resultados</a:t>
            </a:r>
            <a:r>
              <a:rPr lang="es-ES" dirty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dobe Caslon Pro Bold" pitchFamily="18" charset="0"/>
              </a:rPr>
              <a:t> </a:t>
            </a:r>
            <a:r>
              <a:rPr lang="es-ES" dirty="0" smtClean="0">
                <a:solidFill>
                  <a:schemeClr val="bg1"/>
                </a:solidFill>
                <a:latin typeface="Adobe Caslon Pro Bold" pitchFamily="18" charset="0"/>
              </a:rPr>
              <a:t>V- Conclusiones</a:t>
            </a:r>
            <a:endParaRPr lang="es-ES" dirty="0">
              <a:solidFill>
                <a:schemeClr val="bg1"/>
              </a:solidFill>
              <a:latin typeface="Adobe Caslon Pro Bold" pitchFamily="18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539552" y="1628800"/>
            <a:ext cx="66967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Promoción inmobiliaria de gran rentabilidad, causado por el bajo precio del solar.</a:t>
            </a:r>
          </a:p>
          <a:p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La financiación más favorable para esta promoción , es la de 100% socios con K= 7,36%. Pero si por el contrario, no se encuentran socios dispuestos a invertir, la otra solución elegida sería el préstamo americano con k=7,67%.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 La promoción parece que es fácil de vender. Pero al tratarse de una gran promoción de 90 viviendas, nos encontraremos con problemas de vender todas las viviendas.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/>
        </p:nvSpPr>
        <p:spPr>
          <a:xfrm>
            <a:off x="2339752" y="4005064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00034" y="714356"/>
            <a:ext cx="7929618" cy="185738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357158" y="54292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>
                <a:latin typeface="Verdana" pitchFamily="34" charset="0"/>
              </a:rPr>
              <a:t>Director académico:</a:t>
            </a:r>
          </a:p>
          <a:p>
            <a:r>
              <a:rPr lang="es-ES" dirty="0" err="1" smtClean="0">
                <a:latin typeface="Verdana" pitchFamily="34" charset="0"/>
              </a:rPr>
              <a:t>Llinares</a:t>
            </a:r>
            <a:r>
              <a:rPr lang="es-ES" dirty="0" smtClean="0">
                <a:latin typeface="Verdana" pitchFamily="34" charset="0"/>
              </a:rPr>
              <a:t> </a:t>
            </a:r>
            <a:r>
              <a:rPr lang="es-ES" dirty="0">
                <a:latin typeface="Verdana" pitchFamily="34" charset="0"/>
              </a:rPr>
              <a:t>Millán, Mª Carmen</a:t>
            </a:r>
          </a:p>
          <a:p>
            <a:r>
              <a:rPr lang="es-ES" dirty="0" smtClean="0">
                <a:latin typeface="Verdana" pitchFamily="34" charset="0"/>
              </a:rPr>
              <a:t>Gil </a:t>
            </a:r>
            <a:r>
              <a:rPr lang="es-ES" dirty="0" err="1">
                <a:latin typeface="Verdana" pitchFamily="34" charset="0"/>
              </a:rPr>
              <a:t>Senabre</a:t>
            </a:r>
            <a:r>
              <a:rPr lang="es-ES" dirty="0">
                <a:latin typeface="Verdana" pitchFamily="34" charset="0"/>
              </a:rPr>
              <a:t>, Doria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286248" y="5429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Autor: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Penella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Mu</a:t>
            </a:r>
            <a:r>
              <a:rPr lang="es-ES" dirty="0">
                <a:ea typeface="Calibri" pitchFamily="34" charset="0"/>
                <a:cs typeface="Arial" pitchFamily="34" charset="0"/>
              </a:rPr>
              <a:t>ñ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oz, Amparo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1 Título"/>
          <p:cNvSpPr>
            <a:spLocks noGrp="1"/>
          </p:cNvSpPr>
          <p:nvPr>
            <p:ph type="ctrTitle"/>
          </p:nvPr>
        </p:nvSpPr>
        <p:spPr>
          <a:xfrm>
            <a:off x="539552" y="500042"/>
            <a:ext cx="7747224" cy="1992854"/>
          </a:xfrm>
        </p:spPr>
        <p:txBody>
          <a:bodyPr>
            <a:noAutofit/>
          </a:bodyPr>
          <a:lstStyle/>
          <a:p>
            <a:r>
              <a:rPr lang="es-ES" sz="3600" dirty="0" smtClean="0">
                <a:latin typeface="Verdana" pitchFamily="34" charset="0"/>
              </a:rPr>
              <a:t/>
            </a:r>
            <a:br>
              <a:rPr lang="es-ES" sz="3600" dirty="0" smtClean="0">
                <a:latin typeface="Verdana" pitchFamily="34" charset="0"/>
              </a:rPr>
            </a:br>
            <a:r>
              <a:rPr lang="es-ES" sz="3600" dirty="0" smtClean="0">
                <a:latin typeface="Verdana" pitchFamily="34" charset="0"/>
              </a:rPr>
              <a:t>Viabilidad económica-financiera de una Promoción inmobiliaria en La </a:t>
            </a:r>
            <a:r>
              <a:rPr lang="es-ES" sz="3600" dirty="0" err="1" smtClean="0">
                <a:latin typeface="Verdana" pitchFamily="34" charset="0"/>
              </a:rPr>
              <a:t>Pobla</a:t>
            </a:r>
            <a:r>
              <a:rPr lang="es-ES" sz="3600" dirty="0" smtClean="0">
                <a:latin typeface="Verdana" pitchFamily="34" charset="0"/>
              </a:rPr>
              <a:t> de </a:t>
            </a:r>
            <a:r>
              <a:rPr lang="es-ES" sz="3600" dirty="0" err="1" smtClean="0">
                <a:latin typeface="Verdana" pitchFamily="34" charset="0"/>
              </a:rPr>
              <a:t>Farnals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1429</TotalTime>
  <Words>1753</Words>
  <Application>Microsoft Office PowerPoint</Application>
  <PresentationFormat>Presentación en pantalla (4:3)</PresentationFormat>
  <Paragraphs>392</Paragraphs>
  <Slides>29</Slides>
  <Notes>29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 Viabilidad económico-financiera de una promoción inmobiliaria en La Pobla de Farnals</vt:lpstr>
      <vt:lpstr>I-Introducción II-Objetivos III-Metodología IV-Resultados V- Conclusiones 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 Viabilidad económica-financiera de una Promoción inmobiliaria en La Pobla de Farnals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Viabilidad económica-financiera de una Promoción inmobiliaria en La Pobla de Farnals</dc:title>
  <dc:creator>particular</dc:creator>
  <cp:lastModifiedBy>particular</cp:lastModifiedBy>
  <cp:revision>146</cp:revision>
  <dcterms:created xsi:type="dcterms:W3CDTF">2013-06-27T15:19:43Z</dcterms:created>
  <dcterms:modified xsi:type="dcterms:W3CDTF">2013-07-15T16:32:48Z</dcterms:modified>
</cp:coreProperties>
</file>