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1" r:id="rId4"/>
    <p:sldId id="262" r:id="rId5"/>
    <p:sldId id="280" r:id="rId6"/>
    <p:sldId id="264" r:id="rId7"/>
    <p:sldId id="267" r:id="rId8"/>
    <p:sldId id="265" r:id="rId9"/>
    <p:sldId id="270" r:id="rId10"/>
    <p:sldId id="269" r:id="rId11"/>
    <p:sldId id="271" r:id="rId12"/>
    <p:sldId id="274" r:id="rId13"/>
    <p:sldId id="277" r:id="rId14"/>
    <p:sldId id="275" r:id="rId15"/>
    <p:sldId id="276" r:id="rId16"/>
    <p:sldId id="278" r:id="rId17"/>
    <p:sldId id="279" r:id="rId1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84" y="-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1F1E51-9E55-4B98-B894-7034A515BA8B}" type="datetimeFigureOut">
              <a:rPr lang="es-ES" smtClean="0"/>
              <a:pPr/>
              <a:t>14/09/2017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1F58A4-34F7-403C-8EA5-37E65857984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1F58A4-34F7-403C-8EA5-37E65857984B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F92BB-ADF7-47F8-A8A9-F6A035E955CE}" type="datetime1">
              <a:rPr lang="es-ES" smtClean="0"/>
              <a:pPr/>
              <a:t>14/09/2017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2D85-821D-45AB-96D0-3BA52B5C0CD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09B0C-B72D-4972-A8B1-C8BC0CB8AD38}" type="datetime1">
              <a:rPr lang="es-ES" smtClean="0"/>
              <a:pPr/>
              <a:t>14/09/2017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2D85-821D-45AB-96D0-3BA52B5C0CD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FC237-0CB8-40EF-AEF7-7B9550BB15A5}" type="datetime1">
              <a:rPr lang="es-ES" smtClean="0"/>
              <a:pPr/>
              <a:t>14/09/2017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2D85-821D-45AB-96D0-3BA52B5C0CD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F577E-E6B9-47F0-A2C1-79EDD06F2FC4}" type="datetime1">
              <a:rPr lang="es-ES" smtClean="0"/>
              <a:pPr/>
              <a:t>14/09/2017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2D85-821D-45AB-96D0-3BA52B5C0CD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5143D-5A97-4133-A56A-F328FAF14BF3}" type="datetime1">
              <a:rPr lang="es-ES" smtClean="0"/>
              <a:pPr/>
              <a:t>14/09/2017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2D85-821D-45AB-96D0-3BA52B5C0CD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98FFF-A148-4D3D-8F2A-08BFB7886E9E}" type="datetime1">
              <a:rPr lang="es-ES" smtClean="0"/>
              <a:pPr/>
              <a:t>14/09/2017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2D85-821D-45AB-96D0-3BA52B5C0CD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D54C-6081-4432-89A3-59C1BB12CE8D}" type="datetime1">
              <a:rPr lang="es-ES" smtClean="0"/>
              <a:pPr/>
              <a:t>14/09/2017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2D85-821D-45AB-96D0-3BA52B5C0CD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8FC0-6907-41DE-8DB7-45D7AE743B1F}" type="datetime1">
              <a:rPr lang="es-ES" smtClean="0"/>
              <a:pPr/>
              <a:t>14/09/2017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2D85-821D-45AB-96D0-3BA52B5C0CD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46DDA-351E-4287-B4B9-F0AD0CF1D21F}" type="datetime1">
              <a:rPr lang="es-ES" smtClean="0"/>
              <a:pPr/>
              <a:t>14/09/2017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2D85-821D-45AB-96D0-3BA52B5C0CD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2FE-B9E4-489A-8A7A-6CB0F1724A70}" type="datetime1">
              <a:rPr lang="es-ES" smtClean="0"/>
              <a:pPr/>
              <a:t>14/09/2017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2D85-821D-45AB-96D0-3BA52B5C0CD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39B8A-B465-4F6E-B356-1AA2E9FB9C63}" type="datetime1">
              <a:rPr lang="es-ES" smtClean="0"/>
              <a:pPr/>
              <a:t>14/09/2017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2D85-821D-45AB-96D0-3BA52B5C0CD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07169-0AAA-49EA-A6E7-D1F62345403B}" type="datetime1">
              <a:rPr lang="es-ES" smtClean="0"/>
              <a:pPr/>
              <a:t>14/09/2017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642D85-821D-45AB-96D0-3BA52B5C0CD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2348880"/>
            <a:ext cx="7772400" cy="1872208"/>
          </a:xfrm>
        </p:spPr>
        <p:txBody>
          <a:bodyPr>
            <a:noAutofit/>
          </a:bodyPr>
          <a:lstStyle/>
          <a:p>
            <a:r>
              <a:rPr lang="es-ES" sz="2800" dirty="0" smtClean="0"/>
              <a:t>Técnicas de ensayos no destructivos (NDT) aplicadas a la reparación de estructuras de </a:t>
            </a:r>
            <a:r>
              <a:rPr lang="es-ES" sz="2800" dirty="0" err="1" smtClean="0"/>
              <a:t>UAVs</a:t>
            </a:r>
            <a:r>
              <a:rPr lang="es-ES" sz="2800" dirty="0" smtClean="0"/>
              <a:t> civiles mediante re-infiltración</a:t>
            </a:r>
            <a:endParaRPr lang="es-ES" sz="28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4725144"/>
            <a:ext cx="6400800" cy="1440160"/>
          </a:xfrm>
        </p:spPr>
        <p:txBody>
          <a:bodyPr>
            <a:normAutofit lnSpcReduction="10000"/>
          </a:bodyPr>
          <a:lstStyle/>
          <a:p>
            <a:r>
              <a:rPr lang="es-ES" sz="1900" b="1" dirty="0" smtClean="0">
                <a:solidFill>
                  <a:schemeClr val="tx1"/>
                </a:solidFill>
              </a:rPr>
              <a:t>Autora:  </a:t>
            </a:r>
            <a:r>
              <a:rPr lang="es-ES" sz="1900" dirty="0" smtClean="0">
                <a:solidFill>
                  <a:schemeClr val="tx1"/>
                </a:solidFill>
              </a:rPr>
              <a:t>Andrea </a:t>
            </a:r>
            <a:r>
              <a:rPr lang="es-ES" sz="1900" dirty="0" err="1" smtClean="0">
                <a:solidFill>
                  <a:schemeClr val="tx1"/>
                </a:solidFill>
              </a:rPr>
              <a:t>Gilabert</a:t>
            </a:r>
            <a:r>
              <a:rPr lang="es-ES" sz="1900" dirty="0" smtClean="0">
                <a:solidFill>
                  <a:schemeClr val="tx1"/>
                </a:solidFill>
              </a:rPr>
              <a:t> Martínez </a:t>
            </a:r>
          </a:p>
          <a:p>
            <a:r>
              <a:rPr lang="es-ES" sz="1900" dirty="0" smtClean="0">
                <a:solidFill>
                  <a:schemeClr val="tx1"/>
                </a:solidFill>
              </a:rPr>
              <a:t>(angimar8@etsid.upv.es)</a:t>
            </a:r>
          </a:p>
          <a:p>
            <a:r>
              <a:rPr lang="es-ES" sz="1900" b="1" dirty="0" smtClean="0">
                <a:solidFill>
                  <a:schemeClr val="tx1"/>
                </a:solidFill>
              </a:rPr>
              <a:t>Dirigido por:  </a:t>
            </a:r>
            <a:r>
              <a:rPr lang="es-ES" sz="1900" dirty="0" smtClean="0">
                <a:solidFill>
                  <a:schemeClr val="tx1"/>
                </a:solidFill>
              </a:rPr>
              <a:t>Juan Antonio García Manrique</a:t>
            </a:r>
          </a:p>
          <a:p>
            <a:r>
              <a:rPr lang="es-ES" sz="1300" dirty="0" smtClean="0"/>
              <a:t>Departamento de ingeniería mecánica y de los materiales - UNIVERSITAT POLITECNICA DE VALENCIA</a:t>
            </a:r>
            <a:endParaRPr lang="es-ES" sz="1100" dirty="0" smtClean="0"/>
          </a:p>
          <a:p>
            <a:endParaRPr lang="es-ES" sz="2000" dirty="0"/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0" y="6605736"/>
            <a:ext cx="9144000" cy="252264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6 Imagen" descr="LogoUPV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52736"/>
            <a:ext cx="2774699" cy="980728"/>
          </a:xfrm>
          <a:prstGeom prst="rect">
            <a:avLst/>
          </a:prstGeom>
        </p:spPr>
      </p:pic>
      <p:pic>
        <p:nvPicPr>
          <p:cNvPr id="8" name="7 Imagen" descr="LogoETSI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24128" y="1268760"/>
            <a:ext cx="2857500" cy="733425"/>
          </a:xfrm>
          <a:prstGeom prst="rect">
            <a:avLst/>
          </a:prstGeom>
        </p:spPr>
      </p:pic>
      <p:sp>
        <p:nvSpPr>
          <p:cNvPr id="9" name="1 Título"/>
          <p:cNvSpPr txBox="1">
            <a:spLocks/>
          </p:cNvSpPr>
          <p:nvPr/>
        </p:nvSpPr>
        <p:spPr>
          <a:xfrm>
            <a:off x="683568" y="6597352"/>
            <a:ext cx="7772400" cy="2606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Técnicas de ensayos no destructivos (NDT) aplicadas a la reparación de estructuras de </a:t>
            </a:r>
            <a:r>
              <a:rPr kumimoji="0" lang="es-E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UAVs</a:t>
            </a:r>
            <a:r>
              <a:rPr kumimoji="0" lang="es-E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civiles mediante re-infiltración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0" y="6605736"/>
            <a:ext cx="9144000" cy="252264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683568" y="6597352"/>
            <a:ext cx="7772400" cy="2606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Técnicas de ensayos no destructivos (NDT) aplicadas a la reparación de estructuras de </a:t>
            </a:r>
            <a:r>
              <a:rPr kumimoji="0" lang="es-E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UAVs</a:t>
            </a:r>
            <a:r>
              <a:rPr kumimoji="0" lang="es-E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civiles mediante re-infiltración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3779912" y="188640"/>
            <a:ext cx="15841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 smtClean="0">
                <a:solidFill>
                  <a:schemeClr val="bg1"/>
                </a:solidFill>
              </a:rPr>
              <a:t>Índice</a:t>
            </a:r>
            <a:endParaRPr lang="es-ES" sz="4000" dirty="0">
              <a:solidFill>
                <a:schemeClr val="bg1"/>
              </a:solidFill>
            </a:endParaRPr>
          </a:p>
        </p:txBody>
      </p:sp>
      <p:sp>
        <p:nvSpPr>
          <p:cNvPr id="15" name="14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s-ES" dirty="0" smtClean="0"/>
              <a:t>Objetivos</a:t>
            </a:r>
          </a:p>
          <a:p>
            <a:pPr>
              <a:buFont typeface="Wingdings" pitchFamily="2" charset="2"/>
              <a:buChar char="Ø"/>
            </a:pPr>
            <a:r>
              <a:rPr lang="es-ES" dirty="0" smtClean="0"/>
              <a:t>Motivación y </a:t>
            </a:r>
            <a:r>
              <a:rPr lang="es-ES" dirty="0" smtClean="0"/>
              <a:t>justificación</a:t>
            </a:r>
            <a:endParaRPr lang="es-ES" dirty="0" smtClean="0"/>
          </a:p>
          <a:p>
            <a:pPr>
              <a:buFont typeface="Wingdings" pitchFamily="2" charset="2"/>
              <a:buChar char="Ø"/>
            </a:pPr>
            <a:r>
              <a:rPr lang="es-ES" dirty="0" smtClean="0"/>
              <a:t>Ensayo de impacto</a:t>
            </a:r>
          </a:p>
          <a:p>
            <a:pPr>
              <a:buFont typeface="Wingdings" pitchFamily="2" charset="2"/>
              <a:buChar char="Ø"/>
            </a:pPr>
            <a:r>
              <a:rPr lang="es-ES" dirty="0" smtClean="0"/>
              <a:t>Técnica de ultrasonidos</a:t>
            </a:r>
          </a:p>
          <a:p>
            <a:pPr>
              <a:buFont typeface="Wingdings" pitchFamily="2" charset="2"/>
              <a:buChar char="Ø"/>
            </a:pPr>
            <a:r>
              <a:rPr lang="es-ES" dirty="0" smtClean="0"/>
              <a:t>Ensayo de compresión</a:t>
            </a:r>
          </a:p>
          <a:p>
            <a:pPr>
              <a:buFont typeface="Wingdings" pitchFamily="2" charset="2"/>
              <a:buChar char="Ø"/>
            </a:pPr>
            <a:r>
              <a:rPr lang="es-ES" dirty="0" smtClean="0"/>
              <a:t>Conclusiones</a:t>
            </a:r>
            <a:endParaRPr lang="es-ES" dirty="0" smtClean="0"/>
          </a:p>
          <a:p>
            <a:pPr>
              <a:buFont typeface="Wingdings" pitchFamily="2" charset="2"/>
              <a:buChar char="Ø"/>
            </a:pPr>
            <a:r>
              <a:rPr lang="es-ES" dirty="0" smtClean="0"/>
              <a:t>Pliego de condiciones</a:t>
            </a:r>
          </a:p>
          <a:p>
            <a:pPr>
              <a:buFont typeface="Wingdings" pitchFamily="2" charset="2"/>
              <a:buChar char="Ø"/>
            </a:pPr>
            <a:r>
              <a:rPr lang="es-ES" dirty="0" smtClean="0"/>
              <a:t>Presupuesto</a:t>
            </a:r>
          </a:p>
        </p:txBody>
      </p:sp>
      <p:sp>
        <p:nvSpPr>
          <p:cNvPr id="17" name="1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804248" y="6237312"/>
            <a:ext cx="2133600" cy="365125"/>
          </a:xfrm>
        </p:spPr>
        <p:txBody>
          <a:bodyPr/>
          <a:lstStyle/>
          <a:p>
            <a:fld id="{89642D85-821D-45AB-96D0-3BA52B5C0CD1}" type="slidenum">
              <a:rPr lang="es-ES" sz="1600" smtClean="0">
                <a:solidFill>
                  <a:schemeClr val="tx1"/>
                </a:solidFill>
              </a:rPr>
              <a:pPr/>
              <a:t>2</a:t>
            </a:fld>
            <a:endParaRPr lang="es-ES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0" y="6605736"/>
            <a:ext cx="9144000" cy="252264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683568" y="6597352"/>
            <a:ext cx="7772400" cy="2606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Técnicas de ensayos no destructivos (NDT) aplicadas a la reparación de estructuras de </a:t>
            </a:r>
            <a:r>
              <a:rPr kumimoji="0" lang="es-E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UAVs</a:t>
            </a:r>
            <a:r>
              <a:rPr kumimoji="0" lang="es-E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civiles mediante re-infiltración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3203848" y="188640"/>
            <a:ext cx="280831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sz="4000" dirty="0" smtClean="0">
                <a:solidFill>
                  <a:schemeClr val="bg1"/>
                </a:solidFill>
              </a:rPr>
              <a:t>Objetivos</a:t>
            </a:r>
            <a:endParaRPr lang="es-ES" sz="4000" dirty="0">
              <a:solidFill>
                <a:schemeClr val="bg1"/>
              </a:solidFill>
            </a:endParaRPr>
          </a:p>
        </p:txBody>
      </p:sp>
      <p:sp>
        <p:nvSpPr>
          <p:cNvPr id="17" name="1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804248" y="6237312"/>
            <a:ext cx="2133600" cy="365125"/>
          </a:xfrm>
        </p:spPr>
        <p:txBody>
          <a:bodyPr/>
          <a:lstStyle/>
          <a:p>
            <a:fld id="{89642D85-821D-45AB-96D0-3BA52B5C0CD1}" type="slidenum">
              <a:rPr lang="es-ES" sz="1600" smtClean="0">
                <a:solidFill>
                  <a:schemeClr val="tx1"/>
                </a:solidFill>
              </a:rPr>
              <a:pPr/>
              <a:t>3</a:t>
            </a:fld>
            <a:endParaRPr lang="es-ES" sz="1600" dirty="0">
              <a:solidFill>
                <a:schemeClr val="tx1"/>
              </a:solidFill>
            </a:endParaRPr>
          </a:p>
        </p:txBody>
      </p:sp>
      <p:pic>
        <p:nvPicPr>
          <p:cNvPr id="8" name="7 Imagen" descr="Esquemareparac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068" y="1340768"/>
            <a:ext cx="8936513" cy="48965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0" y="6605736"/>
            <a:ext cx="9144000" cy="252264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683568" y="6597352"/>
            <a:ext cx="7772400" cy="2606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Técnicas de ensayos no destructivos (NDT) aplicadas a la reparación de estructuras de </a:t>
            </a:r>
            <a:r>
              <a:rPr kumimoji="0" lang="es-E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UAVs</a:t>
            </a:r>
            <a:r>
              <a:rPr kumimoji="0" lang="es-E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civiles mediante re-infiltración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1403648" y="188640"/>
            <a:ext cx="626469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sz="4000" dirty="0" smtClean="0">
                <a:solidFill>
                  <a:schemeClr val="bg1"/>
                </a:solidFill>
              </a:rPr>
              <a:t>Motivación y justificación</a:t>
            </a:r>
            <a:endParaRPr lang="es-ES" sz="4000" dirty="0">
              <a:solidFill>
                <a:schemeClr val="bg1"/>
              </a:solidFill>
            </a:endParaRPr>
          </a:p>
        </p:txBody>
      </p:sp>
      <p:sp>
        <p:nvSpPr>
          <p:cNvPr id="17" name="1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804248" y="6237312"/>
            <a:ext cx="2133600" cy="365125"/>
          </a:xfrm>
        </p:spPr>
        <p:txBody>
          <a:bodyPr/>
          <a:lstStyle/>
          <a:p>
            <a:fld id="{89642D85-821D-45AB-96D0-3BA52B5C0CD1}" type="slidenum">
              <a:rPr lang="es-ES" sz="1600" smtClean="0">
                <a:solidFill>
                  <a:schemeClr val="tx1"/>
                </a:solidFill>
              </a:rPr>
              <a:pPr/>
              <a:t>4</a:t>
            </a:fld>
            <a:endParaRPr lang="es-ES" sz="1600" dirty="0">
              <a:solidFill>
                <a:schemeClr val="tx1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67544" y="2564904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Aeronavegación</a:t>
            </a:r>
            <a:endParaRPr lang="es-ES" sz="2800" dirty="0"/>
          </a:p>
        </p:txBody>
      </p:sp>
      <p:sp>
        <p:nvSpPr>
          <p:cNvPr id="13" name="12 Flecha derecha"/>
          <p:cNvSpPr/>
          <p:nvPr/>
        </p:nvSpPr>
        <p:spPr>
          <a:xfrm>
            <a:off x="3635896" y="2564904"/>
            <a:ext cx="1368152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5" name="14 Imagen" descr="Antena.gif"/>
          <p:cNvPicPr>
            <a:picLocks noChangeAspect="1"/>
          </p:cNvPicPr>
          <p:nvPr/>
        </p:nvPicPr>
        <p:blipFill>
          <a:blip r:embed="rId2" cstate="print"/>
          <a:srcRect b="4641"/>
          <a:stretch>
            <a:fillRect/>
          </a:stretch>
        </p:blipFill>
        <p:spPr>
          <a:xfrm>
            <a:off x="5940152" y="1772816"/>
            <a:ext cx="1812294" cy="1728192"/>
          </a:xfrm>
          <a:prstGeom prst="rect">
            <a:avLst/>
          </a:prstGeom>
        </p:spPr>
      </p:pic>
      <p:sp>
        <p:nvSpPr>
          <p:cNvPr id="20" name="19 CuadroTexto"/>
          <p:cNvSpPr txBox="1"/>
          <p:nvPr/>
        </p:nvSpPr>
        <p:spPr>
          <a:xfrm>
            <a:off x="539552" y="4365104"/>
            <a:ext cx="7416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¿Por qué es tan importante la fibra de carbono en el mundo aeronáutico?</a:t>
            </a:r>
            <a:endParaRPr lang="es-E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0" y="6605736"/>
            <a:ext cx="9144000" cy="252264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683568" y="6597352"/>
            <a:ext cx="7772400" cy="2606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Técnicas de ensayos no destructivos (NDT) aplicadas a la reparación de estructuras de </a:t>
            </a:r>
            <a:r>
              <a:rPr kumimoji="0" lang="es-E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UAVs</a:t>
            </a:r>
            <a:r>
              <a:rPr kumimoji="0" lang="es-E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civiles mediante re-infiltración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1403648" y="188640"/>
            <a:ext cx="626469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sz="4000" dirty="0" smtClean="0">
                <a:solidFill>
                  <a:schemeClr val="bg1"/>
                </a:solidFill>
              </a:rPr>
              <a:t>Motivación y justificación</a:t>
            </a:r>
            <a:endParaRPr lang="es-ES" sz="4000" dirty="0">
              <a:solidFill>
                <a:schemeClr val="bg1"/>
              </a:solidFill>
            </a:endParaRPr>
          </a:p>
        </p:txBody>
      </p:sp>
      <p:sp>
        <p:nvSpPr>
          <p:cNvPr id="17" name="1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804248" y="6237312"/>
            <a:ext cx="2133600" cy="365125"/>
          </a:xfrm>
        </p:spPr>
        <p:txBody>
          <a:bodyPr/>
          <a:lstStyle/>
          <a:p>
            <a:fld id="{89642D85-821D-45AB-96D0-3BA52B5C0CD1}" type="slidenum">
              <a:rPr lang="es-ES" sz="1600" smtClean="0">
                <a:solidFill>
                  <a:schemeClr val="tx1"/>
                </a:solidFill>
              </a:rPr>
              <a:pPr/>
              <a:t>5</a:t>
            </a:fld>
            <a:endParaRPr lang="es-ES" sz="1600" dirty="0">
              <a:solidFill>
                <a:schemeClr val="tx1"/>
              </a:solidFill>
            </a:endParaRPr>
          </a:p>
        </p:txBody>
      </p:sp>
      <p:pic>
        <p:nvPicPr>
          <p:cNvPr id="19" name="18 Imagen" descr="Composite Material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484784"/>
            <a:ext cx="7961473" cy="45365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0" y="6605736"/>
            <a:ext cx="9144000" cy="252264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683568" y="6597352"/>
            <a:ext cx="7772400" cy="2606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Técnicas de ensayos no destructivos (NDT) aplicadas a la reparación de estructuras de </a:t>
            </a:r>
            <a:r>
              <a:rPr kumimoji="0" lang="es-E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UAVs</a:t>
            </a:r>
            <a:r>
              <a:rPr kumimoji="0" lang="es-E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civiles mediante re-infiltración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1403648" y="188640"/>
            <a:ext cx="626469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sz="4000" dirty="0" smtClean="0">
                <a:solidFill>
                  <a:schemeClr val="bg1"/>
                </a:solidFill>
              </a:rPr>
              <a:t>Motivación y justificación</a:t>
            </a:r>
            <a:endParaRPr lang="es-ES" sz="4000" dirty="0">
              <a:solidFill>
                <a:schemeClr val="bg1"/>
              </a:solidFill>
            </a:endParaRPr>
          </a:p>
        </p:txBody>
      </p:sp>
      <p:sp>
        <p:nvSpPr>
          <p:cNvPr id="17" name="1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804248" y="6237312"/>
            <a:ext cx="2133600" cy="365125"/>
          </a:xfrm>
        </p:spPr>
        <p:txBody>
          <a:bodyPr/>
          <a:lstStyle/>
          <a:p>
            <a:fld id="{89642D85-821D-45AB-96D0-3BA52B5C0CD1}" type="slidenum">
              <a:rPr lang="es-ES" sz="1600" smtClean="0">
                <a:solidFill>
                  <a:schemeClr val="tx1"/>
                </a:solidFill>
              </a:rPr>
              <a:pPr/>
              <a:t>6</a:t>
            </a:fld>
            <a:endParaRPr lang="es-ES" sz="1600" dirty="0">
              <a:solidFill>
                <a:schemeClr val="tx1"/>
              </a:solidFill>
            </a:endParaRPr>
          </a:p>
        </p:txBody>
      </p:sp>
      <p:sp>
        <p:nvSpPr>
          <p:cNvPr id="7" name="14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s-ES" sz="2400" dirty="0" smtClean="0"/>
              <a:t>¿En qué consiste la reparación por reinyección?</a:t>
            </a:r>
          </a:p>
          <a:p>
            <a:pPr>
              <a:buNone/>
            </a:pPr>
            <a:endParaRPr lang="es-ES" sz="2400" dirty="0" smtClean="0"/>
          </a:p>
          <a:p>
            <a:pPr>
              <a:buFont typeface="Wingdings" pitchFamily="2" charset="2"/>
              <a:buChar char="Ø"/>
            </a:pPr>
            <a:r>
              <a:rPr lang="es-ES" sz="2400" dirty="0" smtClean="0"/>
              <a:t>Ventajas</a:t>
            </a:r>
          </a:p>
          <a:p>
            <a:pPr lvl="1">
              <a:buFont typeface="Wingdings" pitchFamily="2" charset="2"/>
              <a:buChar char="Ø"/>
            </a:pPr>
            <a:r>
              <a:rPr lang="es-ES" sz="2000" dirty="0" smtClean="0"/>
              <a:t>Ahorro de tiempo.</a:t>
            </a:r>
          </a:p>
          <a:p>
            <a:pPr lvl="1">
              <a:buFont typeface="Wingdings" pitchFamily="2" charset="2"/>
              <a:buChar char="Ø"/>
            </a:pPr>
            <a:r>
              <a:rPr lang="es-ES" sz="2000" dirty="0" smtClean="0"/>
              <a:t>Ahorro de dinero. </a:t>
            </a:r>
          </a:p>
          <a:p>
            <a:pPr lvl="1">
              <a:buFont typeface="Wingdings" pitchFamily="2" charset="2"/>
              <a:buChar char="Ø"/>
            </a:pPr>
            <a:r>
              <a:rPr lang="es-ES" sz="2000" dirty="0" smtClean="0"/>
              <a:t>Permite la reparación interna de la fibra.</a:t>
            </a:r>
          </a:p>
          <a:p>
            <a:pPr lvl="1">
              <a:buFont typeface="Wingdings" pitchFamily="2" charset="2"/>
              <a:buChar char="Ø"/>
            </a:pPr>
            <a:r>
              <a:rPr lang="es-ES" sz="2000" dirty="0" smtClean="0"/>
              <a:t>No afecta a la aerodinámica de la pieza.</a:t>
            </a:r>
          </a:p>
          <a:p>
            <a:pPr lvl="1">
              <a:buFont typeface="Wingdings" pitchFamily="2" charset="2"/>
              <a:buChar char="Ø"/>
            </a:pPr>
            <a:endParaRPr lang="es-ES" sz="2000" dirty="0" smtClean="0"/>
          </a:p>
          <a:p>
            <a:pPr>
              <a:buFont typeface="Wingdings" pitchFamily="2" charset="2"/>
              <a:buChar char="Ø"/>
            </a:pPr>
            <a:r>
              <a:rPr lang="es-ES" sz="2400" dirty="0" smtClean="0"/>
              <a:t>Desventajas </a:t>
            </a:r>
          </a:p>
          <a:p>
            <a:pPr lvl="1">
              <a:buFont typeface="Wingdings" pitchFamily="2" charset="2"/>
              <a:buChar char="Ø"/>
            </a:pPr>
            <a:r>
              <a:rPr lang="es-ES" sz="2000" dirty="0" smtClean="0"/>
              <a:t>Reparación para daños “poco graves”.</a:t>
            </a:r>
          </a:p>
          <a:p>
            <a:pPr lvl="1">
              <a:buFont typeface="Wingdings" pitchFamily="2" charset="2"/>
              <a:buChar char="Ø"/>
            </a:pPr>
            <a:r>
              <a:rPr lang="es-ES" sz="2000" dirty="0" smtClean="0"/>
              <a:t>Es necesario conocer la geometría del daño.</a:t>
            </a:r>
          </a:p>
          <a:p>
            <a:pPr lvl="1">
              <a:buFont typeface="Wingdings" pitchFamily="2" charset="2"/>
              <a:buChar char="Ø"/>
            </a:pPr>
            <a:endParaRPr lang="es-ES" sz="2000" dirty="0" smtClean="0"/>
          </a:p>
        </p:txBody>
      </p:sp>
      <p:pic>
        <p:nvPicPr>
          <p:cNvPr id="8" name="7 Imagen" descr="Reparacion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8144" y="2492896"/>
            <a:ext cx="3048000" cy="29622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0" y="6605736"/>
            <a:ext cx="9144000" cy="252264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683568" y="6597352"/>
            <a:ext cx="7772400" cy="2606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Técnicas de ensayos no destructivos (NDT) aplicadas a la reparación de estructuras de </a:t>
            </a:r>
            <a:r>
              <a:rPr kumimoji="0" lang="es-E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UAVs</a:t>
            </a:r>
            <a:r>
              <a:rPr kumimoji="0" lang="es-E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civiles mediante re-infiltración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1403648" y="188640"/>
            <a:ext cx="626469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sz="4000" dirty="0" smtClean="0">
                <a:solidFill>
                  <a:schemeClr val="bg1"/>
                </a:solidFill>
              </a:rPr>
              <a:t>Ensayo de impacto</a:t>
            </a:r>
            <a:endParaRPr lang="es-ES" sz="4000" dirty="0">
              <a:solidFill>
                <a:schemeClr val="bg1"/>
              </a:solidFill>
            </a:endParaRPr>
          </a:p>
        </p:txBody>
      </p:sp>
      <p:pic>
        <p:nvPicPr>
          <p:cNvPr id="10" name="9 Marcador de contenido" descr="impact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4490" r="28061"/>
          <a:stretch>
            <a:fillRect/>
          </a:stretch>
        </p:blipFill>
        <p:spPr>
          <a:xfrm>
            <a:off x="2627784" y="1052736"/>
            <a:ext cx="3456384" cy="5463317"/>
          </a:xfrm>
        </p:spPr>
      </p:pic>
      <p:sp>
        <p:nvSpPr>
          <p:cNvPr id="17" name="1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2D85-821D-45AB-96D0-3BA52B5C0CD1}" type="slidenum">
              <a:rPr lang="es-ES" sz="1600" smtClean="0">
                <a:solidFill>
                  <a:schemeClr val="tx1"/>
                </a:solidFill>
              </a:rPr>
              <a:pPr/>
              <a:t>7</a:t>
            </a:fld>
            <a:endParaRPr lang="es-ES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0" y="6605736"/>
            <a:ext cx="9144000" cy="252264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683568" y="6597352"/>
            <a:ext cx="7772400" cy="2606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Técnicas de ensayos no destructivos (NDT) aplicadas a la reparación de estructuras de </a:t>
            </a:r>
            <a:r>
              <a:rPr kumimoji="0" lang="es-E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UAVs</a:t>
            </a:r>
            <a:r>
              <a:rPr kumimoji="0" lang="es-E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civiles mediante re-infiltración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1403648" y="188640"/>
            <a:ext cx="626469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sz="4000" dirty="0" smtClean="0">
                <a:solidFill>
                  <a:schemeClr val="bg1"/>
                </a:solidFill>
              </a:rPr>
              <a:t>Ensayo de impacto</a:t>
            </a:r>
            <a:endParaRPr lang="es-ES" sz="4000" dirty="0">
              <a:solidFill>
                <a:schemeClr val="bg1"/>
              </a:solidFill>
            </a:endParaRPr>
          </a:p>
        </p:txBody>
      </p:sp>
      <p:sp>
        <p:nvSpPr>
          <p:cNvPr id="17" name="1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2D85-821D-45AB-96D0-3BA52B5C0CD1}" type="slidenum">
              <a:rPr lang="es-ES" sz="1600" smtClean="0">
                <a:solidFill>
                  <a:schemeClr val="tx1"/>
                </a:solidFill>
              </a:rPr>
              <a:pPr/>
              <a:t>8</a:t>
            </a:fld>
            <a:endParaRPr lang="es-ES" sz="1600" dirty="0">
              <a:solidFill>
                <a:schemeClr val="tx1"/>
              </a:solidFill>
            </a:endParaRPr>
          </a:p>
        </p:txBody>
      </p:sp>
      <p:sp>
        <p:nvSpPr>
          <p:cNvPr id="14" name="14 Marcador de contenido"/>
          <p:cNvSpPr txBox="1">
            <a:spLocks/>
          </p:cNvSpPr>
          <p:nvPr/>
        </p:nvSpPr>
        <p:spPr>
          <a:xfrm>
            <a:off x="0" y="2780928"/>
            <a:ext cx="8229600" cy="19728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 han podido</a:t>
            </a:r>
            <a:r>
              <a:rPr kumimoji="0" lang="es-E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definir tres rangos:</a:t>
            </a:r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lang="es-ES" sz="2400" dirty="0" smtClean="0"/>
              <a:t>Daño no visible (0 a 9 Julios)</a:t>
            </a:r>
            <a:endParaRPr kumimoji="0" lang="es-ES" sz="24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lang="es-ES" sz="2400" baseline="0" dirty="0" smtClean="0"/>
              <a:t>Daño visible por cara trasera (10 a 15 Julios)</a:t>
            </a:r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kumimoji="0" lang="es-E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Daño visible por ambas caras (16 Julios +)</a:t>
            </a:r>
            <a:endParaRPr kumimoji="0" lang="es-E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14 Imagen" descr="Probetanodan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24228" y="1268760"/>
            <a:ext cx="2519772" cy="1679848"/>
          </a:xfrm>
          <a:prstGeom prst="rect">
            <a:avLst/>
          </a:prstGeom>
        </p:spPr>
      </p:pic>
      <p:pic>
        <p:nvPicPr>
          <p:cNvPr id="18" name="17 Imagen" descr="Probetadanodoscara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2240" y="4725144"/>
            <a:ext cx="2411760" cy="1607840"/>
          </a:xfrm>
          <a:prstGeom prst="rect">
            <a:avLst/>
          </a:prstGeom>
        </p:spPr>
      </p:pic>
      <p:pic>
        <p:nvPicPr>
          <p:cNvPr id="1026" name="Picture 2" descr="C:\Users\Andrea Gilabert\Desktop\TFG\Imagenes\IMG_266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5" y="3068960"/>
            <a:ext cx="2555776" cy="16668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0" y="6605736"/>
            <a:ext cx="9144000" cy="252264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683568" y="6597352"/>
            <a:ext cx="7772400" cy="2606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Técnicas de ensayos no destructivos (NDT) aplicadas a la reparación de estructuras de </a:t>
            </a:r>
            <a:r>
              <a:rPr kumimoji="0" lang="es-E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UAVs</a:t>
            </a:r>
            <a:r>
              <a:rPr kumimoji="0" lang="es-E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civiles mediante re-infiltración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1403648" y="188640"/>
            <a:ext cx="626469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sz="4000" dirty="0" smtClean="0">
                <a:solidFill>
                  <a:schemeClr val="bg1"/>
                </a:solidFill>
              </a:rPr>
              <a:t>Técnica de ultrasonidos </a:t>
            </a:r>
            <a:endParaRPr lang="es-ES" sz="4000" dirty="0">
              <a:solidFill>
                <a:schemeClr val="bg1"/>
              </a:solidFill>
            </a:endParaRPr>
          </a:p>
        </p:txBody>
      </p:sp>
      <p:sp>
        <p:nvSpPr>
          <p:cNvPr id="17" name="1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2D85-821D-45AB-96D0-3BA52B5C0CD1}" type="slidenum">
              <a:rPr lang="es-ES" sz="1600" smtClean="0">
                <a:solidFill>
                  <a:schemeClr val="tx1"/>
                </a:solidFill>
              </a:rPr>
              <a:pPr/>
              <a:t>9</a:t>
            </a:fld>
            <a:endParaRPr lang="es-ES" sz="1600" dirty="0">
              <a:solidFill>
                <a:schemeClr val="tx1"/>
              </a:solidFill>
            </a:endParaRPr>
          </a:p>
        </p:txBody>
      </p:sp>
      <p:pic>
        <p:nvPicPr>
          <p:cNvPr id="11" name="10 Imagen" descr="Omnisc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1196752"/>
            <a:ext cx="6480719" cy="5342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0" y="6605736"/>
            <a:ext cx="9144000" cy="252264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683568" y="6597352"/>
            <a:ext cx="7772400" cy="2606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Técnicas de ensayos no destructivos (NDT) aplicadas a la reparación de estructuras de </a:t>
            </a:r>
            <a:r>
              <a:rPr kumimoji="0" lang="es-E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UAVs</a:t>
            </a:r>
            <a:r>
              <a:rPr kumimoji="0" lang="es-E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civiles mediante re-infiltración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1403648" y="188640"/>
            <a:ext cx="626469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sz="4000" dirty="0" smtClean="0">
                <a:solidFill>
                  <a:schemeClr val="bg1"/>
                </a:solidFill>
              </a:rPr>
              <a:t>Técnica de ultrasonidos </a:t>
            </a:r>
            <a:endParaRPr lang="es-ES" sz="4000" dirty="0">
              <a:solidFill>
                <a:schemeClr val="bg1"/>
              </a:solidFill>
            </a:endParaRPr>
          </a:p>
        </p:txBody>
      </p:sp>
      <p:sp>
        <p:nvSpPr>
          <p:cNvPr id="17" name="1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2D85-821D-45AB-96D0-3BA52B5C0CD1}" type="slidenum">
              <a:rPr lang="es-ES" sz="1600" smtClean="0">
                <a:solidFill>
                  <a:schemeClr val="tx1"/>
                </a:solidFill>
              </a:rPr>
              <a:pPr/>
              <a:t>10</a:t>
            </a:fld>
            <a:endParaRPr lang="es-ES" sz="1600" dirty="0">
              <a:solidFill>
                <a:schemeClr val="tx1"/>
              </a:solidFill>
            </a:endParaRPr>
          </a:p>
        </p:txBody>
      </p:sp>
      <p:pic>
        <p:nvPicPr>
          <p:cNvPr id="23" name="22 Imagen" descr="IMG_27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2492896"/>
            <a:ext cx="2915816" cy="1943877"/>
          </a:xfrm>
          <a:prstGeom prst="rect">
            <a:avLst/>
          </a:prstGeom>
        </p:spPr>
      </p:pic>
      <p:sp>
        <p:nvSpPr>
          <p:cNvPr id="24" name="14 Marcador de contenido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60466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s-ES" dirty="0" smtClean="0"/>
              <a:t>Análisis de las placas impactadas</a:t>
            </a:r>
          </a:p>
        </p:txBody>
      </p:sp>
      <p:pic>
        <p:nvPicPr>
          <p:cNvPr id="25" name="24 Imagen" descr="Jabon.jpg"/>
          <p:cNvPicPr>
            <a:picLocks noChangeAspect="1"/>
          </p:cNvPicPr>
          <p:nvPr/>
        </p:nvPicPr>
        <p:blipFill>
          <a:blip r:embed="rId3" cstate="print"/>
          <a:srcRect t="2407" b="26203"/>
          <a:stretch>
            <a:fillRect/>
          </a:stretch>
        </p:blipFill>
        <p:spPr>
          <a:xfrm>
            <a:off x="1979712" y="5085184"/>
            <a:ext cx="1917192" cy="1224136"/>
          </a:xfrm>
          <a:prstGeom prst="rect">
            <a:avLst/>
          </a:prstGeom>
        </p:spPr>
      </p:pic>
      <p:sp>
        <p:nvSpPr>
          <p:cNvPr id="26" name="25 Cruz"/>
          <p:cNvSpPr/>
          <p:nvPr/>
        </p:nvSpPr>
        <p:spPr>
          <a:xfrm>
            <a:off x="4283968" y="5301208"/>
            <a:ext cx="792088" cy="720080"/>
          </a:xfrm>
          <a:prstGeom prst="plus">
            <a:avLst>
              <a:gd name="adj" fmla="val 3709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7" name="26 Imagen" descr="Agua.jpg"/>
          <p:cNvPicPr>
            <a:picLocks noChangeAspect="1"/>
          </p:cNvPicPr>
          <p:nvPr/>
        </p:nvPicPr>
        <p:blipFill>
          <a:blip r:embed="rId4" cstate="print"/>
          <a:srcRect l="21526" r="24659"/>
          <a:stretch>
            <a:fillRect/>
          </a:stretch>
        </p:blipFill>
        <p:spPr>
          <a:xfrm>
            <a:off x="5364088" y="4941168"/>
            <a:ext cx="1080120" cy="1338064"/>
          </a:xfrm>
          <a:prstGeom prst="rect">
            <a:avLst/>
          </a:prstGeom>
        </p:spPr>
      </p:pic>
      <p:pic>
        <p:nvPicPr>
          <p:cNvPr id="28" name="27 Imagen" descr="IMG_266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76056" y="2348880"/>
            <a:ext cx="3348372" cy="22322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0" y="6605736"/>
            <a:ext cx="9144000" cy="252264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683568" y="6597352"/>
            <a:ext cx="7772400" cy="2606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Técnicas de ensayos no destructivos (NDT) aplicadas a la reparación de estructuras de </a:t>
            </a:r>
            <a:r>
              <a:rPr kumimoji="0" lang="es-E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UAVs</a:t>
            </a:r>
            <a:r>
              <a:rPr kumimoji="0" lang="es-E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civiles mediante re-infiltración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1403648" y="188640"/>
            <a:ext cx="626469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sz="4000" dirty="0" smtClean="0">
                <a:solidFill>
                  <a:schemeClr val="bg1"/>
                </a:solidFill>
              </a:rPr>
              <a:t>Técnica de ultrasonidos </a:t>
            </a:r>
            <a:endParaRPr lang="es-ES" sz="4000" dirty="0">
              <a:solidFill>
                <a:schemeClr val="bg1"/>
              </a:solidFill>
            </a:endParaRPr>
          </a:p>
        </p:txBody>
      </p:sp>
      <p:sp>
        <p:nvSpPr>
          <p:cNvPr id="17" name="1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2D85-821D-45AB-96D0-3BA52B5C0CD1}" type="slidenum">
              <a:rPr lang="es-ES" sz="1600" smtClean="0">
                <a:solidFill>
                  <a:schemeClr val="tx1"/>
                </a:solidFill>
              </a:rPr>
              <a:pPr/>
              <a:t>11</a:t>
            </a:fld>
            <a:endParaRPr lang="es-ES" sz="1600" dirty="0">
              <a:solidFill>
                <a:schemeClr val="tx1"/>
              </a:solidFill>
            </a:endParaRPr>
          </a:p>
        </p:txBody>
      </p:sp>
      <p:sp>
        <p:nvSpPr>
          <p:cNvPr id="24" name="14 Marcador de contenido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60466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s-ES" dirty="0" smtClean="0"/>
              <a:t>Resultados del análisis</a:t>
            </a:r>
          </a:p>
        </p:txBody>
      </p:sp>
      <p:pic>
        <p:nvPicPr>
          <p:cNvPr id="13" name="12 Imagen" descr="File008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060848"/>
            <a:ext cx="3744416" cy="923876"/>
          </a:xfrm>
          <a:prstGeom prst="rect">
            <a:avLst/>
          </a:prstGeom>
        </p:spPr>
      </p:pic>
      <p:sp>
        <p:nvSpPr>
          <p:cNvPr id="14" name="13 CuadroTexto"/>
          <p:cNvSpPr txBox="1"/>
          <p:nvPr/>
        </p:nvSpPr>
        <p:spPr>
          <a:xfrm>
            <a:off x="179512" y="3068960"/>
            <a:ext cx="3672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Análisis placa LVI0303</a:t>
            </a:r>
            <a:endParaRPr lang="es-ES" sz="1600" dirty="0"/>
          </a:p>
        </p:txBody>
      </p:sp>
      <p:pic>
        <p:nvPicPr>
          <p:cNvPr id="15" name="14 Imagen" descr="File008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2060848"/>
            <a:ext cx="3744416" cy="948027"/>
          </a:xfrm>
          <a:prstGeom prst="rect">
            <a:avLst/>
          </a:prstGeom>
        </p:spPr>
      </p:pic>
      <p:sp>
        <p:nvSpPr>
          <p:cNvPr id="16" name="15 CuadroTexto"/>
          <p:cNvSpPr txBox="1"/>
          <p:nvPr/>
        </p:nvSpPr>
        <p:spPr>
          <a:xfrm>
            <a:off x="5292080" y="3068960"/>
            <a:ext cx="30963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Análisis placa LVI0501</a:t>
            </a:r>
            <a:endParaRPr lang="es-ES" sz="1600" dirty="0"/>
          </a:p>
        </p:txBody>
      </p:sp>
      <p:pic>
        <p:nvPicPr>
          <p:cNvPr id="20" name="19 Imagen" descr="File007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3429000"/>
            <a:ext cx="3888432" cy="936104"/>
          </a:xfrm>
          <a:prstGeom prst="rect">
            <a:avLst/>
          </a:prstGeom>
        </p:spPr>
      </p:pic>
      <p:sp>
        <p:nvSpPr>
          <p:cNvPr id="21" name="20 CuadroTexto"/>
          <p:cNvSpPr txBox="1"/>
          <p:nvPr/>
        </p:nvSpPr>
        <p:spPr>
          <a:xfrm>
            <a:off x="467544" y="4437112"/>
            <a:ext cx="30963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Análisis placa LVI1002</a:t>
            </a:r>
            <a:endParaRPr lang="es-ES" sz="1600" dirty="0"/>
          </a:p>
        </p:txBody>
      </p:sp>
      <p:pic>
        <p:nvPicPr>
          <p:cNvPr id="30" name="29 Imagen" descr="File009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60032" y="3501008"/>
            <a:ext cx="3799482" cy="936104"/>
          </a:xfrm>
          <a:prstGeom prst="rect">
            <a:avLst/>
          </a:prstGeom>
        </p:spPr>
      </p:pic>
      <p:sp>
        <p:nvSpPr>
          <p:cNvPr id="31" name="30 CuadroTexto"/>
          <p:cNvSpPr txBox="1"/>
          <p:nvPr/>
        </p:nvSpPr>
        <p:spPr>
          <a:xfrm>
            <a:off x="5292080" y="4437112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Análisis placa LVI1503</a:t>
            </a:r>
            <a:endParaRPr lang="es-ES" sz="1600" dirty="0"/>
          </a:p>
        </p:txBody>
      </p:sp>
      <p:pic>
        <p:nvPicPr>
          <p:cNvPr id="23" name="22 Imagen" descr="File008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1520" y="4869160"/>
            <a:ext cx="3816424" cy="941643"/>
          </a:xfrm>
          <a:prstGeom prst="rect">
            <a:avLst/>
          </a:prstGeom>
        </p:spPr>
      </p:pic>
      <p:sp>
        <p:nvSpPr>
          <p:cNvPr id="25" name="24 CuadroTexto"/>
          <p:cNvSpPr txBox="1"/>
          <p:nvPr/>
        </p:nvSpPr>
        <p:spPr>
          <a:xfrm>
            <a:off x="539552" y="5877272"/>
            <a:ext cx="30963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Análisis placa </a:t>
            </a:r>
            <a:r>
              <a:rPr lang="es-ES" sz="1600" dirty="0" smtClean="0"/>
              <a:t>LVI2001</a:t>
            </a:r>
            <a:endParaRPr lang="es-ES" sz="1600" dirty="0"/>
          </a:p>
        </p:txBody>
      </p:sp>
      <p:pic>
        <p:nvPicPr>
          <p:cNvPr id="26" name="25 Imagen" descr="File008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860032" y="4869160"/>
            <a:ext cx="3816424" cy="936104"/>
          </a:xfrm>
          <a:prstGeom prst="rect">
            <a:avLst/>
          </a:prstGeom>
        </p:spPr>
      </p:pic>
      <p:sp>
        <p:nvSpPr>
          <p:cNvPr id="27" name="26 CuadroTexto"/>
          <p:cNvSpPr txBox="1"/>
          <p:nvPr/>
        </p:nvSpPr>
        <p:spPr>
          <a:xfrm>
            <a:off x="5220072" y="5805264"/>
            <a:ext cx="30509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Análisis placa LVI2502</a:t>
            </a:r>
            <a:endParaRPr lang="es-E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0" y="6605736"/>
            <a:ext cx="9144000" cy="252264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683568" y="6597352"/>
            <a:ext cx="7772400" cy="2606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Técnicas de ensayos no destructivos (NDT) aplicadas a la reparación de estructuras de </a:t>
            </a:r>
            <a:r>
              <a:rPr kumimoji="0" lang="es-E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UAVs</a:t>
            </a:r>
            <a:r>
              <a:rPr kumimoji="0" lang="es-E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civiles mediante re-infiltración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1403648" y="188640"/>
            <a:ext cx="626469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sz="4000" dirty="0" smtClean="0">
                <a:solidFill>
                  <a:schemeClr val="bg1"/>
                </a:solidFill>
              </a:rPr>
              <a:t>Ensayo de compresión</a:t>
            </a:r>
            <a:endParaRPr lang="es-ES" sz="4000" dirty="0">
              <a:solidFill>
                <a:schemeClr val="bg1"/>
              </a:solidFill>
            </a:endParaRPr>
          </a:p>
        </p:txBody>
      </p:sp>
      <p:sp>
        <p:nvSpPr>
          <p:cNvPr id="17" name="1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2D85-821D-45AB-96D0-3BA52B5C0CD1}" type="slidenum">
              <a:rPr lang="es-ES" sz="1600" smtClean="0">
                <a:solidFill>
                  <a:schemeClr val="tx1"/>
                </a:solidFill>
              </a:rPr>
              <a:pPr/>
              <a:t>12</a:t>
            </a:fld>
            <a:endParaRPr lang="es-ES" sz="1600" dirty="0">
              <a:solidFill>
                <a:schemeClr val="tx1"/>
              </a:solidFill>
            </a:endParaRPr>
          </a:p>
        </p:txBody>
      </p:sp>
      <p:pic>
        <p:nvPicPr>
          <p:cNvPr id="13" name="12 Imagen" descr="Tabla5Julioscompres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19" y="1340768"/>
            <a:ext cx="5553087" cy="1296144"/>
          </a:xfrm>
          <a:prstGeom prst="rect">
            <a:avLst/>
          </a:prstGeom>
        </p:spPr>
      </p:pic>
      <p:pic>
        <p:nvPicPr>
          <p:cNvPr id="14" name="13 Imagen" descr="Tabla15Julioscompresi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43808" y="3068960"/>
            <a:ext cx="6120678" cy="1224136"/>
          </a:xfrm>
          <a:prstGeom prst="rect">
            <a:avLst/>
          </a:prstGeom>
        </p:spPr>
      </p:pic>
      <p:pic>
        <p:nvPicPr>
          <p:cNvPr id="16" name="15 Imagen" descr="Tabla25Julioscompres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4869160"/>
            <a:ext cx="5976664" cy="1121479"/>
          </a:xfrm>
          <a:prstGeom prst="rect">
            <a:avLst/>
          </a:prstGeom>
        </p:spPr>
      </p:pic>
      <p:sp>
        <p:nvSpPr>
          <p:cNvPr id="19" name="18 CuadroTexto"/>
          <p:cNvSpPr txBox="1"/>
          <p:nvPr/>
        </p:nvSpPr>
        <p:spPr>
          <a:xfrm>
            <a:off x="827584" y="2564904"/>
            <a:ext cx="42484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Tabla resultados compresión impacto de 5 Julios</a:t>
            </a:r>
            <a:endParaRPr lang="es-ES" sz="1600" dirty="0"/>
          </a:p>
        </p:txBody>
      </p:sp>
      <p:sp>
        <p:nvSpPr>
          <p:cNvPr id="20" name="19 CuadroTexto"/>
          <p:cNvSpPr txBox="1"/>
          <p:nvPr/>
        </p:nvSpPr>
        <p:spPr>
          <a:xfrm>
            <a:off x="3635896" y="4221088"/>
            <a:ext cx="4392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Tabla resultados compresión impacto de 15 Julios</a:t>
            </a:r>
            <a:endParaRPr lang="es-ES" sz="1600" dirty="0"/>
          </a:p>
        </p:txBody>
      </p:sp>
      <p:sp>
        <p:nvSpPr>
          <p:cNvPr id="25" name="24 CuadroTexto"/>
          <p:cNvSpPr txBox="1"/>
          <p:nvPr/>
        </p:nvSpPr>
        <p:spPr>
          <a:xfrm>
            <a:off x="971600" y="6021288"/>
            <a:ext cx="44644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Tabla resultados compresión impacto de 25 Julios</a:t>
            </a:r>
            <a:endParaRPr lang="es-ES" sz="1600" dirty="0"/>
          </a:p>
        </p:txBody>
      </p:sp>
      <p:sp>
        <p:nvSpPr>
          <p:cNvPr id="15" name="14 Elipse"/>
          <p:cNvSpPr/>
          <p:nvPr/>
        </p:nvSpPr>
        <p:spPr>
          <a:xfrm>
            <a:off x="2051720" y="2204864"/>
            <a:ext cx="936104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Elipse"/>
          <p:cNvSpPr/>
          <p:nvPr/>
        </p:nvSpPr>
        <p:spPr>
          <a:xfrm>
            <a:off x="4860032" y="3861048"/>
            <a:ext cx="936104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Elipse"/>
          <p:cNvSpPr/>
          <p:nvPr/>
        </p:nvSpPr>
        <p:spPr>
          <a:xfrm>
            <a:off x="2339752" y="5589240"/>
            <a:ext cx="936104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0" y="6605736"/>
            <a:ext cx="9144000" cy="252264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683568" y="6597352"/>
            <a:ext cx="7772400" cy="2606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Técnicas de ensayos no destructivos (NDT) aplicadas a la reparación de estructuras de </a:t>
            </a:r>
            <a:r>
              <a:rPr kumimoji="0" lang="es-E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UAVs</a:t>
            </a:r>
            <a:r>
              <a:rPr kumimoji="0" lang="es-E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civiles mediante re-infiltración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1403648" y="188640"/>
            <a:ext cx="626469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sz="4000" dirty="0" smtClean="0">
                <a:solidFill>
                  <a:schemeClr val="bg1"/>
                </a:solidFill>
              </a:rPr>
              <a:t>Conclusiones</a:t>
            </a:r>
            <a:endParaRPr lang="es-ES" sz="4000" dirty="0">
              <a:solidFill>
                <a:schemeClr val="bg1"/>
              </a:solidFill>
            </a:endParaRPr>
          </a:p>
        </p:txBody>
      </p:sp>
      <p:sp>
        <p:nvSpPr>
          <p:cNvPr id="17" name="1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2D85-821D-45AB-96D0-3BA52B5C0CD1}" type="slidenum">
              <a:rPr lang="es-ES" sz="1600" smtClean="0">
                <a:solidFill>
                  <a:schemeClr val="tx1"/>
                </a:solidFill>
              </a:rPr>
              <a:pPr/>
              <a:t>13</a:t>
            </a:fld>
            <a:endParaRPr lang="es-ES" sz="1600" dirty="0">
              <a:solidFill>
                <a:schemeClr val="tx1"/>
              </a:solidFill>
            </a:endParaRPr>
          </a:p>
        </p:txBody>
      </p:sp>
      <p:sp>
        <p:nvSpPr>
          <p:cNvPr id="7" name="14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452596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s-ES" sz="2400" dirty="0" smtClean="0"/>
              <a:t>Necesidad de ensayar varias probetas para sacar conclusiones válidas.</a:t>
            </a:r>
            <a:endParaRPr lang="es-ES" sz="2400" dirty="0" smtClean="0"/>
          </a:p>
          <a:p>
            <a:pPr>
              <a:buFont typeface="Wingdings" pitchFamily="2" charset="2"/>
              <a:buChar char="Ø"/>
            </a:pPr>
            <a:r>
              <a:rPr lang="es-ES" sz="2400" dirty="0" smtClean="0"/>
              <a:t>La reparación por reinyección sería posible en el rango de energía de entre 5 a 15 Julios.</a:t>
            </a:r>
          </a:p>
          <a:p>
            <a:pPr>
              <a:buFont typeface="Wingdings" pitchFamily="2" charset="2"/>
              <a:buChar char="Ø"/>
            </a:pPr>
            <a:endParaRPr lang="es-ES" sz="2400" dirty="0" smtClean="0"/>
          </a:p>
          <a:p>
            <a:pPr>
              <a:buFont typeface="Wingdings" pitchFamily="2" charset="2"/>
              <a:buChar char="Ø"/>
            </a:pPr>
            <a:endParaRPr lang="es-ES" sz="2400" dirty="0" smtClean="0"/>
          </a:p>
          <a:p>
            <a:pPr>
              <a:buFont typeface="Wingdings" pitchFamily="2" charset="2"/>
              <a:buChar char="Ø"/>
            </a:pPr>
            <a:r>
              <a:rPr lang="es-ES" sz="2400" dirty="0" smtClean="0"/>
              <a:t>Propuestas futuros TFG</a:t>
            </a:r>
          </a:p>
          <a:p>
            <a:pPr lvl="1">
              <a:buFont typeface="Wingdings" pitchFamily="2" charset="2"/>
              <a:buChar char="Ø"/>
            </a:pPr>
            <a:r>
              <a:rPr lang="es-ES" sz="2000" dirty="0" smtClean="0"/>
              <a:t>Reparación del </a:t>
            </a:r>
            <a:r>
              <a:rPr lang="es-ES" sz="2000" i="1" dirty="0" err="1" smtClean="0"/>
              <a:t>cockpit</a:t>
            </a:r>
            <a:r>
              <a:rPr lang="es-ES" sz="2000" i="1" dirty="0" smtClean="0"/>
              <a:t> </a:t>
            </a:r>
            <a:r>
              <a:rPr lang="es-ES" sz="2000" dirty="0" smtClean="0"/>
              <a:t>mediante </a:t>
            </a:r>
            <a:r>
              <a:rPr lang="es-ES" sz="2000" dirty="0" err="1" smtClean="0"/>
              <a:t>reinfiltración</a:t>
            </a:r>
            <a:r>
              <a:rPr lang="es-ES" sz="2000" dirty="0" smtClean="0"/>
              <a:t>.</a:t>
            </a:r>
          </a:p>
        </p:txBody>
      </p:sp>
      <p:pic>
        <p:nvPicPr>
          <p:cNvPr id="10" name="9 Imagen" descr="Canopyfabricad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72200" y="4365104"/>
            <a:ext cx="2592288" cy="1728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0" y="6605736"/>
            <a:ext cx="9144000" cy="252264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683568" y="6597352"/>
            <a:ext cx="7772400" cy="2606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Técnicas de ensayos no destructivos (NDT) aplicadas a la reparación de estructuras de </a:t>
            </a:r>
            <a:r>
              <a:rPr kumimoji="0" lang="es-E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UAVs</a:t>
            </a:r>
            <a:r>
              <a:rPr kumimoji="0" lang="es-E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civiles mediante re-infiltración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1403648" y="188640"/>
            <a:ext cx="626469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sz="4000" dirty="0" smtClean="0">
                <a:solidFill>
                  <a:schemeClr val="bg1"/>
                </a:solidFill>
              </a:rPr>
              <a:t>Pliego de condiciones</a:t>
            </a:r>
            <a:endParaRPr lang="es-ES" sz="4000" dirty="0">
              <a:solidFill>
                <a:schemeClr val="bg1"/>
              </a:solidFill>
            </a:endParaRPr>
          </a:p>
        </p:txBody>
      </p:sp>
      <p:sp>
        <p:nvSpPr>
          <p:cNvPr id="17" name="1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2D85-821D-45AB-96D0-3BA52B5C0CD1}" type="slidenum">
              <a:rPr lang="es-ES" sz="1600" smtClean="0">
                <a:solidFill>
                  <a:schemeClr val="tx1"/>
                </a:solidFill>
              </a:rPr>
              <a:pPr/>
              <a:t>14</a:t>
            </a:fld>
            <a:endParaRPr lang="es-ES" sz="1600" dirty="0">
              <a:solidFill>
                <a:schemeClr val="tx1"/>
              </a:solidFill>
            </a:endParaRPr>
          </a:p>
        </p:txBody>
      </p:sp>
      <p:sp>
        <p:nvSpPr>
          <p:cNvPr id="7" name="14 Marcador de contenido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85313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s-ES" sz="2400" dirty="0" smtClean="0"/>
              <a:t>Entornos de trabajo:</a:t>
            </a:r>
          </a:p>
          <a:p>
            <a:pPr lvl="1">
              <a:buFont typeface="Wingdings" pitchFamily="2" charset="2"/>
              <a:buChar char="Ø"/>
            </a:pPr>
            <a:r>
              <a:rPr lang="es-ES" sz="2000" dirty="0" smtClean="0"/>
              <a:t>Laboratorio de fabricación de materiales.</a:t>
            </a:r>
          </a:p>
          <a:p>
            <a:pPr lvl="1">
              <a:buFont typeface="Wingdings" pitchFamily="2" charset="2"/>
              <a:buChar char="Ø"/>
            </a:pPr>
            <a:r>
              <a:rPr lang="es-ES" sz="2000" dirty="0" smtClean="0"/>
              <a:t>Despacho del Instituto de Diseño y Fabricación.</a:t>
            </a:r>
          </a:p>
          <a:p>
            <a:pPr>
              <a:buFont typeface="Wingdings" pitchFamily="2" charset="2"/>
              <a:buChar char="Ø"/>
            </a:pPr>
            <a:endParaRPr lang="es-ES" sz="2000" dirty="0" smtClean="0"/>
          </a:p>
          <a:p>
            <a:pPr>
              <a:buFont typeface="Wingdings" pitchFamily="2" charset="2"/>
              <a:buChar char="Ø"/>
            </a:pPr>
            <a:r>
              <a:rPr lang="es-ES" sz="2400" dirty="0" smtClean="0"/>
              <a:t>Laboratorio de trabajo:</a:t>
            </a:r>
          </a:p>
          <a:p>
            <a:pPr lvl="1">
              <a:buFont typeface="Wingdings" pitchFamily="2" charset="2"/>
              <a:buChar char="Ø"/>
            </a:pPr>
            <a:r>
              <a:rPr lang="es-ES" sz="2000" dirty="0" smtClean="0"/>
              <a:t>Uso de agentes químicos</a:t>
            </a:r>
          </a:p>
          <a:p>
            <a:pPr lvl="1">
              <a:buFont typeface="Wingdings" pitchFamily="2" charset="2"/>
              <a:buChar char="Ø"/>
            </a:pPr>
            <a:r>
              <a:rPr lang="es-ES" sz="2000" dirty="0" smtClean="0"/>
              <a:t>Uso de equipos de trabajo</a:t>
            </a:r>
          </a:p>
          <a:p>
            <a:pPr>
              <a:buFont typeface="Wingdings" pitchFamily="2" charset="2"/>
              <a:buChar char="Ø"/>
            </a:pPr>
            <a:endParaRPr lang="es-ES" sz="2400" dirty="0" smtClean="0"/>
          </a:p>
          <a:p>
            <a:pPr>
              <a:buFont typeface="Wingdings" pitchFamily="2" charset="2"/>
              <a:buChar char="Ø"/>
            </a:pPr>
            <a:r>
              <a:rPr lang="es-ES" sz="2400" dirty="0" smtClean="0"/>
              <a:t>Despacho</a:t>
            </a:r>
          </a:p>
          <a:p>
            <a:pPr lvl="1">
              <a:buFont typeface="Wingdings" pitchFamily="2" charset="2"/>
              <a:buChar char="Ø"/>
            </a:pPr>
            <a:r>
              <a:rPr lang="es-ES" sz="2000" dirty="0" smtClean="0"/>
              <a:t>Fatiga física</a:t>
            </a:r>
          </a:p>
          <a:p>
            <a:pPr lvl="1">
              <a:buFont typeface="Wingdings" pitchFamily="2" charset="2"/>
              <a:buChar char="Ø"/>
            </a:pPr>
            <a:r>
              <a:rPr lang="es-ES" sz="2000" dirty="0" smtClean="0"/>
              <a:t>Fatiga ocular</a:t>
            </a:r>
          </a:p>
          <a:p>
            <a:pPr lvl="1">
              <a:buFont typeface="Wingdings" pitchFamily="2" charset="2"/>
              <a:buChar char="Ø"/>
            </a:pPr>
            <a:r>
              <a:rPr lang="es-ES" sz="2000" dirty="0" smtClean="0"/>
              <a:t>Fatiga mental</a:t>
            </a:r>
            <a:endParaRPr lang="es-E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0" y="6605736"/>
            <a:ext cx="9144000" cy="252264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683568" y="6597352"/>
            <a:ext cx="7772400" cy="2606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Técnicas de ensayos no destructivos (NDT) aplicadas a la reparación de estructuras de </a:t>
            </a:r>
            <a:r>
              <a:rPr kumimoji="0" lang="es-E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UAVs</a:t>
            </a:r>
            <a:r>
              <a:rPr kumimoji="0" lang="es-E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civiles mediante re-infiltración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1403648" y="188640"/>
            <a:ext cx="626469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sz="4000" dirty="0" smtClean="0">
                <a:solidFill>
                  <a:schemeClr val="bg1"/>
                </a:solidFill>
              </a:rPr>
              <a:t>Presupuesto</a:t>
            </a:r>
            <a:endParaRPr lang="es-ES" sz="4000" dirty="0">
              <a:solidFill>
                <a:schemeClr val="bg1"/>
              </a:solidFill>
            </a:endParaRPr>
          </a:p>
        </p:txBody>
      </p:sp>
      <p:sp>
        <p:nvSpPr>
          <p:cNvPr id="17" name="1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2D85-821D-45AB-96D0-3BA52B5C0CD1}" type="slidenum">
              <a:rPr lang="es-ES" sz="1600" smtClean="0">
                <a:solidFill>
                  <a:schemeClr val="tx1"/>
                </a:solidFill>
              </a:rPr>
              <a:pPr/>
              <a:t>15</a:t>
            </a:fld>
            <a:endParaRPr lang="es-ES" sz="1600" dirty="0">
              <a:solidFill>
                <a:schemeClr val="tx1"/>
              </a:solidFill>
            </a:endParaRPr>
          </a:p>
        </p:txBody>
      </p:sp>
      <p:sp>
        <p:nvSpPr>
          <p:cNvPr id="11" name="14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90892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s-ES" sz="2400" dirty="0" smtClean="0"/>
              <a:t>Los costes son muy próximos a la realidad.</a:t>
            </a:r>
          </a:p>
          <a:p>
            <a:pPr>
              <a:buFont typeface="Wingdings" pitchFamily="2" charset="2"/>
              <a:buChar char="Ø"/>
            </a:pPr>
            <a:r>
              <a:rPr lang="es-ES" sz="2400" dirty="0" smtClean="0"/>
              <a:t>Hipótesis: Estudiantes que realizan el proyecto.</a:t>
            </a:r>
          </a:p>
          <a:p>
            <a:pPr lvl="1">
              <a:buFont typeface="Wingdings" pitchFamily="2" charset="2"/>
              <a:buChar char="Ø"/>
            </a:pPr>
            <a:r>
              <a:rPr lang="es-ES" sz="2000" dirty="0" smtClean="0"/>
              <a:t>No incluimos gastos de luz y software.</a:t>
            </a:r>
          </a:p>
          <a:p>
            <a:pPr>
              <a:buFont typeface="Wingdings" pitchFamily="2" charset="2"/>
              <a:buChar char="Ø"/>
            </a:pPr>
            <a:r>
              <a:rPr lang="es-ES" sz="2400" dirty="0" smtClean="0"/>
              <a:t>Tenemos tres tablas distintas de presupuesto.</a:t>
            </a:r>
          </a:p>
          <a:p>
            <a:pPr lvl="1">
              <a:buFont typeface="Wingdings" pitchFamily="2" charset="2"/>
              <a:buChar char="Ø"/>
            </a:pPr>
            <a:r>
              <a:rPr lang="es-ES" sz="2000" dirty="0" smtClean="0"/>
              <a:t>Presupuesto general</a:t>
            </a:r>
          </a:p>
          <a:p>
            <a:pPr lvl="1">
              <a:buFont typeface="Wingdings" pitchFamily="2" charset="2"/>
              <a:buChar char="Ø"/>
            </a:pPr>
            <a:r>
              <a:rPr lang="es-ES" sz="2000" dirty="0" smtClean="0"/>
              <a:t>Presupuesto fabricación</a:t>
            </a:r>
          </a:p>
          <a:p>
            <a:pPr lvl="1">
              <a:buFont typeface="Wingdings" pitchFamily="2" charset="2"/>
              <a:buChar char="Ø"/>
            </a:pPr>
            <a:r>
              <a:rPr lang="es-ES" sz="2000" dirty="0" smtClean="0"/>
              <a:t>Presupuesto ensayos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644008" y="5949280"/>
            <a:ext cx="3672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Presupuesto total</a:t>
            </a:r>
            <a:endParaRPr lang="es-ES" sz="1600" dirty="0"/>
          </a:p>
        </p:txBody>
      </p:sp>
      <p:pic>
        <p:nvPicPr>
          <p:cNvPr id="14" name="13 Imagen" descr="Presupuesto gener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984" y="4221088"/>
            <a:ext cx="4104456" cy="17868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0" y="6605736"/>
            <a:ext cx="9144000" cy="252264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683568" y="6597352"/>
            <a:ext cx="7772400" cy="2606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Técnicas de ensayos no destructivos (NDT) aplicadas a la reparación de estructuras de </a:t>
            </a:r>
            <a:r>
              <a:rPr kumimoji="0" lang="es-E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UAVs</a:t>
            </a:r>
            <a:r>
              <a:rPr kumimoji="0" lang="es-E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civiles mediante re-infiltración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1403648" y="188640"/>
            <a:ext cx="626469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sz="4000" dirty="0" smtClean="0">
                <a:solidFill>
                  <a:schemeClr val="bg1"/>
                </a:solidFill>
              </a:rPr>
              <a:t>Presupuesto</a:t>
            </a:r>
            <a:endParaRPr lang="es-ES" sz="4000" dirty="0">
              <a:solidFill>
                <a:schemeClr val="bg1"/>
              </a:solidFill>
            </a:endParaRPr>
          </a:p>
        </p:txBody>
      </p:sp>
      <p:sp>
        <p:nvSpPr>
          <p:cNvPr id="17" name="1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2D85-821D-45AB-96D0-3BA52B5C0CD1}" type="slidenum">
              <a:rPr lang="es-ES" sz="1600" smtClean="0">
                <a:solidFill>
                  <a:schemeClr val="tx1"/>
                </a:solidFill>
              </a:rPr>
              <a:pPr/>
              <a:t>16</a:t>
            </a:fld>
            <a:endParaRPr lang="es-ES" sz="1600" dirty="0">
              <a:solidFill>
                <a:schemeClr val="tx1"/>
              </a:solidFill>
            </a:endParaRPr>
          </a:p>
        </p:txBody>
      </p:sp>
      <p:pic>
        <p:nvPicPr>
          <p:cNvPr id="13" name="12 Imagen" descr="presupuestofabricac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1412776"/>
            <a:ext cx="7137737" cy="4178821"/>
          </a:xfrm>
          <a:prstGeom prst="rect">
            <a:avLst/>
          </a:prstGeom>
        </p:spPr>
      </p:pic>
      <p:sp>
        <p:nvSpPr>
          <p:cNvPr id="14" name="13 CuadroTexto"/>
          <p:cNvSpPr txBox="1"/>
          <p:nvPr/>
        </p:nvSpPr>
        <p:spPr>
          <a:xfrm>
            <a:off x="2771800" y="5661248"/>
            <a:ext cx="3672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Presupuesto fabricación</a:t>
            </a:r>
            <a:endParaRPr lang="es-E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0" y="6605736"/>
            <a:ext cx="9144000" cy="252264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683568" y="6597352"/>
            <a:ext cx="7772400" cy="2606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Técnicas de ensayos no destructivos (NDT) aplicadas a la reparación de estructuras de </a:t>
            </a:r>
            <a:r>
              <a:rPr kumimoji="0" lang="es-E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UAVs</a:t>
            </a:r>
            <a:r>
              <a:rPr kumimoji="0" lang="es-E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civiles mediante re-infiltración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1403648" y="188640"/>
            <a:ext cx="626469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sz="4000" dirty="0" smtClean="0">
                <a:solidFill>
                  <a:schemeClr val="bg1"/>
                </a:solidFill>
              </a:rPr>
              <a:t>Presupuesto</a:t>
            </a:r>
            <a:endParaRPr lang="es-ES" sz="4000" dirty="0">
              <a:solidFill>
                <a:schemeClr val="bg1"/>
              </a:solidFill>
            </a:endParaRPr>
          </a:p>
        </p:txBody>
      </p:sp>
      <p:sp>
        <p:nvSpPr>
          <p:cNvPr id="17" name="1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2D85-821D-45AB-96D0-3BA52B5C0CD1}" type="slidenum">
              <a:rPr lang="es-ES" sz="1600" smtClean="0">
                <a:solidFill>
                  <a:schemeClr val="tx1"/>
                </a:solidFill>
              </a:rPr>
              <a:pPr/>
              <a:t>17</a:t>
            </a:fld>
            <a:endParaRPr lang="es-ES" sz="1600" dirty="0">
              <a:solidFill>
                <a:schemeClr val="tx1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2627784" y="2924944"/>
            <a:ext cx="3672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Presupuesto ensayos</a:t>
            </a:r>
            <a:endParaRPr lang="es-ES" sz="1600" dirty="0"/>
          </a:p>
        </p:txBody>
      </p:sp>
      <p:sp>
        <p:nvSpPr>
          <p:cNvPr id="11" name="14 Marcador de contenido"/>
          <p:cNvSpPr>
            <a:spLocks noGrp="1"/>
          </p:cNvSpPr>
          <p:nvPr>
            <p:ph idx="1"/>
          </p:nvPr>
        </p:nvSpPr>
        <p:spPr>
          <a:xfrm>
            <a:off x="323528" y="3861048"/>
            <a:ext cx="8208912" cy="216024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s-ES" sz="2000" dirty="0" smtClean="0"/>
              <a:t>El precio del utillaje de compresión es en relación al uso.</a:t>
            </a:r>
          </a:p>
          <a:p>
            <a:pPr>
              <a:buFont typeface="Wingdings" pitchFamily="2" charset="2"/>
              <a:buChar char="Ø"/>
            </a:pPr>
            <a:r>
              <a:rPr lang="es-ES" sz="2000" dirty="0" smtClean="0"/>
              <a:t>El precio de los ensayos de impacto es en relación a cada uno de los ensayos realizados por la Universidad Carlos III de Madrid.</a:t>
            </a:r>
          </a:p>
          <a:p>
            <a:pPr>
              <a:buFont typeface="Wingdings" pitchFamily="2" charset="2"/>
              <a:buChar char="Ø"/>
            </a:pPr>
            <a:r>
              <a:rPr lang="es-ES" sz="2000" dirty="0" smtClean="0"/>
              <a:t>El precio del Escáner es el precio del equipo junto con los sensores y cuñas.</a:t>
            </a:r>
          </a:p>
        </p:txBody>
      </p:sp>
      <p:pic>
        <p:nvPicPr>
          <p:cNvPr id="15" name="14 Imagen" descr="Presupuestoensayo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1556792"/>
            <a:ext cx="6269868" cy="13933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763</Words>
  <Application>Microsoft Office PowerPoint</Application>
  <PresentationFormat>Presentación en pantalla (4:3)</PresentationFormat>
  <Paragraphs>122</Paragraphs>
  <Slides>17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Tema de Office</vt:lpstr>
      <vt:lpstr>Técnicas de ensayos no destructivos (NDT) aplicadas a la reparación de estructuras de UAVs civiles mediante re-infiltración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Técnicas de ensayos no destructivos (NDT) aplicadas a la reparación de estructuras de UAVs civiles mediante re-infiltración</dc:title>
  <dc:creator>Windows User</dc:creator>
  <cp:lastModifiedBy>Windows User</cp:lastModifiedBy>
  <cp:revision>21</cp:revision>
  <dcterms:created xsi:type="dcterms:W3CDTF">2017-08-17T20:38:05Z</dcterms:created>
  <dcterms:modified xsi:type="dcterms:W3CDTF">2017-09-14T14:45:05Z</dcterms:modified>
</cp:coreProperties>
</file>